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71" r:id="rId2"/>
    <p:sldId id="273" r:id="rId3"/>
    <p:sldId id="274" r:id="rId4"/>
    <p:sldId id="260" r:id="rId5"/>
    <p:sldId id="280" r:id="rId6"/>
    <p:sldId id="276" r:id="rId7"/>
    <p:sldId id="262" r:id="rId8"/>
    <p:sldId id="278" r:id="rId9"/>
    <p:sldId id="272" r:id="rId10"/>
  </p:sldIdLst>
  <p:sldSz cx="9144000" cy="6858000" type="screen4x3"/>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yza Bahar" initials="Bb" lastIdx="1" clrIdx="0">
    <p:extLst>
      <p:ext uri="{19B8F6BF-5375-455C-9EA6-DF929625EA0E}">
        <p15:presenceInfo xmlns:p15="http://schemas.microsoft.com/office/powerpoint/2012/main" userId="Beyza Bah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3296"/>
    <a:srgbClr val="9900FF"/>
    <a:srgbClr val="159B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56" autoAdjust="0"/>
    <p:restoredTop sz="83740" autoAdjust="0"/>
  </p:normalViewPr>
  <p:slideViewPr>
    <p:cSldViewPr>
      <p:cViewPr varScale="1">
        <p:scale>
          <a:sx n="114" d="100"/>
          <a:sy n="114" d="100"/>
        </p:scale>
        <p:origin x="172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9F4A8-6EAE-4506-8549-C0FE2203036F}" type="datetimeFigureOut">
              <a:rPr lang="bg-BG" smtClean="0"/>
              <a:pPr/>
              <a:t>22.10.2020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5C7151-B796-421F-B0FE-316FBDE7ED1B}" type="slidenum">
              <a:rPr lang="bg-BG" smtClean="0"/>
              <a:pPr/>
              <a:t>‹#›</a:t>
            </a:fld>
            <a:endParaRPr lang="bg-BG"/>
          </a:p>
        </p:txBody>
      </p:sp>
    </p:spTree>
    <p:extLst>
      <p:ext uri="{BB962C8B-B14F-4D97-AF65-F5344CB8AC3E}">
        <p14:creationId xmlns:p14="http://schemas.microsoft.com/office/powerpoint/2010/main" val="11615297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E5C7151-B796-421F-B0FE-316FBDE7ED1B}" type="slidenum">
              <a:rPr lang="bg-BG" smtClean="0"/>
              <a:pPr/>
              <a:t>2</a:t>
            </a:fld>
            <a:endParaRPr lang="bg-BG"/>
          </a:p>
        </p:txBody>
      </p:sp>
    </p:spTree>
    <p:extLst>
      <p:ext uri="{BB962C8B-B14F-4D97-AF65-F5344CB8AC3E}">
        <p14:creationId xmlns:p14="http://schemas.microsoft.com/office/powerpoint/2010/main" val="34029948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lvl="0"/>
            <a:endParaRPr lang="tr-TR" sz="1200" kern="1200" dirty="0">
              <a:solidFill>
                <a:schemeClr val="tx1"/>
              </a:solidFill>
              <a:effectLst/>
              <a:latin typeface="+mn-lt"/>
              <a:ea typeface="+mn-ea"/>
              <a:cs typeface="+mn-cs"/>
            </a:endParaRPr>
          </a:p>
          <a:p>
            <a:pPr fontAlgn="t"/>
            <a:endParaRPr lang="tr-TR" sz="1200" kern="1200" dirty="0">
              <a:solidFill>
                <a:schemeClr val="tx1"/>
              </a:solidFill>
              <a:effectLst/>
              <a:latin typeface="+mn-lt"/>
              <a:ea typeface="+mn-ea"/>
              <a:cs typeface="+mn-cs"/>
            </a:endParaRPr>
          </a:p>
          <a:p>
            <a:pPr fontAlgn="t"/>
            <a:endParaRPr lang="tr-TR" sz="1200" kern="1200" dirty="0">
              <a:solidFill>
                <a:schemeClr val="tx1"/>
              </a:solidFill>
              <a:effectLst/>
              <a:latin typeface="+mn-lt"/>
              <a:ea typeface="+mn-ea"/>
              <a:cs typeface="+mn-cs"/>
            </a:endParaRPr>
          </a:p>
          <a:p>
            <a:pPr marL="285750" indent="-285750" algn="just">
              <a:buFont typeface="Wingdings" panose="05000000000000000000" pitchFamily="2" charset="2"/>
              <a:buChar char="Ø"/>
            </a:pPr>
            <a:endParaRPr lang="tr-TR" sz="1200" dirty="0">
              <a:solidFill>
                <a:srgbClr val="003296"/>
              </a:solidFill>
            </a:endParaRPr>
          </a:p>
          <a:p>
            <a:endParaRPr lang="tr-TR" dirty="0"/>
          </a:p>
        </p:txBody>
      </p:sp>
      <p:sp>
        <p:nvSpPr>
          <p:cNvPr id="4" name="Slayt Numarası Yer Tutucusu 3"/>
          <p:cNvSpPr>
            <a:spLocks noGrp="1"/>
          </p:cNvSpPr>
          <p:nvPr>
            <p:ph type="sldNum" sz="quarter" idx="10"/>
          </p:nvPr>
        </p:nvSpPr>
        <p:spPr/>
        <p:txBody>
          <a:bodyPr/>
          <a:lstStyle/>
          <a:p>
            <a:fld id="{8E5C7151-B796-421F-B0FE-316FBDE7ED1B}" type="slidenum">
              <a:rPr lang="bg-BG" smtClean="0"/>
              <a:pPr/>
              <a:t>3</a:t>
            </a:fld>
            <a:endParaRPr lang="bg-BG"/>
          </a:p>
        </p:txBody>
      </p:sp>
    </p:spTree>
    <p:extLst>
      <p:ext uri="{BB962C8B-B14F-4D97-AF65-F5344CB8AC3E}">
        <p14:creationId xmlns:p14="http://schemas.microsoft.com/office/powerpoint/2010/main" val="911082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solidFill>
                  <a:prstClr val="black"/>
                </a:solidFill>
              </a:rPr>
              <a:pPr/>
              <a:t>4</a:t>
            </a:fld>
            <a:endParaRPr lang="bg-BG">
              <a:solidFill>
                <a:prstClr val="black"/>
              </a:solidFill>
            </a:endParaRPr>
          </a:p>
        </p:txBody>
      </p:sp>
    </p:spTree>
    <p:extLst>
      <p:ext uri="{BB962C8B-B14F-4D97-AF65-F5344CB8AC3E}">
        <p14:creationId xmlns:p14="http://schemas.microsoft.com/office/powerpoint/2010/main" val="1646530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solidFill>
                  <a:prstClr val="black"/>
                </a:solidFill>
              </a:rPr>
              <a:pPr/>
              <a:t>5</a:t>
            </a:fld>
            <a:endParaRPr lang="bg-BG">
              <a:solidFill>
                <a:prstClr val="black"/>
              </a:solidFill>
            </a:endParaRPr>
          </a:p>
        </p:txBody>
      </p:sp>
    </p:spTree>
    <p:extLst>
      <p:ext uri="{BB962C8B-B14F-4D97-AF65-F5344CB8AC3E}">
        <p14:creationId xmlns:p14="http://schemas.microsoft.com/office/powerpoint/2010/main" val="630525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kern="1200" dirty="0">
              <a:solidFill>
                <a:schemeClr val="tx1"/>
              </a:solidFill>
              <a:effectLst/>
              <a:latin typeface="+mn-lt"/>
              <a:ea typeface="+mn-ea"/>
              <a:cs typeface="+mn-cs"/>
            </a:endParaRPr>
          </a:p>
        </p:txBody>
      </p:sp>
      <p:sp>
        <p:nvSpPr>
          <p:cNvPr id="4" name="Slayt Numarası Yer Tutucusu 3"/>
          <p:cNvSpPr>
            <a:spLocks noGrp="1"/>
          </p:cNvSpPr>
          <p:nvPr>
            <p:ph type="sldNum" sz="quarter" idx="5"/>
          </p:nvPr>
        </p:nvSpPr>
        <p:spPr/>
        <p:txBody>
          <a:bodyPr/>
          <a:lstStyle/>
          <a:p>
            <a:fld id="{8E5C7151-B796-421F-B0FE-316FBDE7ED1B}" type="slidenum">
              <a:rPr lang="bg-BG" smtClean="0"/>
              <a:pPr/>
              <a:t>6</a:t>
            </a:fld>
            <a:endParaRPr lang="bg-BG"/>
          </a:p>
        </p:txBody>
      </p:sp>
    </p:spTree>
    <p:extLst>
      <p:ext uri="{BB962C8B-B14F-4D97-AF65-F5344CB8AC3E}">
        <p14:creationId xmlns:p14="http://schemas.microsoft.com/office/powerpoint/2010/main" val="3808387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10"/>
          </p:nvPr>
        </p:nvSpPr>
        <p:spPr/>
        <p:txBody>
          <a:bodyPr/>
          <a:lstStyle/>
          <a:p>
            <a:fld id="{8E5C7151-B796-421F-B0FE-316FBDE7ED1B}" type="slidenum">
              <a:rPr lang="bg-BG" smtClean="0">
                <a:solidFill>
                  <a:prstClr val="black"/>
                </a:solidFill>
              </a:rPr>
              <a:pPr/>
              <a:t>7</a:t>
            </a:fld>
            <a:endParaRPr lang="bg-BG">
              <a:solidFill>
                <a:prstClr val="black"/>
              </a:solidFill>
            </a:endParaRPr>
          </a:p>
        </p:txBody>
      </p:sp>
    </p:spTree>
    <p:extLst>
      <p:ext uri="{BB962C8B-B14F-4D97-AF65-F5344CB8AC3E}">
        <p14:creationId xmlns:p14="http://schemas.microsoft.com/office/powerpoint/2010/main" val="1646530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E5C7151-B796-421F-B0FE-316FBDE7ED1B}" type="slidenum">
              <a:rPr lang="bg-BG" smtClean="0"/>
              <a:pPr/>
              <a:t>8</a:t>
            </a:fld>
            <a:endParaRPr lang="bg-BG"/>
          </a:p>
        </p:txBody>
      </p:sp>
    </p:spTree>
    <p:extLst>
      <p:ext uri="{BB962C8B-B14F-4D97-AF65-F5344CB8AC3E}">
        <p14:creationId xmlns:p14="http://schemas.microsoft.com/office/powerpoint/2010/main" val="2421569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a:p>
        </p:txBody>
      </p:sp>
      <p:sp>
        <p:nvSpPr>
          <p:cNvPr id="4" name="Slide Number Placeholder 3"/>
          <p:cNvSpPr>
            <a:spLocks noGrp="1"/>
          </p:cNvSpPr>
          <p:nvPr>
            <p:ph type="sldNum" sz="quarter" idx="10"/>
          </p:nvPr>
        </p:nvSpPr>
        <p:spPr/>
        <p:txBody>
          <a:bodyPr/>
          <a:lstStyle/>
          <a:p>
            <a:fld id="{8E5C7151-B796-421F-B0FE-316FBDE7ED1B}" type="slidenum">
              <a:rPr lang="bg-BG" smtClean="0"/>
              <a:pPr/>
              <a:t>9</a:t>
            </a:fld>
            <a:endParaRPr lang="bg-BG"/>
          </a:p>
        </p:txBody>
      </p:sp>
    </p:spTree>
    <p:extLst>
      <p:ext uri="{BB962C8B-B14F-4D97-AF65-F5344CB8AC3E}">
        <p14:creationId xmlns:p14="http://schemas.microsoft.com/office/powerpoint/2010/main" val="164653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2181387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167425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2362022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38629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609762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1943559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097006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221125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147702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3629374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CF21A6AA-AF5E-4D83-9AE2-4BCDDB0639A5}" type="datetimeFigureOut">
              <a:rPr lang="bg-BG" smtClean="0"/>
              <a:pPr/>
              <a:t>22.10.2020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10D167FD-0B61-4523-BE19-F4BAFACF7920}" type="slidenum">
              <a:rPr lang="bg-BG" smtClean="0"/>
              <a:pPr/>
              <a:t>‹#›</a:t>
            </a:fld>
            <a:endParaRPr lang="bg-BG"/>
          </a:p>
        </p:txBody>
      </p:sp>
    </p:spTree>
    <p:extLst>
      <p:ext uri="{BB962C8B-B14F-4D97-AF65-F5344CB8AC3E}">
        <p14:creationId xmlns:p14="http://schemas.microsoft.com/office/powerpoint/2010/main" val="1929644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1A6AA-AF5E-4D83-9AE2-4BCDDB0639A5}" type="datetimeFigureOut">
              <a:rPr lang="bg-BG" smtClean="0"/>
              <a:pPr/>
              <a:t>22.10.2020 г.</a:t>
            </a:fld>
            <a:endParaRPr lang="bg-B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D167FD-0B61-4523-BE19-F4BAFACF7920}" type="slidenum">
              <a:rPr lang="bg-BG" smtClean="0"/>
              <a:pPr/>
              <a:t>‹#›</a:t>
            </a:fld>
            <a:endParaRPr lang="bg-BG"/>
          </a:p>
        </p:txBody>
      </p:sp>
    </p:spTree>
    <p:extLst>
      <p:ext uri="{BB962C8B-B14F-4D97-AF65-F5344CB8AC3E}">
        <p14:creationId xmlns:p14="http://schemas.microsoft.com/office/powerpoint/2010/main" val="18225727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emf"/><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4.emf"/><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4.emf"/><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emf"/><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Подзаглавие 2"/>
          <p:cNvSpPr txBox="1">
            <a:spLocks/>
          </p:cNvSpPr>
          <p:nvPr/>
        </p:nvSpPr>
        <p:spPr>
          <a:xfrm>
            <a:off x="-26907" y="4324335"/>
            <a:ext cx="9084684" cy="51900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tr-TR" sz="2800" b="1" dirty="0">
                <a:solidFill>
                  <a:srgbClr val="003296"/>
                </a:solidFill>
                <a:ea typeface="+mj-ea"/>
                <a:cs typeface="Arial" panose="020B0604020202020204" pitchFamily="34" charset="0"/>
              </a:rPr>
              <a:t>22</a:t>
            </a:r>
            <a:r>
              <a:rPr lang="bg-BG" sz="2800" b="1" dirty="0">
                <a:solidFill>
                  <a:srgbClr val="003296"/>
                </a:solidFill>
                <a:ea typeface="+mj-ea"/>
                <a:cs typeface="Arial" panose="020B0604020202020204" pitchFamily="34" charset="0"/>
              </a:rPr>
              <a:t> </a:t>
            </a:r>
            <a:r>
              <a:rPr lang="tr-TR" sz="2800" b="1" dirty="0">
                <a:solidFill>
                  <a:srgbClr val="003296"/>
                </a:solidFill>
                <a:ea typeface="+mj-ea"/>
                <a:cs typeface="Arial" panose="020B0604020202020204" pitchFamily="34" charset="0"/>
              </a:rPr>
              <a:t>Ekim</a:t>
            </a:r>
            <a:r>
              <a:rPr lang="bg-BG" sz="2800" b="1" dirty="0">
                <a:solidFill>
                  <a:srgbClr val="003296"/>
                </a:solidFill>
                <a:ea typeface="+mj-ea"/>
                <a:cs typeface="Arial" panose="020B0604020202020204" pitchFamily="34" charset="0"/>
              </a:rPr>
              <a:t> 20</a:t>
            </a:r>
            <a:r>
              <a:rPr lang="tr-TR" sz="2800" b="1" dirty="0">
                <a:solidFill>
                  <a:srgbClr val="003296"/>
                </a:solidFill>
                <a:ea typeface="+mj-ea"/>
                <a:cs typeface="Arial" panose="020B0604020202020204" pitchFamily="34" charset="0"/>
              </a:rPr>
              <a:t>20</a:t>
            </a:r>
            <a:endParaRPr lang="bg-BG" sz="2800" b="1" dirty="0">
              <a:solidFill>
                <a:srgbClr val="003296"/>
              </a:solidFill>
              <a:ea typeface="+mj-ea"/>
              <a:cs typeface="Arial" panose="020B0604020202020204" pitchFamily="34" charset="0"/>
            </a:endParaRPr>
          </a:p>
        </p:txBody>
      </p:sp>
      <p:pic>
        <p:nvPicPr>
          <p:cNvPr id="13" name="Picture 2" descr="https://saasinhighered.files.wordpress.com/2009/10/cropped-ts-powerpoint-header-plain.jpg"/>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5" y="6397031"/>
            <a:ext cx="9120423" cy="45878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6" y="6343679"/>
            <a:ext cx="9139344" cy="512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Заглавие 1"/>
          <p:cNvSpPr txBox="1">
            <a:spLocks/>
          </p:cNvSpPr>
          <p:nvPr/>
        </p:nvSpPr>
        <p:spPr>
          <a:xfrm>
            <a:off x="990168" y="2210695"/>
            <a:ext cx="7050534" cy="14401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g-BG" sz="4000" b="1" dirty="0">
              <a:solidFill>
                <a:srgbClr val="003296"/>
              </a:solidFill>
              <a:latin typeface="+mn-lt"/>
              <a:cs typeface="Arial" panose="020B0604020202020204" pitchFamily="34" charset="0"/>
            </a:endParaRPr>
          </a:p>
          <a:p>
            <a:r>
              <a:rPr lang="tr-TR" sz="4000" b="1" dirty="0">
                <a:solidFill>
                  <a:srgbClr val="003296"/>
                </a:solidFill>
                <a:latin typeface="+mn-lt"/>
                <a:cs typeface="Arial" panose="020B0604020202020204" pitchFamily="34" charset="0"/>
              </a:rPr>
              <a:t>Proje Uygulama Eğitimi</a:t>
            </a:r>
            <a:endParaRPr lang="bg-BG" sz="4000" b="1" dirty="0">
              <a:solidFill>
                <a:srgbClr val="003296"/>
              </a:solidFill>
              <a:latin typeface="+mn-lt"/>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620688"/>
          </a:xfrm>
          <a:prstGeom prst="rect">
            <a:avLst/>
          </a:prstGeom>
          <a:noFill/>
          <a:extLst>
            <a:ext uri="{909E8E84-426E-40DD-AFC4-6F175D3DCCD1}">
              <a14:hiddenFill xmlns:a14="http://schemas.microsoft.com/office/drawing/2010/main">
                <a:solidFill>
                  <a:srgbClr val="FFFFFF"/>
                </a:solidFill>
              </a14:hiddenFill>
            </a:ext>
          </a:extLst>
        </p:spPr>
      </p:pic>
      <p:pic>
        <p:nvPicPr>
          <p:cNvPr id="10" name="image4.jpeg"/>
          <p:cNvPicPr/>
          <p:nvPr/>
        </p:nvPicPr>
        <p:blipFill>
          <a:blip r:embed="rId4" cstate="print"/>
          <a:stretch>
            <a:fillRect/>
          </a:stretch>
        </p:blipFill>
        <p:spPr>
          <a:xfrm>
            <a:off x="7020272" y="157988"/>
            <a:ext cx="1788832" cy="1313806"/>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Metin kutusu 1">
            <a:extLst>
              <a:ext uri="{FF2B5EF4-FFF2-40B4-BE49-F238E27FC236}">
                <a16:creationId xmlns:a16="http://schemas.microsoft.com/office/drawing/2014/main" id="{ED78931E-9AB5-6E4B-9656-1BDC1FEC9C0E}"/>
              </a:ext>
            </a:extLst>
          </p:cNvPr>
          <p:cNvSpPr txBox="1"/>
          <p:nvPr/>
        </p:nvSpPr>
        <p:spPr>
          <a:xfrm>
            <a:off x="6062133" y="4572000"/>
            <a:ext cx="184731" cy="369332"/>
          </a:xfrm>
          <a:prstGeom prst="rect">
            <a:avLst/>
          </a:prstGeom>
          <a:noFill/>
        </p:spPr>
        <p:txBody>
          <a:bodyPr wrap="none" rtlCol="0">
            <a:spAutoFit/>
          </a:bodyPr>
          <a:lstStyle/>
          <a:p>
            <a:endParaRPr lang="tr-TR" dirty="0"/>
          </a:p>
        </p:txBody>
      </p:sp>
    </p:spTree>
    <p:extLst>
      <p:ext uri="{BB962C8B-B14F-4D97-AF65-F5344CB8AC3E}">
        <p14:creationId xmlns:p14="http://schemas.microsoft.com/office/powerpoint/2010/main" val="1129547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2" y="6697230"/>
            <a:ext cx="9120423" cy="158587"/>
          </a:xfrm>
          <a:prstGeom prst="rect">
            <a:avLst/>
          </a:prstGeom>
          <a:noFill/>
          <a:extLst>
            <a:ext uri="{909E8E84-426E-40DD-AFC4-6F175D3DCCD1}">
              <a14:hiddenFill xmlns:a14="http://schemas.microsoft.com/office/drawing/2010/main">
                <a:solidFill>
                  <a:srgbClr val="FFFFFF"/>
                </a:solidFill>
              </a14:hiddenFill>
            </a:ext>
          </a:extLst>
        </p:spPr>
      </p:pic>
      <p:sp>
        <p:nvSpPr>
          <p:cNvPr id="15" name="Заглавие 1"/>
          <p:cNvSpPr txBox="1">
            <a:spLocks/>
          </p:cNvSpPr>
          <p:nvPr/>
        </p:nvSpPr>
        <p:spPr>
          <a:xfrm>
            <a:off x="351003" y="1309656"/>
            <a:ext cx="8280920" cy="227764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tr-TR" sz="4800" b="1" dirty="0">
              <a:solidFill>
                <a:srgbClr val="003296"/>
              </a:solidFill>
              <a:latin typeface="+mn-lt"/>
              <a:cs typeface="Arial" panose="020B0604020202020204" pitchFamily="34" charset="0"/>
              <a:sym typeface="Arial" charset="0"/>
            </a:endParaRPr>
          </a:p>
          <a:p>
            <a:r>
              <a:rPr lang="tr-TR" sz="4000" b="1" dirty="0">
                <a:solidFill>
                  <a:srgbClr val="003296"/>
                </a:solidFill>
                <a:latin typeface="+mn-lt"/>
                <a:cs typeface="Arial" panose="020B0604020202020204" pitchFamily="34" charset="0"/>
                <a:sym typeface="Arial" charset="0"/>
              </a:rPr>
              <a:t>Proje Uygulama Sırasında Dikkat Edilecek Hususlar</a:t>
            </a:r>
            <a:endParaRPr lang="en-US" sz="4000" b="1" dirty="0">
              <a:solidFill>
                <a:srgbClr val="003296"/>
              </a:solidFill>
              <a:latin typeface="+mn-lt"/>
              <a:cs typeface="Arial" panose="020B0604020202020204" pitchFamily="34" charset="0"/>
              <a:sym typeface="Arial" charset="0"/>
            </a:endParaRPr>
          </a:p>
          <a:p>
            <a:endParaRPr lang="bg-BG" sz="4000" b="1" dirty="0">
              <a:solidFill>
                <a:srgbClr val="003296"/>
              </a:solidFill>
              <a:latin typeface="+mn-lt"/>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620688"/>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4.jpeg"/>
          <p:cNvPicPr/>
          <p:nvPr/>
        </p:nvPicPr>
        <p:blipFill>
          <a:blip r:embed="rId4" cstate="print"/>
          <a:stretch>
            <a:fillRect/>
          </a:stretch>
        </p:blipFill>
        <p:spPr>
          <a:xfrm>
            <a:off x="7020272" y="157988"/>
            <a:ext cx="1788832" cy="1313806"/>
          </a:xfrm>
          <a:prstGeom prst="rect">
            <a:avLst/>
          </a:prstGeom>
        </p:spPr>
      </p:pic>
      <p:pic>
        <p:nvPicPr>
          <p:cNvPr id="11"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Resim 2" descr="saat içeren bir resim&#10;&#10;Açıklama otomatik olarak oluşturuldu">
            <a:extLst>
              <a:ext uri="{FF2B5EF4-FFF2-40B4-BE49-F238E27FC236}">
                <a16:creationId xmlns:a16="http://schemas.microsoft.com/office/drawing/2014/main" id="{FCDC42F5-E4D1-9049-9897-AB24227A928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27784" y="3287128"/>
            <a:ext cx="3600400" cy="2977144"/>
          </a:xfrm>
          <a:prstGeom prst="rect">
            <a:avLst/>
          </a:prstGeom>
        </p:spPr>
      </p:pic>
      <p:pic>
        <p:nvPicPr>
          <p:cNvPr id="12" name="Picture 4">
            <a:extLst>
              <a:ext uri="{FF2B5EF4-FFF2-40B4-BE49-F238E27FC236}">
                <a16:creationId xmlns:a16="http://schemas.microsoft.com/office/drawing/2014/main" id="{C5FADEC8-576A-FD49-85B1-DCF7FD711D9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57" y="6496070"/>
            <a:ext cx="9139344" cy="418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6481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3" y="6602033"/>
            <a:ext cx="9120423" cy="253785"/>
          </a:xfrm>
          <a:prstGeom prst="rect">
            <a:avLst/>
          </a:prstGeom>
          <a:noFill/>
          <a:extLst>
            <a:ext uri="{909E8E84-426E-40DD-AFC4-6F175D3DCCD1}">
              <a14:hiddenFill xmlns:a14="http://schemas.microsoft.com/office/drawing/2010/main">
                <a:solidFill>
                  <a:srgbClr val="FFFFFF"/>
                </a:solidFill>
              </a14:hiddenFill>
            </a:ext>
          </a:extLst>
        </p:spPr>
      </p:pic>
      <p:sp>
        <p:nvSpPr>
          <p:cNvPr id="15" name="Заглавие 1"/>
          <p:cNvSpPr txBox="1">
            <a:spLocks/>
          </p:cNvSpPr>
          <p:nvPr/>
        </p:nvSpPr>
        <p:spPr>
          <a:xfrm>
            <a:off x="395536" y="2753329"/>
            <a:ext cx="7789182" cy="15121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g-BG" sz="4000" b="1" dirty="0">
              <a:solidFill>
                <a:srgbClr val="003296"/>
              </a:solidFill>
              <a:latin typeface="+mn-lt"/>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620688"/>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236164" y="2119331"/>
            <a:ext cx="6640092" cy="1384995"/>
          </a:xfrm>
          <a:prstGeom prst="rect">
            <a:avLst/>
          </a:prstGeom>
        </p:spPr>
        <p:txBody>
          <a:bodyPr wrap="square">
            <a:spAutoFit/>
          </a:bodyPr>
          <a:lstStyle/>
          <a:p>
            <a:pPr marL="285750" indent="-285750" algn="just">
              <a:buFont typeface="Wingdings" panose="05000000000000000000" pitchFamily="2" charset="2"/>
              <a:buChar char="Ø"/>
            </a:pPr>
            <a:endParaRPr lang="bg-BG" sz="2000" b="1" dirty="0">
              <a:solidFill>
                <a:srgbClr val="C00000"/>
              </a:solidFill>
            </a:endParaRPr>
          </a:p>
          <a:p>
            <a:pPr marL="285750" indent="-285750" algn="just">
              <a:buFont typeface="Wingdings" panose="05000000000000000000" pitchFamily="2" charset="2"/>
              <a:buChar char="Ø"/>
            </a:pPr>
            <a:endParaRPr lang="bg-BG" sz="1600" dirty="0">
              <a:solidFill>
                <a:srgbClr val="003296"/>
              </a:solidFill>
            </a:endParaRPr>
          </a:p>
          <a:p>
            <a:pPr marL="285750" indent="-285750" algn="just">
              <a:buFont typeface="Wingdings" panose="05000000000000000000" pitchFamily="2" charset="2"/>
              <a:buChar char="Ø"/>
            </a:pPr>
            <a:endParaRPr lang="bg-BG" sz="1600" dirty="0">
              <a:solidFill>
                <a:srgbClr val="003296"/>
              </a:solidFill>
            </a:endParaRPr>
          </a:p>
          <a:p>
            <a:endParaRPr lang="tr-TR" sz="1600" b="1" dirty="0">
              <a:solidFill>
                <a:srgbClr val="C00000"/>
              </a:solidFill>
            </a:endParaRPr>
          </a:p>
          <a:p>
            <a:endParaRPr lang="tr-TR" sz="1600" b="1" dirty="0">
              <a:solidFill>
                <a:srgbClr val="C00000"/>
              </a:solidFill>
            </a:endParaRPr>
          </a:p>
        </p:txBody>
      </p:sp>
      <p:pic>
        <p:nvPicPr>
          <p:cNvPr id="12" name="image4.jpeg"/>
          <p:cNvPicPr/>
          <p:nvPr/>
        </p:nvPicPr>
        <p:blipFill>
          <a:blip r:embed="rId4" cstate="print"/>
          <a:stretch>
            <a:fillRect/>
          </a:stretch>
        </p:blipFill>
        <p:spPr>
          <a:xfrm>
            <a:off x="7020272" y="157988"/>
            <a:ext cx="1788832" cy="1313806"/>
          </a:xfrm>
          <a:prstGeom prst="rect">
            <a:avLst/>
          </a:prstGeom>
        </p:spPr>
      </p:pic>
      <p:pic>
        <p:nvPicPr>
          <p:cNvPr id="1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Metin kutusu 1">
            <a:extLst>
              <a:ext uri="{FF2B5EF4-FFF2-40B4-BE49-F238E27FC236}">
                <a16:creationId xmlns:a16="http://schemas.microsoft.com/office/drawing/2014/main" id="{301D9876-8197-B040-AB4D-DA040F636EEE}"/>
              </a:ext>
            </a:extLst>
          </p:cNvPr>
          <p:cNvSpPr txBox="1"/>
          <p:nvPr/>
        </p:nvSpPr>
        <p:spPr>
          <a:xfrm>
            <a:off x="179512" y="1681551"/>
            <a:ext cx="8728324" cy="3139321"/>
          </a:xfrm>
          <a:prstGeom prst="rect">
            <a:avLst/>
          </a:prstGeom>
          <a:noFill/>
        </p:spPr>
        <p:txBody>
          <a:bodyPr wrap="square" rtlCol="0">
            <a:spAutoFit/>
          </a:bodyPr>
          <a:lstStyle/>
          <a:p>
            <a:pPr marL="285750" lvl="0" indent="-285750" algn="just">
              <a:buFont typeface="Wingdings" pitchFamily="2" charset="2"/>
              <a:buChar char="ü"/>
            </a:pPr>
            <a:r>
              <a:rPr lang="tr-TR" b="1" dirty="0">
                <a:solidFill>
                  <a:srgbClr val="002060"/>
                </a:solidFill>
              </a:rPr>
              <a:t>Proje Uygulama Rehberi ve eklerinin güncelliği,</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İş akışının organize edilmesi, proje eylem planını ayrıntılı bir şekilde ele alınması ve yapılacak işlerin takibi,</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Proje başlangıcında proje için önden ek kaynak ayrılması,</a:t>
            </a:r>
          </a:p>
          <a:p>
            <a:pPr marL="285750" lvl="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Sorunların ele alınma şekli, değişiklik talepleri ve onay durumu,</a:t>
            </a:r>
            <a:endParaRPr lang="tr-TR" dirty="0">
              <a:solidFill>
                <a:srgbClr val="002060"/>
              </a:solidFill>
            </a:endParaRP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İş sözleşmeleri.</a:t>
            </a:r>
            <a:endParaRPr lang="tr-TR" dirty="0">
              <a:solidFill>
                <a:srgbClr val="002060"/>
              </a:solidFill>
            </a:endParaRPr>
          </a:p>
          <a:p>
            <a:pPr marL="285750" lvl="0" indent="-285750">
              <a:buFont typeface="Wingdings" pitchFamily="2" charset="2"/>
              <a:buChar char="ü"/>
            </a:pPr>
            <a:endParaRPr lang="tr-TR" b="1" dirty="0"/>
          </a:p>
        </p:txBody>
      </p:sp>
      <p:pic>
        <p:nvPicPr>
          <p:cNvPr id="5" name="Resim 4" descr="sabit, iç mekan, renkli, tablo içeren bir resim&#10;&#10;Açıklama otomatik olarak oluşturuldu">
            <a:extLst>
              <a:ext uri="{FF2B5EF4-FFF2-40B4-BE49-F238E27FC236}">
                <a16:creationId xmlns:a16="http://schemas.microsoft.com/office/drawing/2014/main" id="{BC86E789-854B-0143-B0A3-AED5EF241BFA}"/>
              </a:ext>
            </a:extLst>
          </p:cNvPr>
          <p:cNvPicPr>
            <a:picLocks noChangeAspect="1"/>
          </p:cNvPicPr>
          <p:nvPr/>
        </p:nvPicPr>
        <p:blipFill>
          <a:blip r:embed="rId6">
            <a:alphaModFix amt="85000"/>
            <a:extLst>
              <a:ext uri="{28A0092B-C50C-407E-A947-70E740481C1C}">
                <a14:useLocalDpi xmlns:a14="http://schemas.microsoft.com/office/drawing/2010/main" val="0"/>
              </a:ext>
            </a:extLst>
          </a:blip>
          <a:stretch>
            <a:fillRect/>
          </a:stretch>
        </p:blipFill>
        <p:spPr>
          <a:xfrm>
            <a:off x="5076056" y="4100067"/>
            <a:ext cx="2932101" cy="2455337"/>
          </a:xfrm>
          <a:prstGeom prst="rect">
            <a:avLst/>
          </a:prstGeom>
          <a:ln>
            <a:noFill/>
          </a:ln>
          <a:effectLst>
            <a:softEdge rad="112500"/>
          </a:effectLst>
        </p:spPr>
      </p:pic>
    </p:spTree>
    <p:extLst>
      <p:ext uri="{BB962C8B-B14F-4D97-AF65-F5344CB8AC3E}">
        <p14:creationId xmlns:p14="http://schemas.microsoft.com/office/powerpoint/2010/main" val="54894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507220"/>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4.jpeg"/>
          <p:cNvPicPr/>
          <p:nvPr/>
        </p:nvPicPr>
        <p:blipFill>
          <a:blip r:embed="rId4" cstate="print"/>
          <a:stretch>
            <a:fillRect/>
          </a:stretch>
        </p:blipFill>
        <p:spPr>
          <a:xfrm>
            <a:off x="7020272" y="157988"/>
            <a:ext cx="1788832" cy="1313806"/>
          </a:xfrm>
          <a:prstGeom prst="rect">
            <a:avLst/>
          </a:prstGeom>
        </p:spPr>
      </p:pic>
      <p:pic>
        <p:nvPicPr>
          <p:cNvPr id="1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Metin kutusu 2">
            <a:extLst>
              <a:ext uri="{FF2B5EF4-FFF2-40B4-BE49-F238E27FC236}">
                <a16:creationId xmlns:a16="http://schemas.microsoft.com/office/drawing/2014/main" id="{7A64FEC3-0C45-0E43-8F30-D2235882855A}"/>
              </a:ext>
            </a:extLst>
          </p:cNvPr>
          <p:cNvSpPr txBox="1"/>
          <p:nvPr/>
        </p:nvSpPr>
        <p:spPr>
          <a:xfrm>
            <a:off x="179512" y="1701812"/>
            <a:ext cx="8219707" cy="3416320"/>
          </a:xfrm>
          <a:prstGeom prst="rect">
            <a:avLst/>
          </a:prstGeom>
          <a:noFill/>
        </p:spPr>
        <p:txBody>
          <a:bodyPr wrap="square" rtlCol="0">
            <a:spAutoFit/>
          </a:bodyPr>
          <a:lstStyle/>
          <a:p>
            <a:pPr marL="285750" indent="-285750" algn="just">
              <a:buFont typeface="Wingdings" pitchFamily="2" charset="2"/>
              <a:buChar char="ü"/>
            </a:pPr>
            <a:r>
              <a:rPr lang="tr-TR" b="1" dirty="0">
                <a:solidFill>
                  <a:srgbClr val="002060"/>
                </a:solidFill>
              </a:rPr>
              <a:t>Avrupa Birliği Dış Yardım Sözleşme Usulleri Uygulama Kılavuzu (PRAG) ve ilgili ihale eklerinin güncelliği,</a:t>
            </a: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İhale belgelerinin hazırlanması ve teknik şartnameye uygunluk,</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Doğrudan alım (</a:t>
            </a:r>
            <a:r>
              <a:rPr lang="tr-TR" b="1" dirty="0" err="1">
                <a:solidFill>
                  <a:srgbClr val="002060"/>
                </a:solidFill>
              </a:rPr>
              <a:t>Single</a:t>
            </a:r>
            <a:r>
              <a:rPr lang="tr-TR" b="1" dirty="0">
                <a:solidFill>
                  <a:srgbClr val="002060"/>
                </a:solidFill>
              </a:rPr>
              <a:t> Tender) haricinde en az üç teklif alma esası ve teklif veremeyecek olan firmalarla ilgili belgenin hazırlanması,</a:t>
            </a:r>
          </a:p>
          <a:p>
            <a:pPr marL="28575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Kabul tutanağı hazırlanması ve alınan hizmet/</a:t>
            </a:r>
            <a:r>
              <a:rPr lang="tr-TR" b="1" dirty="0" err="1">
                <a:solidFill>
                  <a:srgbClr val="002060"/>
                </a:solidFill>
              </a:rPr>
              <a:t>tedariğin</a:t>
            </a:r>
            <a:r>
              <a:rPr lang="tr-TR" b="1" dirty="0">
                <a:solidFill>
                  <a:srgbClr val="002060"/>
                </a:solidFill>
              </a:rPr>
              <a:t> detaylı bir şekilde açıklanması. </a:t>
            </a:r>
            <a:endParaRPr lang="tr-TR" b="1" dirty="0"/>
          </a:p>
          <a:p>
            <a:pPr marL="285750" lvl="0" indent="-285750">
              <a:buFont typeface="Wingdings" pitchFamily="2" charset="2"/>
              <a:buChar char="ü"/>
            </a:pPr>
            <a:endParaRPr lang="tr-TR" dirty="0"/>
          </a:p>
          <a:p>
            <a:endParaRPr lang="tr-TR" dirty="0"/>
          </a:p>
        </p:txBody>
      </p:sp>
      <p:pic>
        <p:nvPicPr>
          <p:cNvPr id="6" name="Resim 5" descr="ekran görüntüsü içeren bir resim&#10;&#10;Açıklama otomatik olarak oluşturuldu">
            <a:extLst>
              <a:ext uri="{FF2B5EF4-FFF2-40B4-BE49-F238E27FC236}">
                <a16:creationId xmlns:a16="http://schemas.microsoft.com/office/drawing/2014/main" id="{5BB9E770-2004-8943-B71D-C7B8203939D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786050" y="4643446"/>
            <a:ext cx="2899565" cy="1974868"/>
          </a:xfrm>
          <a:prstGeom prst="rect">
            <a:avLst/>
          </a:prstGeom>
          <a:ln>
            <a:noFill/>
          </a:ln>
          <a:effectLst>
            <a:softEdge rad="112500"/>
          </a:effectLst>
        </p:spPr>
      </p:pic>
    </p:spTree>
    <p:extLst>
      <p:ext uri="{BB962C8B-B14F-4D97-AF65-F5344CB8AC3E}">
        <p14:creationId xmlns:p14="http://schemas.microsoft.com/office/powerpoint/2010/main" val="3918476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265583"/>
            <a:ext cx="9152554" cy="62068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507220"/>
          </a:xfrm>
          <a:prstGeom prst="rect">
            <a:avLst/>
          </a:prstGeom>
          <a:noFill/>
          <a:extLst>
            <a:ext uri="{909E8E84-426E-40DD-AFC4-6F175D3DCCD1}">
              <a14:hiddenFill xmlns:a14="http://schemas.microsoft.com/office/drawing/2010/main">
                <a:solidFill>
                  <a:srgbClr val="FFFFFF"/>
                </a:solidFill>
              </a14:hiddenFill>
            </a:ext>
          </a:extLst>
        </p:spPr>
      </p:pic>
      <p:pic>
        <p:nvPicPr>
          <p:cNvPr id="13" name="image4.jpeg"/>
          <p:cNvPicPr/>
          <p:nvPr/>
        </p:nvPicPr>
        <p:blipFill>
          <a:blip r:embed="rId4" cstate="print"/>
          <a:stretch>
            <a:fillRect/>
          </a:stretch>
        </p:blipFill>
        <p:spPr>
          <a:xfrm>
            <a:off x="7020272" y="157988"/>
            <a:ext cx="1788832" cy="1313806"/>
          </a:xfrm>
          <a:prstGeom prst="rect">
            <a:avLst/>
          </a:prstGeom>
        </p:spPr>
      </p:pic>
      <p:pic>
        <p:nvPicPr>
          <p:cNvPr id="19"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Metin kutusu 2">
            <a:extLst>
              <a:ext uri="{FF2B5EF4-FFF2-40B4-BE49-F238E27FC236}">
                <a16:creationId xmlns:a16="http://schemas.microsoft.com/office/drawing/2014/main" id="{7A64FEC3-0C45-0E43-8F30-D2235882855A}"/>
              </a:ext>
            </a:extLst>
          </p:cNvPr>
          <p:cNvSpPr txBox="1"/>
          <p:nvPr/>
        </p:nvSpPr>
        <p:spPr>
          <a:xfrm>
            <a:off x="323528" y="1466480"/>
            <a:ext cx="8219707" cy="4524315"/>
          </a:xfrm>
          <a:prstGeom prst="rect">
            <a:avLst/>
          </a:prstGeom>
          <a:noFill/>
        </p:spPr>
        <p:txBody>
          <a:bodyPr wrap="square" rtlCol="0">
            <a:spAutoFit/>
          </a:bodyPr>
          <a:lstStyle/>
          <a:p>
            <a:pPr marL="285750" lvl="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Projelere ait tüm kabullerin proje sonuna kadar yapılması,</a:t>
            </a: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Nihai ödemede harcamaların ilgili raporlama döneminde yapılmış olmalarının ve projenin uygulama döneminin bitiş tarihinden sonra en fazla 45 takvim günü içerisinde ödenmiş olmaları halinde geçerli kabul edilmesi,</a:t>
            </a:r>
          </a:p>
          <a:p>
            <a:pPr lvl="0" algn="just"/>
            <a:endParaRPr lang="tr-TR" b="1" dirty="0">
              <a:solidFill>
                <a:srgbClr val="002060"/>
              </a:solidFill>
            </a:endParaRPr>
          </a:p>
          <a:p>
            <a:pPr marL="285750" indent="-285750" algn="just">
              <a:buFont typeface="Wingdings" pitchFamily="2" charset="2"/>
              <a:buChar char="ü"/>
            </a:pPr>
            <a:r>
              <a:rPr lang="tr-TR" b="1" dirty="0">
                <a:solidFill>
                  <a:srgbClr val="002060"/>
                </a:solidFill>
              </a:rPr>
              <a:t>Satın Alma Planına uygunluk ve değişiklik durumları,</a:t>
            </a: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Yüklenici kurum ile ilgili değişiklikler,</a:t>
            </a: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a:solidFill>
                  <a:srgbClr val="002060"/>
                </a:solidFill>
              </a:rPr>
              <a:t>Gerekli durumlarda KDV </a:t>
            </a:r>
            <a:r>
              <a:rPr lang="tr-TR" b="1" dirty="0">
                <a:solidFill>
                  <a:srgbClr val="002060"/>
                </a:solidFill>
              </a:rPr>
              <a:t>İstisna Sertifikasının süresinin uzatılması,</a:t>
            </a: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Harcırahlara ait belge sunulması.</a:t>
            </a:r>
          </a:p>
          <a:p>
            <a:pPr marL="285750" lvl="0" indent="-285750">
              <a:buFont typeface="Wingdings" pitchFamily="2" charset="2"/>
              <a:buChar char="ü"/>
            </a:pPr>
            <a:endParaRPr lang="tr-TR" dirty="0"/>
          </a:p>
          <a:p>
            <a:endParaRPr lang="tr-TR" dirty="0"/>
          </a:p>
        </p:txBody>
      </p:sp>
    </p:spTree>
    <p:extLst>
      <p:ext uri="{BB962C8B-B14F-4D97-AF65-F5344CB8AC3E}">
        <p14:creationId xmlns:p14="http://schemas.microsoft.com/office/powerpoint/2010/main" val="1408726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3" y="6376426"/>
            <a:ext cx="9120423" cy="479392"/>
          </a:xfrm>
          <a:prstGeom prst="rect">
            <a:avLst/>
          </a:prstGeom>
          <a:noFill/>
          <a:extLst>
            <a:ext uri="{909E8E84-426E-40DD-AFC4-6F175D3DCCD1}">
              <a14:hiddenFill xmlns:a14="http://schemas.microsoft.com/office/drawing/2010/main">
                <a:solidFill>
                  <a:srgbClr val="FFFFFF"/>
                </a:solidFill>
              </a14:hiddenFill>
            </a:ext>
          </a:extLst>
        </p:spPr>
      </p:pic>
      <p:sp>
        <p:nvSpPr>
          <p:cNvPr id="15" name="Заглавие 1"/>
          <p:cNvSpPr txBox="1">
            <a:spLocks/>
          </p:cNvSpPr>
          <p:nvPr/>
        </p:nvSpPr>
        <p:spPr>
          <a:xfrm>
            <a:off x="395536" y="1471795"/>
            <a:ext cx="8413568" cy="444451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g-BG" sz="6200" dirty="0">
              <a:solidFill>
                <a:srgbClr val="003296"/>
              </a:solidFill>
            </a:endParaRPr>
          </a:p>
          <a:p>
            <a:endParaRPr lang="bg-BG" sz="4000" b="1" dirty="0">
              <a:solidFill>
                <a:srgbClr val="003296"/>
              </a:solidFill>
              <a:latin typeface="+mn-lt"/>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620688"/>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4.jpeg"/>
          <p:cNvPicPr/>
          <p:nvPr/>
        </p:nvPicPr>
        <p:blipFill>
          <a:blip r:embed="rId4" cstate="print"/>
          <a:stretch>
            <a:fillRect/>
          </a:stretch>
        </p:blipFill>
        <p:spPr>
          <a:xfrm>
            <a:off x="7020272" y="157988"/>
            <a:ext cx="1788832" cy="1313806"/>
          </a:xfrm>
          <a:prstGeom prst="rect">
            <a:avLst/>
          </a:prstGeom>
        </p:spPr>
      </p:pic>
      <p:pic>
        <p:nvPicPr>
          <p:cNvPr id="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Metin kutusu 1">
            <a:extLst>
              <a:ext uri="{FF2B5EF4-FFF2-40B4-BE49-F238E27FC236}">
                <a16:creationId xmlns:a16="http://schemas.microsoft.com/office/drawing/2014/main" id="{93FA743D-BDDE-B341-96D4-B4E3CE1B8F7D}"/>
              </a:ext>
            </a:extLst>
          </p:cNvPr>
          <p:cNvSpPr txBox="1"/>
          <p:nvPr/>
        </p:nvSpPr>
        <p:spPr>
          <a:xfrm>
            <a:off x="363739" y="1852885"/>
            <a:ext cx="8413568" cy="3970318"/>
          </a:xfrm>
          <a:prstGeom prst="rect">
            <a:avLst/>
          </a:prstGeom>
          <a:noFill/>
        </p:spPr>
        <p:txBody>
          <a:bodyPr wrap="square" rtlCol="0">
            <a:spAutoFit/>
          </a:bodyPr>
          <a:lstStyle/>
          <a:p>
            <a:pPr marL="171450" indent="-171450" algn="just">
              <a:buFont typeface="Wingdings" pitchFamily="2" charset="2"/>
              <a:buChar char="ü"/>
            </a:pPr>
            <a:r>
              <a:rPr lang="tr-TR" b="1" dirty="0">
                <a:solidFill>
                  <a:srgbClr val="002060"/>
                </a:solidFill>
              </a:rPr>
              <a:t>Çeşitli kurumlardan alınması gereken yazıların İngilizce nüshalarıyla birlikte hazırlanarak “Aslı Gibidir” kaşesi kullanılarak sunulması,</a:t>
            </a:r>
          </a:p>
          <a:p>
            <a:pPr marL="171450" indent="-171450" algn="just">
              <a:buFont typeface="Wingdings" pitchFamily="2" charset="2"/>
              <a:buChar char="ü"/>
            </a:pPr>
            <a:endParaRPr lang="tr-TR" b="1" dirty="0">
              <a:solidFill>
                <a:srgbClr val="002060"/>
              </a:solidFill>
            </a:endParaRPr>
          </a:p>
          <a:p>
            <a:pPr marL="171450" indent="-171450" algn="just">
              <a:buFont typeface="Wingdings" pitchFamily="2" charset="2"/>
              <a:buChar char="ü"/>
            </a:pPr>
            <a:r>
              <a:rPr lang="tr-TR" b="1" dirty="0">
                <a:solidFill>
                  <a:srgbClr val="002060"/>
                </a:solidFill>
              </a:rPr>
              <a:t>Proje tanıtım materyalleri ve basın bildirilerindeki görünürlük kuralları ve fotoğraflama,</a:t>
            </a:r>
          </a:p>
          <a:p>
            <a:pPr marL="171450" indent="-171450" algn="just">
              <a:buFont typeface="Wingdings" pitchFamily="2" charset="2"/>
              <a:buChar char="ü"/>
            </a:pPr>
            <a:endParaRPr lang="tr-TR" b="1" dirty="0">
              <a:solidFill>
                <a:srgbClr val="002060"/>
              </a:solidFill>
            </a:endParaRPr>
          </a:p>
          <a:p>
            <a:pPr marL="171450" indent="-171450" algn="just">
              <a:buFont typeface="Wingdings" pitchFamily="2" charset="2"/>
              <a:buChar char="ü"/>
            </a:pPr>
            <a:r>
              <a:rPr lang="tr-TR" b="1" dirty="0">
                <a:solidFill>
                  <a:srgbClr val="002060"/>
                </a:solidFill>
              </a:rPr>
              <a:t>Basın bildirilerinin içeriği,</a:t>
            </a:r>
          </a:p>
          <a:p>
            <a:pPr marL="171450" indent="-171450" algn="just">
              <a:buFont typeface="Wingdings" pitchFamily="2" charset="2"/>
              <a:buChar char="ü"/>
            </a:pPr>
            <a:endParaRPr lang="tr-TR" b="1" dirty="0">
              <a:solidFill>
                <a:srgbClr val="002060"/>
              </a:solidFill>
            </a:endParaRPr>
          </a:p>
          <a:p>
            <a:pPr marL="171450" indent="-171450" algn="just">
              <a:buFont typeface="Wingdings" pitchFamily="2" charset="2"/>
              <a:buChar char="ü"/>
            </a:pPr>
            <a:r>
              <a:rPr lang="tr-TR" b="1" dirty="0">
                <a:solidFill>
                  <a:srgbClr val="002060"/>
                </a:solidFill>
              </a:rPr>
              <a:t>Proje İlerleme Raporlarının detaylı bilgilerle sunulması, </a:t>
            </a:r>
          </a:p>
          <a:p>
            <a:pPr marL="171450" indent="-171450" algn="just">
              <a:buFont typeface="Wingdings" pitchFamily="2" charset="2"/>
              <a:buChar char="ü"/>
            </a:pPr>
            <a:endParaRPr lang="tr-TR" b="1" dirty="0">
              <a:solidFill>
                <a:srgbClr val="002060"/>
              </a:solidFill>
            </a:endParaRPr>
          </a:p>
          <a:p>
            <a:pPr marL="171450" indent="-171450" algn="just">
              <a:buFont typeface="Wingdings" pitchFamily="2" charset="2"/>
              <a:buChar char="ü"/>
            </a:pPr>
            <a:r>
              <a:rPr lang="tr-TR" b="1" dirty="0">
                <a:solidFill>
                  <a:srgbClr val="002060"/>
                </a:solidFill>
              </a:rPr>
              <a:t>İlk seviye kontrolü taleplerinin, ilgili raporlama döneminin sona ermesinden sonraki 10 gün içerisinde yapılması,</a:t>
            </a:r>
          </a:p>
          <a:p>
            <a:pPr marL="171450" indent="-171450" algn="just">
              <a:buFont typeface="Wingdings" pitchFamily="2" charset="2"/>
              <a:buChar char="ü"/>
            </a:pPr>
            <a:endParaRPr lang="tr-TR" b="1" dirty="0">
              <a:solidFill>
                <a:srgbClr val="002060"/>
              </a:solidFill>
            </a:endParaRPr>
          </a:p>
          <a:p>
            <a:pPr marL="171450" lvl="0" indent="-171450" algn="just">
              <a:buFont typeface="Wingdings" pitchFamily="2" charset="2"/>
              <a:buChar char="ü"/>
            </a:pPr>
            <a:r>
              <a:rPr lang="tr-TR" b="1" dirty="0">
                <a:solidFill>
                  <a:srgbClr val="002060"/>
                </a:solidFill>
              </a:rPr>
              <a:t> Proje ilerleme raporlarının zamanında teslim edilmemesi.</a:t>
            </a:r>
          </a:p>
        </p:txBody>
      </p:sp>
    </p:spTree>
    <p:extLst>
      <p:ext uri="{BB962C8B-B14F-4D97-AF65-F5344CB8AC3E}">
        <p14:creationId xmlns:p14="http://schemas.microsoft.com/office/powerpoint/2010/main" val="1742844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205444"/>
            <a:ext cx="9144002" cy="319395"/>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539551" y="1851272"/>
            <a:ext cx="8064896" cy="2862322"/>
          </a:xfrm>
          <a:prstGeom prst="rect">
            <a:avLst/>
          </a:prstGeom>
        </p:spPr>
        <p:txBody>
          <a:bodyPr wrap="square">
            <a:spAutoFit/>
          </a:bodyPr>
          <a:lstStyle/>
          <a:p>
            <a:pPr marL="285750" lvl="0" indent="-285750" algn="just">
              <a:buFont typeface="Wingdings" pitchFamily="2" charset="2"/>
              <a:buChar char="ü"/>
            </a:pPr>
            <a:r>
              <a:rPr lang="tr-TR" b="1" dirty="0">
                <a:solidFill>
                  <a:srgbClr val="002060"/>
                </a:solidFill>
              </a:rPr>
              <a:t>Proje ortakları arasındaki iletişim,</a:t>
            </a:r>
          </a:p>
          <a:p>
            <a:pPr lvl="0" algn="just"/>
            <a:endParaRPr lang="tr-TR" b="1" dirty="0">
              <a:solidFill>
                <a:srgbClr val="002060"/>
              </a:solidFill>
            </a:endParaRPr>
          </a:p>
          <a:p>
            <a:pPr marL="285750" indent="-285750" algn="just">
              <a:buFont typeface="Wingdings" pitchFamily="2" charset="2"/>
              <a:buChar char="ü"/>
            </a:pPr>
            <a:r>
              <a:rPr lang="tr-TR" b="1" dirty="0">
                <a:solidFill>
                  <a:srgbClr val="002060"/>
                </a:solidFill>
              </a:rPr>
              <a:t>İhale belgesinde tam serbestleştirme (</a:t>
            </a:r>
            <a:r>
              <a:rPr lang="tr-TR" b="1" dirty="0" err="1">
                <a:solidFill>
                  <a:srgbClr val="002060"/>
                </a:solidFill>
              </a:rPr>
              <a:t>full</a:t>
            </a:r>
            <a:r>
              <a:rPr lang="tr-TR" b="1" dirty="0">
                <a:solidFill>
                  <a:srgbClr val="002060"/>
                </a:solidFill>
              </a:rPr>
              <a:t> </a:t>
            </a:r>
            <a:r>
              <a:rPr lang="tr-TR" b="1" dirty="0" err="1">
                <a:solidFill>
                  <a:srgbClr val="002060"/>
                </a:solidFill>
              </a:rPr>
              <a:t>untying</a:t>
            </a:r>
            <a:r>
              <a:rPr lang="tr-TR" b="1" dirty="0">
                <a:solidFill>
                  <a:srgbClr val="002060"/>
                </a:solidFill>
              </a:rPr>
              <a:t>) hükmünün eklenmesi (</a:t>
            </a:r>
            <a:r>
              <a:rPr lang="tr-TR" b="1" dirty="0" err="1">
                <a:solidFill>
                  <a:srgbClr val="002060"/>
                </a:solidFill>
              </a:rPr>
              <a:t>All</a:t>
            </a:r>
            <a:r>
              <a:rPr lang="tr-TR" b="1" dirty="0">
                <a:solidFill>
                  <a:srgbClr val="002060"/>
                </a:solidFill>
              </a:rPr>
              <a:t> </a:t>
            </a:r>
            <a:r>
              <a:rPr lang="tr-TR" b="1" dirty="0" err="1">
                <a:solidFill>
                  <a:srgbClr val="002060"/>
                </a:solidFill>
              </a:rPr>
              <a:t>supplies</a:t>
            </a:r>
            <a:r>
              <a:rPr lang="tr-TR" b="1" dirty="0">
                <a:solidFill>
                  <a:srgbClr val="002060"/>
                </a:solidFill>
              </a:rPr>
              <a:t> </a:t>
            </a:r>
            <a:r>
              <a:rPr lang="tr-TR" b="1" dirty="0" err="1">
                <a:solidFill>
                  <a:srgbClr val="002060"/>
                </a:solidFill>
              </a:rPr>
              <a:t>under</a:t>
            </a:r>
            <a:r>
              <a:rPr lang="tr-TR" b="1" dirty="0">
                <a:solidFill>
                  <a:srgbClr val="002060"/>
                </a:solidFill>
              </a:rPr>
              <a:t> </a:t>
            </a:r>
            <a:r>
              <a:rPr lang="tr-TR" b="1" dirty="0" err="1">
                <a:solidFill>
                  <a:srgbClr val="002060"/>
                </a:solidFill>
              </a:rPr>
              <a:t>this</a:t>
            </a:r>
            <a:r>
              <a:rPr lang="tr-TR" b="1" dirty="0">
                <a:solidFill>
                  <a:srgbClr val="002060"/>
                </a:solidFill>
              </a:rPr>
              <a:t> </a:t>
            </a:r>
            <a:r>
              <a:rPr lang="tr-TR" b="1" dirty="0" err="1">
                <a:solidFill>
                  <a:srgbClr val="002060"/>
                </a:solidFill>
              </a:rPr>
              <a:t>contract</a:t>
            </a:r>
            <a:r>
              <a:rPr lang="tr-TR" b="1" dirty="0">
                <a:solidFill>
                  <a:srgbClr val="002060"/>
                </a:solidFill>
              </a:rPr>
              <a:t> </a:t>
            </a:r>
            <a:r>
              <a:rPr lang="tr-TR" b="1" dirty="0" err="1">
                <a:solidFill>
                  <a:srgbClr val="002060"/>
                </a:solidFill>
              </a:rPr>
              <a:t>may</a:t>
            </a:r>
            <a:r>
              <a:rPr lang="tr-TR" b="1" dirty="0">
                <a:solidFill>
                  <a:srgbClr val="002060"/>
                </a:solidFill>
              </a:rPr>
              <a:t> </a:t>
            </a:r>
            <a:r>
              <a:rPr lang="tr-TR" b="1" dirty="0" err="1">
                <a:solidFill>
                  <a:srgbClr val="002060"/>
                </a:solidFill>
              </a:rPr>
              <a:t>originate</a:t>
            </a:r>
            <a:r>
              <a:rPr lang="tr-TR" b="1" dirty="0">
                <a:solidFill>
                  <a:srgbClr val="002060"/>
                </a:solidFill>
              </a:rPr>
              <a:t> </a:t>
            </a:r>
            <a:r>
              <a:rPr lang="tr-TR" b="1" dirty="0" err="1">
                <a:solidFill>
                  <a:srgbClr val="002060"/>
                </a:solidFill>
              </a:rPr>
              <a:t>from</a:t>
            </a:r>
            <a:r>
              <a:rPr lang="tr-TR" b="1" dirty="0">
                <a:solidFill>
                  <a:srgbClr val="002060"/>
                </a:solidFill>
              </a:rPr>
              <a:t> </a:t>
            </a:r>
            <a:r>
              <a:rPr lang="tr-TR" b="1" dirty="0" err="1">
                <a:solidFill>
                  <a:srgbClr val="002060"/>
                </a:solidFill>
              </a:rPr>
              <a:t>any</a:t>
            </a:r>
            <a:r>
              <a:rPr lang="tr-TR" b="1" dirty="0">
                <a:solidFill>
                  <a:srgbClr val="002060"/>
                </a:solidFill>
              </a:rPr>
              <a:t> </a:t>
            </a:r>
            <a:r>
              <a:rPr lang="tr-TR" b="1" dirty="0" err="1">
                <a:solidFill>
                  <a:srgbClr val="002060"/>
                </a:solidFill>
              </a:rPr>
              <a:t>country</a:t>
            </a:r>
            <a:r>
              <a:rPr lang="tr-TR" b="1" dirty="0">
                <a:solidFill>
                  <a:srgbClr val="002060"/>
                </a:solidFill>
              </a:rPr>
              <a:t>),</a:t>
            </a:r>
          </a:p>
          <a:p>
            <a:pPr marL="28575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Menşe belgesinin ekipmanlar satın alınırken talep edilmesi,</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Dosyaların usulüne uygun arşivlenmesi ve korunması, </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İzleme ziyaretleri esnasında proje ile ilgili tüm personelin yerinde bulunması.</a:t>
            </a:r>
            <a:endParaRPr lang="tr-TR" sz="2000" b="1" dirty="0">
              <a:solidFill>
                <a:srgbClr val="002060"/>
              </a:solidFill>
            </a:endParaRPr>
          </a:p>
        </p:txBody>
      </p:sp>
      <p:pic>
        <p:nvPicPr>
          <p:cNvPr id="12" name="image4.jpeg"/>
          <p:cNvPicPr/>
          <p:nvPr/>
        </p:nvPicPr>
        <p:blipFill>
          <a:blip r:embed="rId4" cstate="print"/>
          <a:stretch>
            <a:fillRect/>
          </a:stretch>
        </p:blipFill>
        <p:spPr>
          <a:xfrm>
            <a:off x="7020272" y="157988"/>
            <a:ext cx="1788832" cy="1313806"/>
          </a:xfrm>
          <a:prstGeom prst="rect">
            <a:avLst/>
          </a:prstGeom>
        </p:spPr>
      </p:pic>
      <p:pic>
        <p:nvPicPr>
          <p:cNvPr id="1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Resim 2" descr="oyun içeren bir resim&#10;&#10;Açıklama otomatik olarak oluşturuldu">
            <a:extLst>
              <a:ext uri="{FF2B5EF4-FFF2-40B4-BE49-F238E27FC236}">
                <a16:creationId xmlns:a16="http://schemas.microsoft.com/office/drawing/2014/main" id="{FB083F8A-AB2C-554C-BE57-4F415F16B9F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27784" y="4876236"/>
            <a:ext cx="3185091" cy="181942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13198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35493" y="6525343"/>
            <a:ext cx="9120423" cy="330475"/>
          </a:xfrm>
          <a:prstGeom prst="rect">
            <a:avLst/>
          </a:prstGeom>
          <a:noFill/>
          <a:extLst>
            <a:ext uri="{909E8E84-426E-40DD-AFC4-6F175D3DCCD1}">
              <a14:hiddenFill xmlns:a14="http://schemas.microsoft.com/office/drawing/2010/main">
                <a:solidFill>
                  <a:srgbClr val="FFFFFF"/>
                </a:solidFill>
              </a14:hiddenFill>
            </a:ext>
          </a:extLst>
        </p:spPr>
      </p:pic>
      <p:sp>
        <p:nvSpPr>
          <p:cNvPr id="15" name="Заглавие 1"/>
          <p:cNvSpPr txBox="1">
            <a:spLocks/>
          </p:cNvSpPr>
          <p:nvPr/>
        </p:nvSpPr>
        <p:spPr>
          <a:xfrm>
            <a:off x="395536" y="1588049"/>
            <a:ext cx="7789182" cy="22184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endParaRPr lang="tr-TR" sz="4800" b="1" dirty="0">
              <a:solidFill>
                <a:srgbClr val="003296"/>
              </a:solidFill>
              <a:latin typeface="+mn-lt"/>
              <a:cs typeface="Arial" panose="020B0604020202020204" pitchFamily="34" charset="0"/>
              <a:sym typeface="Arial" charset="0"/>
            </a:endParaRPr>
          </a:p>
          <a:p>
            <a:endParaRPr lang="bg-BG" sz="4000" b="1" dirty="0">
              <a:solidFill>
                <a:srgbClr val="003296"/>
              </a:solidFill>
              <a:latin typeface="+mn-lt"/>
              <a:cs typeface="Arial" panose="020B0604020202020204" pitchFamily="34" charset="0"/>
            </a:endParaRPr>
          </a:p>
        </p:txBody>
      </p:sp>
      <p:pic>
        <p:nvPicPr>
          <p:cNvPr id="14"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476671"/>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a:extLst>
              <a:ext uri="{FF2B5EF4-FFF2-40B4-BE49-F238E27FC236}">
                <a16:creationId xmlns:a16="http://schemas.microsoft.com/office/drawing/2014/main" id="{2752F652-A804-C24C-80E0-E779D552D42E}"/>
              </a:ext>
            </a:extLst>
          </p:cNvPr>
          <p:cNvSpPr txBox="1"/>
          <p:nvPr/>
        </p:nvSpPr>
        <p:spPr>
          <a:xfrm>
            <a:off x="168092" y="1629781"/>
            <a:ext cx="8617078" cy="4247317"/>
          </a:xfrm>
          <a:prstGeom prst="rect">
            <a:avLst/>
          </a:prstGeom>
          <a:noFill/>
        </p:spPr>
        <p:txBody>
          <a:bodyPr wrap="square" rtlCol="0">
            <a:spAutoFit/>
          </a:bodyPr>
          <a:lstStyle/>
          <a:p>
            <a:pPr algn="just"/>
            <a:endParaRPr lang="tr-TR" b="1" dirty="0">
              <a:solidFill>
                <a:srgbClr val="002060"/>
              </a:solidFill>
            </a:endParaRPr>
          </a:p>
          <a:p>
            <a:pPr marL="285750" lvl="0" indent="-285750" algn="just">
              <a:buFont typeface="Wingdings" pitchFamily="2" charset="2"/>
              <a:buChar char="ü"/>
            </a:pPr>
            <a:r>
              <a:rPr lang="tr-TR" b="1" dirty="0">
                <a:solidFill>
                  <a:srgbClr val="002060"/>
                </a:solidFill>
              </a:rPr>
              <a:t>Projelerin sürdürülebilirliği ve hibe kesintisi,</a:t>
            </a:r>
          </a:p>
          <a:p>
            <a:pPr lvl="0" algn="just"/>
            <a:endParaRPr lang="tr-TR" b="1" dirty="0">
              <a:solidFill>
                <a:srgbClr val="002060"/>
              </a:solidFill>
            </a:endParaRPr>
          </a:p>
          <a:p>
            <a:pPr marL="285750" lvl="0" indent="-285750" algn="just">
              <a:buFont typeface="Wingdings" pitchFamily="2" charset="2"/>
              <a:buChar char="ü"/>
            </a:pPr>
            <a:r>
              <a:rPr lang="tr-TR" b="1" dirty="0">
                <a:solidFill>
                  <a:srgbClr val="002060"/>
                </a:solidFill>
              </a:rPr>
              <a:t>OS habersiz ziyaretleri, </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Satın alınan elektronik eşyaların markaları, modelleri, kayıt numaraları ve seri numaralarının tek bir dosya altında toplanması,</a:t>
            </a:r>
          </a:p>
          <a:p>
            <a:pPr marL="285750" lvl="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Toplantı, eğitim, seminer gibi faaliyetlerin gereğince belgelenmeleri (Her bir gün için ayrı ayrı hazırlanmış katılımcı listesi, toplantı sonu edinimlerin raporu, aktivite davet ve duyuru metni varsa mini sınavların sonuç ve listeleri, her güne ait fotoğraf),</a:t>
            </a:r>
          </a:p>
          <a:p>
            <a:pPr marL="285750" lvl="0" indent="-285750" algn="just">
              <a:buFont typeface="Wingdings" pitchFamily="2" charset="2"/>
              <a:buChar char="ü"/>
            </a:pPr>
            <a:endParaRPr lang="tr-TR" b="1" dirty="0">
              <a:solidFill>
                <a:srgbClr val="002060"/>
              </a:solidFill>
            </a:endParaRPr>
          </a:p>
          <a:p>
            <a:pPr marL="285750" indent="-285750" algn="just">
              <a:buFont typeface="Wingdings" pitchFamily="2" charset="2"/>
              <a:buChar char="ü"/>
            </a:pPr>
            <a:r>
              <a:rPr lang="tr-TR" b="1" dirty="0">
                <a:solidFill>
                  <a:srgbClr val="002060"/>
                </a:solidFill>
              </a:rPr>
              <a:t>Bulgaristan’da düzenlenecek etkinlikler için vizeye </a:t>
            </a:r>
            <a:r>
              <a:rPr lang="tr-TR" b="1">
                <a:solidFill>
                  <a:srgbClr val="002060"/>
                </a:solidFill>
              </a:rPr>
              <a:t>vakitlice başvurulması,</a:t>
            </a:r>
          </a:p>
          <a:p>
            <a:pPr marL="285750" indent="-285750" algn="just">
              <a:buFont typeface="Wingdings" pitchFamily="2" charset="2"/>
              <a:buChar char="ü"/>
            </a:pPr>
            <a:endParaRPr lang="tr-TR" b="1" dirty="0">
              <a:solidFill>
                <a:srgbClr val="002060"/>
              </a:solidFill>
            </a:endParaRPr>
          </a:p>
          <a:p>
            <a:pPr marL="285750" lvl="0" indent="-285750" algn="just">
              <a:buFont typeface="Wingdings" pitchFamily="2" charset="2"/>
              <a:buChar char="ü"/>
            </a:pPr>
            <a:r>
              <a:rPr lang="tr-TR" b="1" dirty="0">
                <a:solidFill>
                  <a:srgbClr val="002060"/>
                </a:solidFill>
              </a:rPr>
              <a:t>İnşaat projelerinin gecikme riski.</a:t>
            </a:r>
          </a:p>
        </p:txBody>
      </p:sp>
      <p:pic>
        <p:nvPicPr>
          <p:cNvPr id="9" name="image4.jpeg"/>
          <p:cNvPicPr/>
          <p:nvPr/>
        </p:nvPicPr>
        <p:blipFill>
          <a:blip r:embed="rId4" cstate="print"/>
          <a:stretch>
            <a:fillRect/>
          </a:stretch>
        </p:blipFill>
        <p:spPr>
          <a:xfrm>
            <a:off x="7020272" y="157988"/>
            <a:ext cx="1788832" cy="1313806"/>
          </a:xfrm>
          <a:prstGeom prst="rect">
            <a:avLst/>
          </a:prstGeom>
        </p:spPr>
      </p:pic>
      <p:pic>
        <p:nvPicPr>
          <p:cNvPr id="1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799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saasinhighered.files.wordpress.com/2009/10/cropped-ts-powerpoint-header-plain.jpg"/>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10800000">
            <a:off x="1" y="6491916"/>
            <a:ext cx="9152554" cy="3943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saasinhighered.files.wordpress.com/2009/10/cropped-ts-powerpoint-header-plain.jpg"/>
          <p:cNvPicPr>
            <a:picLocks noChangeAspect="1" noChangeArrowheads="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5620"/>
          <a:stretch/>
        </p:blipFill>
        <p:spPr bwMode="auto">
          <a:xfrm flipH="1">
            <a:off x="-2" y="1"/>
            <a:ext cx="9144002" cy="539974"/>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51521" y="1437498"/>
            <a:ext cx="8553346" cy="5159854"/>
          </a:xfrm>
          <a:prstGeom prst="rect">
            <a:avLst/>
          </a:prstGeom>
        </p:spPr>
        <p:txBody>
          <a:bodyPr wrap="square">
            <a:noAutofit/>
          </a:bodyPr>
          <a:lstStyle/>
          <a:p>
            <a:pPr algn="just">
              <a:lnSpc>
                <a:spcPct val="150000"/>
              </a:lnSpc>
              <a:spcAft>
                <a:spcPts val="600"/>
              </a:spcAft>
            </a:pPr>
            <a:endParaRPr lang="bg-BG" sz="2000" dirty="0">
              <a:solidFill>
                <a:srgbClr val="003296"/>
              </a:solidFill>
              <a:cs typeface="Arial" panose="020B0604020202020204" pitchFamily="34" charset="0"/>
            </a:endParaRPr>
          </a:p>
        </p:txBody>
      </p:sp>
      <p:sp>
        <p:nvSpPr>
          <p:cNvPr id="8" name="Rectangle 7"/>
          <p:cNvSpPr/>
          <p:nvPr/>
        </p:nvSpPr>
        <p:spPr>
          <a:xfrm>
            <a:off x="251521" y="1412775"/>
            <a:ext cx="8553346" cy="5184577"/>
          </a:xfrm>
          <a:prstGeom prst="rect">
            <a:avLst/>
          </a:prstGeom>
        </p:spPr>
        <p:txBody>
          <a:bodyPr>
            <a:normAutofit/>
          </a:bodyPr>
          <a:lstStyle/>
          <a:p>
            <a:endParaRPr lang="bg-BG" dirty="0"/>
          </a:p>
        </p:txBody>
      </p:sp>
      <p:sp>
        <p:nvSpPr>
          <p:cNvPr id="3" name="Rectangle 2"/>
          <p:cNvSpPr/>
          <p:nvPr/>
        </p:nvSpPr>
        <p:spPr>
          <a:xfrm>
            <a:off x="251521" y="1124744"/>
            <a:ext cx="8553346" cy="5472607"/>
          </a:xfrm>
          <a:prstGeom prst="rect">
            <a:avLst/>
          </a:prstGeom>
        </p:spPr>
        <p:txBody>
          <a:bodyPr>
            <a:normAutofit/>
          </a:bodyPr>
          <a:lstStyle/>
          <a:p>
            <a:endParaRPr lang="ru-RU" dirty="0"/>
          </a:p>
        </p:txBody>
      </p:sp>
      <p:sp>
        <p:nvSpPr>
          <p:cNvPr id="11" name="Rectangle 10"/>
          <p:cNvSpPr/>
          <p:nvPr/>
        </p:nvSpPr>
        <p:spPr>
          <a:xfrm>
            <a:off x="411140" y="2509320"/>
            <a:ext cx="8481339" cy="1446550"/>
          </a:xfrm>
          <a:prstGeom prst="rect">
            <a:avLst/>
          </a:prstGeom>
        </p:spPr>
        <p:txBody>
          <a:bodyPr wrap="square">
            <a:spAutoFit/>
          </a:bodyPr>
          <a:lstStyle/>
          <a:p>
            <a:pPr algn="ctr"/>
            <a:r>
              <a:rPr lang="tr-TR" sz="4400" b="1" dirty="0">
                <a:solidFill>
                  <a:srgbClr val="003296"/>
                </a:solidFill>
                <a:latin typeface="Trebuchet MS" panose="020B0603020202020204" pitchFamily="34" charset="0"/>
                <a:ea typeface="+mj-ea"/>
                <a:cs typeface="Arial" panose="020B0604020202020204" pitchFamily="34" charset="0"/>
                <a:sym typeface="Arial" charset="0"/>
              </a:rPr>
              <a:t>TEŞEKKÜRLER</a:t>
            </a:r>
            <a:r>
              <a:rPr lang="en-GB" sz="4400" b="1" dirty="0">
                <a:solidFill>
                  <a:srgbClr val="003296"/>
                </a:solidFill>
                <a:latin typeface="Trebuchet MS" panose="020B0603020202020204" pitchFamily="34" charset="0"/>
                <a:ea typeface="+mj-ea"/>
                <a:cs typeface="Arial" panose="020B0604020202020204" pitchFamily="34" charset="0"/>
                <a:sym typeface="Arial" charset="0"/>
              </a:rPr>
              <a:t>!</a:t>
            </a:r>
            <a:endParaRPr lang="tr-TR" sz="4400" b="1" dirty="0">
              <a:solidFill>
                <a:srgbClr val="003296"/>
              </a:solidFill>
              <a:latin typeface="Trebuchet MS" panose="020B0603020202020204" pitchFamily="34" charset="0"/>
              <a:ea typeface="+mj-ea"/>
              <a:cs typeface="Arial" panose="020B0604020202020204" pitchFamily="34" charset="0"/>
              <a:sym typeface="Arial" charset="0"/>
            </a:endParaRPr>
          </a:p>
          <a:p>
            <a:pPr algn="ctr"/>
            <a:endParaRPr lang="tr-TR" sz="4400" b="1" dirty="0">
              <a:solidFill>
                <a:srgbClr val="003296"/>
              </a:solidFill>
              <a:latin typeface="Trebuchet MS" panose="020B0603020202020204" pitchFamily="34" charset="0"/>
              <a:ea typeface="+mj-ea"/>
              <a:cs typeface="Arial" panose="020B0604020202020204" pitchFamily="34" charset="0"/>
              <a:sym typeface="Arial" charset="0"/>
            </a:endParaRPr>
          </a:p>
        </p:txBody>
      </p:sp>
      <p:pic>
        <p:nvPicPr>
          <p:cNvPr id="1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630" y="6365147"/>
            <a:ext cx="9139344" cy="512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ikdörtgen 5">
            <a:extLst>
              <a:ext uri="{FF2B5EF4-FFF2-40B4-BE49-F238E27FC236}">
                <a16:creationId xmlns:a16="http://schemas.microsoft.com/office/drawing/2014/main" id="{2FE3D6CA-813A-914B-9C4F-F4591147E1EF}"/>
              </a:ext>
            </a:extLst>
          </p:cNvPr>
          <p:cNvSpPr/>
          <p:nvPr/>
        </p:nvSpPr>
        <p:spPr>
          <a:xfrm>
            <a:off x="2242194" y="3679029"/>
            <a:ext cx="4572000" cy="1200329"/>
          </a:xfrm>
          <a:prstGeom prst="rect">
            <a:avLst/>
          </a:prstGeom>
        </p:spPr>
        <p:txBody>
          <a:bodyPr>
            <a:spAutoFit/>
          </a:bodyPr>
          <a:lstStyle/>
          <a:p>
            <a:pPr algn="ctr"/>
            <a:r>
              <a:rPr lang="tr-TR" b="1" dirty="0">
                <a:solidFill>
                  <a:srgbClr val="003296"/>
                </a:solidFill>
                <a:latin typeface="Trebuchet MS" panose="020B0603020202020204" pitchFamily="34" charset="0"/>
                <a:cs typeface="Arial" panose="020B0604020202020204" pitchFamily="34" charset="0"/>
                <a:sym typeface="Arial" charset="0"/>
              </a:rPr>
              <a:t>OS Destek Ofisi Edirne</a:t>
            </a:r>
          </a:p>
          <a:p>
            <a:pPr algn="ctr"/>
            <a:r>
              <a:rPr lang="tr-TR" b="1" dirty="0">
                <a:solidFill>
                  <a:srgbClr val="003296"/>
                </a:solidFill>
                <a:latin typeface="Trebuchet MS" panose="020B0603020202020204" pitchFamily="34" charset="0"/>
                <a:cs typeface="Arial" panose="020B0604020202020204" pitchFamily="34" charset="0"/>
                <a:sym typeface="Arial" charset="0"/>
              </a:rPr>
              <a:t>Adres: </a:t>
            </a:r>
            <a:r>
              <a:rPr lang="tr-TR" dirty="0">
                <a:solidFill>
                  <a:srgbClr val="003296"/>
                </a:solidFill>
                <a:latin typeface="Trebuchet MS" panose="020B0603020202020204" pitchFamily="34" charset="0"/>
                <a:cs typeface="Arial" panose="020B0604020202020204" pitchFamily="34" charset="0"/>
                <a:sym typeface="Arial" charset="0"/>
              </a:rPr>
              <a:t>Saraçlar Cad. Eser Yavaş İş Merkezi Kat:3 No:3-4 Edirne</a:t>
            </a:r>
          </a:p>
          <a:p>
            <a:pPr algn="ctr"/>
            <a:r>
              <a:rPr lang="tr-TR" b="1" dirty="0">
                <a:solidFill>
                  <a:srgbClr val="003296"/>
                </a:solidFill>
                <a:latin typeface="Trebuchet MS" panose="020B0603020202020204" pitchFamily="34" charset="0"/>
                <a:cs typeface="Arial" panose="020B0604020202020204" pitchFamily="34" charset="0"/>
                <a:sym typeface="Arial" charset="0"/>
              </a:rPr>
              <a:t>E-posta: </a:t>
            </a:r>
            <a:r>
              <a:rPr lang="tr-TR" dirty="0" err="1">
                <a:solidFill>
                  <a:srgbClr val="003296"/>
                </a:solidFill>
                <a:latin typeface="Trebuchet MS" panose="020B0603020202020204" pitchFamily="34" charset="0"/>
                <a:cs typeface="Arial" panose="020B0604020202020204" pitchFamily="34" charset="0"/>
                <a:sym typeface="Arial" charset="0"/>
              </a:rPr>
              <a:t>jtsedirne@ab.gov.tr</a:t>
            </a:r>
            <a:endParaRPr lang="en-GB" dirty="0">
              <a:solidFill>
                <a:srgbClr val="003296"/>
              </a:solidFill>
              <a:latin typeface="Trebuchet MS" panose="020B0603020202020204" pitchFamily="34" charset="0"/>
              <a:cs typeface="Arial" panose="020B0604020202020204" pitchFamily="34" charset="0"/>
              <a:sym typeface="Arial" charset="0"/>
            </a:endParaRPr>
          </a:p>
        </p:txBody>
      </p:sp>
      <p:pic>
        <p:nvPicPr>
          <p:cNvPr id="15" name="image4.jpeg"/>
          <p:cNvPicPr/>
          <p:nvPr/>
        </p:nvPicPr>
        <p:blipFill>
          <a:blip r:embed="rId5" cstate="print"/>
          <a:stretch>
            <a:fillRect/>
          </a:stretch>
        </p:blipFill>
        <p:spPr>
          <a:xfrm>
            <a:off x="7020272" y="157988"/>
            <a:ext cx="1788832" cy="1313806"/>
          </a:xfrm>
          <a:prstGeom prst="rect">
            <a:avLst/>
          </a:prstGeom>
        </p:spPr>
      </p:pic>
      <p:pic>
        <p:nvPicPr>
          <p:cNvPr id="1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512" y="157988"/>
            <a:ext cx="3889441" cy="1196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8231136"/>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6231</TotalTime>
  <Words>424</Words>
  <Application>Microsoft Office PowerPoint</Application>
  <PresentationFormat>Ekran Gösterisi (4:3)</PresentationFormat>
  <Paragraphs>83</Paragraphs>
  <Slides>9</Slides>
  <Notes>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Trebuchet MS</vt:lpstr>
      <vt:lpstr>Wingdings</vt:lpstr>
      <vt:lpstr>Office Theme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Toni Jakimovski</dc:creator>
  <cp:lastModifiedBy>Ceyda PEKÖZER</cp:lastModifiedBy>
  <cp:revision>574</cp:revision>
  <dcterms:created xsi:type="dcterms:W3CDTF">2015-08-20T10:52:59Z</dcterms:created>
  <dcterms:modified xsi:type="dcterms:W3CDTF">2020-10-22T07:49:00Z</dcterms:modified>
</cp:coreProperties>
</file>