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271" r:id="rId2"/>
    <p:sldId id="273" r:id="rId3"/>
    <p:sldId id="274" r:id="rId4"/>
    <p:sldId id="260" r:id="rId5"/>
    <p:sldId id="276" r:id="rId6"/>
    <p:sldId id="268" r:id="rId7"/>
    <p:sldId id="261" r:id="rId8"/>
    <p:sldId id="262" r:id="rId9"/>
    <p:sldId id="279" r:id="rId10"/>
    <p:sldId id="275" r:id="rId11"/>
    <p:sldId id="281" r:id="rId12"/>
    <p:sldId id="278" r:id="rId13"/>
    <p:sldId id="265" r:id="rId14"/>
    <p:sldId id="280" r:id="rId15"/>
    <p:sldId id="284" r:id="rId16"/>
    <p:sldId id="266" r:id="rId17"/>
    <p:sldId id="282" r:id="rId18"/>
    <p:sldId id="263" r:id="rId19"/>
    <p:sldId id="264" r:id="rId20"/>
    <p:sldId id="270" r:id="rId21"/>
    <p:sldId id="269" r:id="rId22"/>
    <p:sldId id="272" r:id="rId23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96"/>
    <a:srgbClr val="9900FF"/>
    <a:srgbClr val="159B25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04" autoAdjust="0"/>
    <p:restoredTop sz="83745" autoAdjust="0"/>
  </p:normalViewPr>
  <p:slideViewPr>
    <p:cSldViewPr>
      <p:cViewPr>
        <p:scale>
          <a:sx n="85" d="100"/>
          <a:sy n="85" d="100"/>
        </p:scale>
        <p:origin x="1048" y="6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9F4A8-6EAE-4506-8549-C0FE2203036F}" type="datetimeFigureOut">
              <a:rPr lang="bg-BG" smtClean="0"/>
              <a:t>21.10.20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5C7151-B796-421F-B0FE-316FBDE7ED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61529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C7151-B796-421F-B0FE-316FBDE7ED1B}" type="slidenum">
              <a:rPr lang="bg-BG" smtClean="0"/>
              <a:t>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02994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C7151-B796-421F-B0FE-316FBDE7ED1B}" type="slidenum">
              <a:rPr lang="bg-BG" smtClean="0">
                <a:solidFill>
                  <a:prstClr val="black"/>
                </a:solidFill>
              </a:rPr>
              <a:pPr/>
              <a:t>13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30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C7151-B796-421F-B0FE-316FBDE7ED1B}" type="slidenum">
              <a:rPr lang="bg-BG" smtClean="0">
                <a:solidFill>
                  <a:prstClr val="black"/>
                </a:solidFill>
              </a:rPr>
              <a:pPr/>
              <a:t>14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271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C7151-B796-421F-B0FE-316FBDE7ED1B}" type="slidenum">
              <a:rPr lang="bg-BG" smtClean="0">
                <a:solidFill>
                  <a:prstClr val="black"/>
                </a:solidFill>
              </a:rPr>
              <a:pPr/>
              <a:t>16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30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C7151-B796-421F-B0FE-316FBDE7ED1B}" type="slidenum">
              <a:rPr lang="bg-BG" smtClean="0">
                <a:solidFill>
                  <a:prstClr val="black"/>
                </a:solidFill>
              </a:rPr>
              <a:pPr/>
              <a:t>17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30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C7151-B796-421F-B0FE-316FBDE7ED1B}" type="slidenum">
              <a:rPr lang="bg-BG" smtClean="0">
                <a:solidFill>
                  <a:prstClr val="black"/>
                </a:solidFill>
              </a:rPr>
              <a:pPr/>
              <a:t>18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30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bg-BG" sz="12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C7151-B796-421F-B0FE-316FBDE7ED1B}" type="slidenum">
              <a:rPr lang="bg-BG" smtClean="0">
                <a:solidFill>
                  <a:prstClr val="black"/>
                </a:solidFill>
              </a:rPr>
              <a:pPr/>
              <a:t>19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30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bg-BG" sz="1200" dirty="0">
              <a:solidFill>
                <a:srgbClr val="00329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C7151-B796-421F-B0FE-316FBDE7ED1B}" type="slidenum">
              <a:rPr lang="bg-BG" smtClean="0">
                <a:solidFill>
                  <a:prstClr val="black"/>
                </a:solidFill>
              </a:rPr>
              <a:pPr/>
              <a:t>20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30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C7151-B796-421F-B0FE-316FBDE7ED1B}" type="slidenum">
              <a:rPr lang="bg-BG" smtClean="0">
                <a:solidFill>
                  <a:prstClr val="black"/>
                </a:solidFill>
              </a:rPr>
              <a:pPr/>
              <a:t>21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30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C7151-B796-421F-B0FE-316FBDE7ED1B}" type="slidenum">
              <a:rPr lang="bg-BG" smtClean="0"/>
              <a:pPr/>
              <a:t>22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46530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tr-TR" sz="1200" dirty="0">
              <a:solidFill>
                <a:srgbClr val="003296"/>
              </a:solidFill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C7151-B796-421F-B0FE-316FBDE7ED1B}" type="slidenum">
              <a:rPr lang="bg-BG" smtClean="0"/>
              <a:t>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11082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C7151-B796-421F-B0FE-316FBDE7ED1B}" type="slidenum">
              <a:rPr lang="bg-BG" smtClean="0">
                <a:solidFill>
                  <a:prstClr val="black"/>
                </a:solidFill>
              </a:rPr>
              <a:pPr/>
              <a:t>4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30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C7151-B796-421F-B0FE-316FBDE7ED1B}" type="slidenum">
              <a:rPr lang="bg-BG" smtClean="0"/>
              <a:t>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08387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C7151-B796-421F-B0FE-316FBDE7ED1B}" type="slidenum">
              <a:rPr lang="bg-BG" smtClean="0">
                <a:solidFill>
                  <a:prstClr val="black"/>
                </a:solidFill>
              </a:rPr>
              <a:pPr/>
              <a:t>6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30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C7151-B796-421F-B0FE-316FBDE7ED1B}" type="slidenum">
              <a:rPr lang="bg-BG" smtClean="0">
                <a:solidFill>
                  <a:prstClr val="black"/>
                </a:solidFill>
              </a:rPr>
              <a:pPr/>
              <a:t>7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30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C7151-B796-421F-B0FE-316FBDE7ED1B}" type="slidenum">
              <a:rPr lang="bg-BG" smtClean="0">
                <a:solidFill>
                  <a:prstClr val="black"/>
                </a:solidFill>
              </a:rPr>
              <a:pPr/>
              <a:t>8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30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dirty="0">
              <a:solidFill>
                <a:srgbClr val="C00000"/>
              </a:solidFill>
            </a:endParaRPr>
          </a:p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C7151-B796-421F-B0FE-316FBDE7ED1B}" type="slidenum">
              <a:rPr lang="bg-BG" smtClean="0">
                <a:solidFill>
                  <a:prstClr val="black"/>
                </a:solidFill>
              </a:rPr>
              <a:pPr/>
              <a:t>9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616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C7151-B796-421F-B0FE-316FBDE7ED1B}" type="slidenum">
              <a:rPr lang="bg-BG" smtClean="0"/>
              <a:t>12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21569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A6AA-AF5E-4D83-9AE2-4BCDDB0639A5}" type="datetimeFigureOut">
              <a:rPr lang="bg-BG" smtClean="0"/>
              <a:t>21.10.20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67FD-0B61-4523-BE19-F4BAFACF79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81387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A6AA-AF5E-4D83-9AE2-4BCDDB0639A5}" type="datetimeFigureOut">
              <a:rPr lang="bg-BG" smtClean="0"/>
              <a:t>21.10.20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67FD-0B61-4523-BE19-F4BAFACF79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74259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A6AA-AF5E-4D83-9AE2-4BCDDB0639A5}" type="datetimeFigureOut">
              <a:rPr lang="bg-BG" smtClean="0"/>
              <a:t>21.10.20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67FD-0B61-4523-BE19-F4BAFACF79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62022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A6AA-AF5E-4D83-9AE2-4BCDDB0639A5}" type="datetimeFigureOut">
              <a:rPr lang="bg-BG" smtClean="0"/>
              <a:t>21.10.20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67FD-0B61-4523-BE19-F4BAFACF79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8629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A6AA-AF5E-4D83-9AE2-4BCDDB0639A5}" type="datetimeFigureOut">
              <a:rPr lang="bg-BG" smtClean="0"/>
              <a:t>21.10.20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67FD-0B61-4523-BE19-F4BAFACF79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09762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A6AA-AF5E-4D83-9AE2-4BCDDB0639A5}" type="datetimeFigureOut">
              <a:rPr lang="bg-BG" smtClean="0"/>
              <a:t>21.10.20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67FD-0B61-4523-BE19-F4BAFACF79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43559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A6AA-AF5E-4D83-9AE2-4BCDDB0639A5}" type="datetimeFigureOut">
              <a:rPr lang="bg-BG" smtClean="0"/>
              <a:t>21.10.20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67FD-0B61-4523-BE19-F4BAFACF79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97006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A6AA-AF5E-4D83-9AE2-4BCDDB0639A5}" type="datetimeFigureOut">
              <a:rPr lang="bg-BG" smtClean="0"/>
              <a:t>21.10.20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67FD-0B61-4523-BE19-F4BAFACF79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21125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A6AA-AF5E-4D83-9AE2-4BCDDB0639A5}" type="datetimeFigureOut">
              <a:rPr lang="bg-BG" smtClean="0"/>
              <a:t>21.10.20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67FD-0B61-4523-BE19-F4BAFACF79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47702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A6AA-AF5E-4D83-9AE2-4BCDDB0639A5}" type="datetimeFigureOut">
              <a:rPr lang="bg-BG" smtClean="0"/>
              <a:t>21.10.20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67FD-0B61-4523-BE19-F4BAFACF79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29374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A6AA-AF5E-4D83-9AE2-4BCDDB0639A5}" type="datetimeFigureOut">
              <a:rPr lang="bg-BG" smtClean="0"/>
              <a:t>21.10.20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167FD-0B61-4523-BE19-F4BAFACF79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29644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1A6AA-AF5E-4D83-9AE2-4BCDDB0639A5}" type="datetimeFigureOut">
              <a:rPr lang="bg-BG" smtClean="0"/>
              <a:t>21.10.20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167FD-0B61-4523-BE19-F4BAFACF79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2257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emf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emf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10" Type="http://schemas.microsoft.com/office/2007/relationships/hdphoto" Target="../media/hdphoto4.wdp"/><Relationship Id="rId4" Type="http://schemas.openxmlformats.org/officeDocument/2006/relationships/image" Target="../media/image3.jpe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jpeg"/><Relationship Id="rId4" Type="http://schemas.openxmlformats.org/officeDocument/2006/relationships/hyperlink" Target="http://www.ipacbc-bgtr.eu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jpe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.jpeg"/><Relationship Id="rId3" Type="http://schemas.openxmlformats.org/officeDocument/2006/relationships/image" Target="../media/image1.jpeg"/><Relationship Id="rId7" Type="http://schemas.openxmlformats.org/officeDocument/2006/relationships/hyperlink" Target="http://www.instagram.com/interregipacbcbgtr/" TargetMode="External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inkedin.com/in/interreg-ipa-cbc-bg-tr/" TargetMode="External"/><Relationship Id="rId11" Type="http://schemas.openxmlformats.org/officeDocument/2006/relationships/image" Target="../media/image33.png"/><Relationship Id="rId5" Type="http://schemas.openxmlformats.org/officeDocument/2006/relationships/hyperlink" Target="https://twitter.com/BgTr_IPACBC" TargetMode="External"/><Relationship Id="rId1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openxmlformats.org/officeDocument/2006/relationships/hyperlink" Target="http://www.facebook.com/BulgariaTurkey/" TargetMode="External"/><Relationship Id="rId9" Type="http://schemas.openxmlformats.org/officeDocument/2006/relationships/image" Target="../media/image31.png"/><Relationship Id="rId14" Type="http://schemas.openxmlformats.org/officeDocument/2006/relationships/image" Target="../media/image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4.emf"/><Relationship Id="rId4" Type="http://schemas.openxmlformats.org/officeDocument/2006/relationships/image" Target="../media/image9.png"/><Relationship Id="rId9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лавие 2"/>
          <p:cNvSpPr txBox="1">
            <a:spLocks/>
          </p:cNvSpPr>
          <p:nvPr/>
        </p:nvSpPr>
        <p:spPr>
          <a:xfrm>
            <a:off x="-26907" y="4324335"/>
            <a:ext cx="9084684" cy="519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2800" b="1" dirty="0">
                <a:solidFill>
                  <a:srgbClr val="003296"/>
                </a:solidFill>
                <a:ea typeface="+mj-ea"/>
                <a:cs typeface="Arial" panose="020B0604020202020204" pitchFamily="34" charset="0"/>
              </a:rPr>
              <a:t>22</a:t>
            </a:r>
            <a:r>
              <a:rPr lang="bg-BG" sz="2800" b="1" dirty="0">
                <a:solidFill>
                  <a:srgbClr val="003296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tr-TR" sz="2800" b="1" dirty="0">
                <a:solidFill>
                  <a:srgbClr val="003296"/>
                </a:solidFill>
                <a:ea typeface="+mj-ea"/>
                <a:cs typeface="Arial" panose="020B0604020202020204" pitchFamily="34" charset="0"/>
              </a:rPr>
              <a:t>Ekim</a:t>
            </a:r>
            <a:r>
              <a:rPr lang="bg-BG" sz="2800" b="1" dirty="0">
                <a:solidFill>
                  <a:srgbClr val="003296"/>
                </a:solidFill>
                <a:ea typeface="+mj-ea"/>
                <a:cs typeface="Arial" panose="020B0604020202020204" pitchFamily="34" charset="0"/>
              </a:rPr>
              <a:t> 20</a:t>
            </a:r>
            <a:r>
              <a:rPr lang="tr-TR" sz="2800" b="1" dirty="0">
                <a:solidFill>
                  <a:srgbClr val="003296"/>
                </a:solidFill>
                <a:ea typeface="+mj-ea"/>
                <a:cs typeface="Arial" panose="020B0604020202020204" pitchFamily="34" charset="0"/>
              </a:rPr>
              <a:t>20</a:t>
            </a:r>
            <a:endParaRPr lang="bg-BG" sz="2800" b="1" dirty="0">
              <a:solidFill>
                <a:srgbClr val="003296"/>
              </a:solidFill>
              <a:ea typeface="+mj-ea"/>
              <a:cs typeface="Arial" panose="020B0604020202020204" pitchFamily="34" charset="0"/>
            </a:endParaRPr>
          </a:p>
        </p:txBody>
      </p:sp>
      <p:pic>
        <p:nvPicPr>
          <p:cNvPr id="13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495" y="6397031"/>
            <a:ext cx="9120423" cy="4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" y="6343679"/>
            <a:ext cx="9139344" cy="512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Заглавие 1"/>
          <p:cNvSpPr txBox="1">
            <a:spLocks/>
          </p:cNvSpPr>
          <p:nvPr/>
        </p:nvSpPr>
        <p:spPr>
          <a:xfrm>
            <a:off x="990168" y="2210695"/>
            <a:ext cx="7050534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bg-BG" sz="4000" b="1" dirty="0">
              <a:solidFill>
                <a:srgbClr val="003296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tr-TR" sz="4000" b="1" dirty="0">
                <a:solidFill>
                  <a:srgbClr val="003296"/>
                </a:solidFill>
                <a:latin typeface="+mn-lt"/>
                <a:cs typeface="Arial" panose="020B0604020202020204" pitchFamily="34" charset="0"/>
              </a:rPr>
              <a:t>Proje Uygulama Eğitimi</a:t>
            </a:r>
            <a:endParaRPr lang="bg-BG" sz="4000" b="1" dirty="0">
              <a:solidFill>
                <a:srgbClr val="003296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4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/>
          <a:stretch/>
        </p:blipFill>
        <p:spPr bwMode="auto">
          <a:xfrm flipH="1">
            <a:off x="-2" y="1"/>
            <a:ext cx="9144002" cy="62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4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20272" y="157988"/>
            <a:ext cx="1788832" cy="131380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988"/>
            <a:ext cx="3889441" cy="119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ED78931E-9AB5-6E4B-9656-1BDC1FEC9C0E}"/>
              </a:ext>
            </a:extLst>
          </p:cNvPr>
          <p:cNvSpPr txBox="1"/>
          <p:nvPr/>
        </p:nvSpPr>
        <p:spPr>
          <a:xfrm>
            <a:off x="6062133" y="457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29547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494" y="6093296"/>
            <a:ext cx="9120423" cy="76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лавие 1"/>
          <p:cNvSpPr txBox="1">
            <a:spLocks/>
          </p:cNvSpPr>
          <p:nvPr/>
        </p:nvSpPr>
        <p:spPr>
          <a:xfrm>
            <a:off x="395536" y="1588049"/>
            <a:ext cx="7789182" cy="2218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tr-TR" sz="4800" b="1" dirty="0">
              <a:solidFill>
                <a:srgbClr val="003296"/>
              </a:solidFill>
              <a:latin typeface="+mn-lt"/>
              <a:cs typeface="Arial" panose="020B0604020202020204" pitchFamily="34" charset="0"/>
              <a:sym typeface="Arial" charset="0"/>
            </a:endParaRPr>
          </a:p>
        </p:txBody>
      </p:sp>
      <p:pic>
        <p:nvPicPr>
          <p:cNvPr id="14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/>
          <a:stretch/>
        </p:blipFill>
        <p:spPr bwMode="auto">
          <a:xfrm flipH="1">
            <a:off x="-2" y="1"/>
            <a:ext cx="9144002" cy="62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4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72300" y="157988"/>
            <a:ext cx="1536804" cy="1313806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" y="73163"/>
            <a:ext cx="3933923" cy="1613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45">
            <a:extLst>
              <a:ext uri="{FF2B5EF4-FFF2-40B4-BE49-F238E27FC236}">
                <a16:creationId xmlns:a16="http://schemas.microsoft.com/office/drawing/2014/main" id="{19277461-7B3C-324D-8900-D9480C2827C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5591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1838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лавие 1"/>
          <p:cNvSpPr txBox="1">
            <a:spLocks/>
          </p:cNvSpPr>
          <p:nvPr/>
        </p:nvSpPr>
        <p:spPr>
          <a:xfrm>
            <a:off x="395536" y="1588049"/>
            <a:ext cx="7789182" cy="2218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tr-TR" sz="4800" b="1" dirty="0">
              <a:solidFill>
                <a:srgbClr val="003296"/>
              </a:solidFill>
              <a:latin typeface="+mn-lt"/>
              <a:cs typeface="Arial" panose="020B0604020202020204" pitchFamily="34" charset="0"/>
              <a:sym typeface="Arial" charset="0"/>
            </a:endParaRPr>
          </a:p>
        </p:txBody>
      </p:sp>
      <p:pic>
        <p:nvPicPr>
          <p:cNvPr id="14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/>
          <a:stretch/>
        </p:blipFill>
        <p:spPr bwMode="auto">
          <a:xfrm flipH="1">
            <a:off x="-2" y="1"/>
            <a:ext cx="9144002" cy="62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988"/>
            <a:ext cx="3889441" cy="119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4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20272" y="157988"/>
            <a:ext cx="1788832" cy="131380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12" y="1281974"/>
            <a:ext cx="1989208" cy="505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147" y="1629781"/>
            <a:ext cx="2376264" cy="4861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9332B543-9AE0-8C41-8481-5A66E779B0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900" y="1192638"/>
            <a:ext cx="2294197" cy="541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93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493" y="6525343"/>
            <a:ext cx="9120423" cy="33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лавие 1"/>
          <p:cNvSpPr txBox="1">
            <a:spLocks/>
          </p:cNvSpPr>
          <p:nvPr/>
        </p:nvSpPr>
        <p:spPr>
          <a:xfrm>
            <a:off x="395536" y="1588049"/>
            <a:ext cx="7789182" cy="2218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tr-TR" sz="4800" b="1" dirty="0">
              <a:solidFill>
                <a:srgbClr val="003296"/>
              </a:solidFill>
              <a:latin typeface="+mn-lt"/>
              <a:cs typeface="Arial" panose="020B0604020202020204" pitchFamily="34" charset="0"/>
              <a:sym typeface="Arial" charset="0"/>
            </a:endParaRPr>
          </a:p>
          <a:p>
            <a:endParaRPr lang="bg-BG" sz="4000" b="1" dirty="0">
              <a:solidFill>
                <a:srgbClr val="003296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4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/>
          <a:stretch/>
        </p:blipFill>
        <p:spPr bwMode="auto">
          <a:xfrm flipH="1">
            <a:off x="-2" y="1"/>
            <a:ext cx="9144002" cy="62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2752F652-A804-C24C-80E0-E779D552D42E}"/>
              </a:ext>
            </a:extLst>
          </p:cNvPr>
          <p:cNvSpPr txBox="1"/>
          <p:nvPr/>
        </p:nvSpPr>
        <p:spPr>
          <a:xfrm>
            <a:off x="395536" y="1768079"/>
            <a:ext cx="817405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tr-TR" sz="2000" dirty="0">
              <a:solidFill>
                <a:srgbClr val="003296"/>
              </a:solidFill>
            </a:endParaRP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tr-TR" sz="2000" b="1" dirty="0">
                <a:solidFill>
                  <a:srgbClr val="003296"/>
                </a:solidFill>
              </a:rPr>
              <a:t>Proje internet sitesi</a:t>
            </a:r>
            <a:r>
              <a:rPr lang="tr-TR" sz="2000" dirty="0">
                <a:solidFill>
                  <a:srgbClr val="003296"/>
                </a:solidFill>
              </a:rPr>
              <a:t>nin</a:t>
            </a:r>
            <a:r>
              <a:rPr lang="tr-TR" sz="2000" b="1" dirty="0">
                <a:solidFill>
                  <a:srgbClr val="003296"/>
                </a:solidFill>
              </a:rPr>
              <a:t> </a:t>
            </a:r>
            <a:r>
              <a:rPr lang="tr-TR" sz="2000" dirty="0">
                <a:solidFill>
                  <a:srgbClr val="003296"/>
                </a:solidFill>
              </a:rPr>
              <a:t>ve </a:t>
            </a:r>
            <a:r>
              <a:rPr lang="tr-TR" sz="2000" b="1" dirty="0">
                <a:solidFill>
                  <a:srgbClr val="003296"/>
                </a:solidFill>
              </a:rPr>
              <a:t>sosyal medya hesapları</a:t>
            </a:r>
            <a:r>
              <a:rPr lang="tr-TR" sz="2000" dirty="0">
                <a:solidFill>
                  <a:srgbClr val="003296"/>
                </a:solidFill>
              </a:rPr>
              <a:t>nın</a:t>
            </a:r>
            <a:r>
              <a:rPr lang="tr-TR" sz="2000" b="1" dirty="0">
                <a:solidFill>
                  <a:srgbClr val="003296"/>
                </a:solidFill>
              </a:rPr>
              <a:t> </a:t>
            </a:r>
            <a:r>
              <a:rPr lang="tr-TR" sz="2000" dirty="0">
                <a:solidFill>
                  <a:srgbClr val="003296"/>
                </a:solidFill>
              </a:rPr>
              <a:t>kurulması,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003296"/>
                </a:solidFill>
              </a:rPr>
              <a:t>Proje sonuçlarını gösteren en az bir </a:t>
            </a:r>
            <a:r>
              <a:rPr lang="tr-TR" sz="2000" b="1" dirty="0">
                <a:solidFill>
                  <a:srgbClr val="003296"/>
                </a:solidFill>
              </a:rPr>
              <a:t>broşür/ kitapçık/ el ilanı</a:t>
            </a:r>
            <a:r>
              <a:rPr lang="tr-TR" sz="2000" dirty="0">
                <a:solidFill>
                  <a:srgbClr val="003296"/>
                </a:solidFill>
              </a:rPr>
              <a:t> veya </a:t>
            </a:r>
            <a:r>
              <a:rPr lang="tr-TR" sz="2000" b="1" dirty="0">
                <a:solidFill>
                  <a:srgbClr val="003296"/>
                </a:solidFill>
              </a:rPr>
              <a:t>medya yayını </a:t>
            </a:r>
            <a:r>
              <a:rPr lang="tr-TR" sz="2000" dirty="0">
                <a:solidFill>
                  <a:srgbClr val="003296"/>
                </a:solidFill>
              </a:rPr>
              <a:t>hazırlanması,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tr-TR" sz="2000" b="1" dirty="0">
                <a:solidFill>
                  <a:srgbClr val="003296"/>
                </a:solidFill>
              </a:rPr>
              <a:t>Halka açık bir etkinliğin düzenlenmesi,</a:t>
            </a:r>
            <a:endParaRPr lang="tr-TR" sz="2000" dirty="0">
              <a:solidFill>
                <a:srgbClr val="00329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003296"/>
                </a:solidFill>
              </a:rPr>
              <a:t>Proje faaliyetlerine yönelik </a:t>
            </a:r>
            <a:r>
              <a:rPr lang="tr-TR" sz="2000" b="1" dirty="0">
                <a:solidFill>
                  <a:srgbClr val="003296"/>
                </a:solidFill>
              </a:rPr>
              <a:t>fotoğraf arşivi</a:t>
            </a:r>
            <a:r>
              <a:rPr lang="tr-TR" sz="2000" dirty="0">
                <a:solidFill>
                  <a:srgbClr val="003296"/>
                </a:solidFill>
              </a:rPr>
              <a:t> tutulması,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003296"/>
                </a:solidFill>
              </a:rPr>
              <a:t>Halka açık proje etkinliklerinin </a:t>
            </a:r>
            <a:r>
              <a:rPr lang="tr-TR" sz="2000" b="1" dirty="0">
                <a:solidFill>
                  <a:srgbClr val="003296"/>
                </a:solidFill>
              </a:rPr>
              <a:t>ses ve video kayıtları</a:t>
            </a:r>
            <a:r>
              <a:rPr lang="tr-TR" sz="2000" dirty="0">
                <a:solidFill>
                  <a:srgbClr val="003296"/>
                </a:solidFill>
              </a:rPr>
              <a:t>nın tanıtım ve resmi raporlama için etkin olarak kullanılması,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003296"/>
                </a:solidFill>
              </a:rPr>
              <a:t>Tanıtım malzemelerinin nasıl </a:t>
            </a:r>
            <a:r>
              <a:rPr lang="tr-TR" sz="2000" b="1" dirty="0">
                <a:solidFill>
                  <a:srgbClr val="003296"/>
                </a:solidFill>
              </a:rPr>
              <a:t>ilişkili</a:t>
            </a:r>
            <a:r>
              <a:rPr lang="tr-TR" sz="2000" dirty="0">
                <a:solidFill>
                  <a:srgbClr val="003296"/>
                </a:solidFill>
              </a:rPr>
              <a:t> olacağının düşünülmesi ve </a:t>
            </a:r>
            <a:r>
              <a:rPr lang="tr-TR" sz="2000" b="1" dirty="0">
                <a:solidFill>
                  <a:srgbClr val="003296"/>
                </a:solidFill>
              </a:rPr>
              <a:t>çevre dostu </a:t>
            </a:r>
            <a:r>
              <a:rPr lang="tr-TR" sz="2000" dirty="0">
                <a:solidFill>
                  <a:srgbClr val="003296"/>
                </a:solidFill>
              </a:rPr>
              <a:t>yöntemlerle üretilmesi,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tr-TR" sz="2000" b="1" dirty="0">
                <a:solidFill>
                  <a:srgbClr val="003296"/>
                </a:solidFill>
              </a:rPr>
              <a:t>AB amblemi</a:t>
            </a:r>
            <a:r>
              <a:rPr lang="tr-TR" sz="2000" dirty="0">
                <a:solidFill>
                  <a:srgbClr val="003296"/>
                </a:solidFill>
              </a:rPr>
              <a:t>nin gösterilmesi ve </a:t>
            </a:r>
            <a:r>
              <a:rPr lang="tr-TR" sz="2000" b="1" dirty="0">
                <a:solidFill>
                  <a:srgbClr val="003296"/>
                </a:solidFill>
              </a:rPr>
              <a:t>AB fonlarından alınan desteğin beyan edilmesi,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003296"/>
                </a:solidFill>
              </a:rPr>
              <a:t>Ek 10’da belirlenen gerekliliklere </a:t>
            </a:r>
            <a:r>
              <a:rPr lang="tr-TR" sz="2000" b="1" dirty="0">
                <a:solidFill>
                  <a:srgbClr val="003296"/>
                </a:solidFill>
              </a:rPr>
              <a:t>uygun olmayan</a:t>
            </a:r>
            <a:r>
              <a:rPr lang="tr-TR" sz="2000" dirty="0">
                <a:solidFill>
                  <a:srgbClr val="003296"/>
                </a:solidFill>
              </a:rPr>
              <a:t> bilgilendirme ve iletişim harcamalarının uygun harcamalar olarak kabul edilmeyeceğini unutmayınız.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tr-TR" sz="2000" dirty="0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C92C389B-0FF1-B240-ACA3-00D97A95A520}"/>
              </a:ext>
            </a:extLst>
          </p:cNvPr>
          <p:cNvSpPr/>
          <p:nvPr/>
        </p:nvSpPr>
        <p:spPr>
          <a:xfrm>
            <a:off x="0" y="1537318"/>
            <a:ext cx="9095912" cy="4170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rgbClr val="003296"/>
                </a:solidFill>
              </a:rPr>
              <a:t>Bilgilendirme ve Tanıtım Faaliyetlerinin Uygulanması</a:t>
            </a:r>
            <a:endParaRPr lang="en-US" sz="2000" dirty="0">
              <a:solidFill>
                <a:srgbClr val="003296"/>
              </a:solidFill>
            </a:endParaRPr>
          </a:p>
        </p:txBody>
      </p:sp>
      <p:pic>
        <p:nvPicPr>
          <p:cNvPr id="9" name="image4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20272" y="157988"/>
            <a:ext cx="1788832" cy="1313806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988"/>
            <a:ext cx="3889441" cy="119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99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" y="6776486"/>
            <a:ext cx="9152554" cy="10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/>
          <a:stretch/>
        </p:blipFill>
        <p:spPr bwMode="auto">
          <a:xfrm flipH="1">
            <a:off x="-2" y="1"/>
            <a:ext cx="9144002" cy="37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532870"/>
            <a:ext cx="9152555" cy="4170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rgbClr val="003296"/>
                </a:solidFill>
              </a:rPr>
              <a:t>İnternet Görünürlüğü</a:t>
            </a:r>
            <a:r>
              <a:rPr lang="en-US" sz="2000" dirty="0">
                <a:solidFill>
                  <a:srgbClr val="003296"/>
                </a:solidFill>
              </a:rPr>
              <a:t>- </a:t>
            </a:r>
            <a:r>
              <a:rPr lang="tr-TR" sz="2000" dirty="0">
                <a:solidFill>
                  <a:srgbClr val="003296"/>
                </a:solidFill>
              </a:rPr>
              <a:t>Proje İnternet Sayfası ve Sosyal Medya Hesapları</a:t>
            </a:r>
            <a:endParaRPr lang="en-US" sz="2000" dirty="0">
              <a:solidFill>
                <a:srgbClr val="0032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7544" y="1858470"/>
            <a:ext cx="777829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bg-BG" dirty="0">
              <a:solidFill>
                <a:srgbClr val="00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003296"/>
                </a:solidFill>
              </a:rPr>
              <a:t>Tasarımın </a:t>
            </a:r>
            <a:r>
              <a:rPr lang="tr-TR" sz="2000" b="1" dirty="0">
                <a:solidFill>
                  <a:srgbClr val="003296"/>
                </a:solidFill>
              </a:rPr>
              <a:t>hedef kitleye </a:t>
            </a:r>
            <a:r>
              <a:rPr lang="tr-TR" sz="2000" dirty="0">
                <a:solidFill>
                  <a:srgbClr val="003296"/>
                </a:solidFill>
              </a:rPr>
              <a:t>göre belirlenmesi ve </a:t>
            </a:r>
            <a:r>
              <a:rPr lang="tr-TR" sz="2000" b="1" dirty="0">
                <a:solidFill>
                  <a:srgbClr val="003296"/>
                </a:solidFill>
              </a:rPr>
              <a:t>kullanıcı dostu </a:t>
            </a:r>
            <a:r>
              <a:rPr lang="tr-TR" sz="2000" dirty="0">
                <a:solidFill>
                  <a:srgbClr val="003296"/>
                </a:solidFill>
              </a:rPr>
              <a:t>olması,</a:t>
            </a:r>
            <a:endParaRPr lang="bg-BG" sz="2000" dirty="0">
              <a:solidFill>
                <a:srgbClr val="00329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003296"/>
                </a:solidFill>
              </a:rPr>
              <a:t>Farklı arama motorları tarafından görünebilir olması,</a:t>
            </a:r>
            <a:endParaRPr lang="bg-BG" sz="2000" dirty="0">
              <a:solidFill>
                <a:srgbClr val="00329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tr-TR" sz="2000" b="1" dirty="0">
                <a:solidFill>
                  <a:srgbClr val="003296"/>
                </a:solidFill>
              </a:rPr>
              <a:t>Üç dillilik</a:t>
            </a:r>
            <a:r>
              <a:rPr lang="tr-TR" sz="2000" dirty="0">
                <a:solidFill>
                  <a:srgbClr val="003296"/>
                </a:solidFill>
              </a:rPr>
              <a:t>,</a:t>
            </a:r>
            <a:endParaRPr lang="bg-BG" sz="2000" dirty="0">
              <a:solidFill>
                <a:srgbClr val="00329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003296"/>
                </a:solidFill>
              </a:rPr>
              <a:t>Düzenli olarak içeriğin </a:t>
            </a:r>
            <a:r>
              <a:rPr lang="tr-TR" sz="2000" b="1" dirty="0">
                <a:solidFill>
                  <a:srgbClr val="003296"/>
                </a:solidFill>
              </a:rPr>
              <a:t>güncellenmesi</a:t>
            </a:r>
            <a:r>
              <a:rPr lang="tr-TR" sz="2000" dirty="0">
                <a:solidFill>
                  <a:srgbClr val="003296"/>
                </a:solidFill>
              </a:rPr>
              <a:t>, </a:t>
            </a:r>
            <a:endParaRPr lang="bg-BG" sz="2000" dirty="0">
              <a:solidFill>
                <a:srgbClr val="00329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003296"/>
                </a:solidFill>
              </a:rPr>
              <a:t>İnternet sayfası adresinin bütün </a:t>
            </a:r>
            <a:r>
              <a:rPr lang="tr-TR" sz="2000" b="1" dirty="0">
                <a:solidFill>
                  <a:srgbClr val="003296"/>
                </a:solidFill>
              </a:rPr>
              <a:t>tanıtım malzemelerinize eklenmesi</a:t>
            </a:r>
            <a:r>
              <a:rPr lang="tr-TR" sz="2000" dirty="0">
                <a:solidFill>
                  <a:srgbClr val="003296"/>
                </a:solidFill>
              </a:rPr>
              <a:t>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003296"/>
                </a:solidFill>
              </a:rPr>
              <a:t>Temel </a:t>
            </a:r>
            <a:r>
              <a:rPr lang="tr-TR" sz="2000" b="1" dirty="0">
                <a:solidFill>
                  <a:srgbClr val="003296"/>
                </a:solidFill>
              </a:rPr>
              <a:t>görsel öğeler</a:t>
            </a:r>
            <a:r>
              <a:rPr lang="tr-TR" sz="2000" dirty="0">
                <a:solidFill>
                  <a:srgbClr val="003296"/>
                </a:solidFill>
              </a:rPr>
              <a:t>in sadece ana sayfada değil, her sayfada görünmesi.</a:t>
            </a:r>
            <a:endParaRPr lang="bg-BG" sz="2000" dirty="0">
              <a:solidFill>
                <a:srgbClr val="00329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447" y="4122187"/>
            <a:ext cx="4050033" cy="240588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1" name="image4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20272" y="157988"/>
            <a:ext cx="1788832" cy="1313806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988"/>
            <a:ext cx="3889441" cy="119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6603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" y="6597351"/>
            <a:ext cx="9152554" cy="28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/>
          <a:stretch/>
        </p:blipFill>
        <p:spPr bwMode="auto">
          <a:xfrm flipH="1">
            <a:off x="-2" y="1"/>
            <a:ext cx="9144002" cy="37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6512" y="1537318"/>
            <a:ext cx="9152555" cy="4170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rgbClr val="003296"/>
                </a:solidFill>
              </a:rPr>
              <a:t>Araç, Malzeme ve Ekipmanlarda Görünürlük</a:t>
            </a:r>
            <a:endParaRPr lang="en-US" sz="2000" dirty="0">
              <a:solidFill>
                <a:srgbClr val="0032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7584" y="1877219"/>
            <a:ext cx="77782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bg-BG" dirty="0">
              <a:solidFill>
                <a:srgbClr val="000000"/>
              </a:solidFill>
            </a:endParaRPr>
          </a:p>
          <a:p>
            <a:pPr algn="just"/>
            <a:endParaRPr lang="bg-BG" dirty="0">
              <a:solidFill>
                <a:srgbClr val="003296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CB90CC9-7BB7-CA4D-AC9F-16BEFB28EC60}"/>
              </a:ext>
            </a:extLst>
          </p:cNvPr>
          <p:cNvSpPr txBox="1"/>
          <p:nvPr/>
        </p:nvSpPr>
        <p:spPr>
          <a:xfrm>
            <a:off x="531015" y="2351880"/>
            <a:ext cx="77782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400" dirty="0">
                <a:solidFill>
                  <a:srgbClr val="003296"/>
                </a:solidFill>
              </a:rPr>
              <a:t>AB </a:t>
            </a:r>
            <a:r>
              <a:rPr lang="en-US" sz="2400" dirty="0" err="1">
                <a:solidFill>
                  <a:srgbClr val="003296"/>
                </a:solidFill>
              </a:rPr>
              <a:t>bayrağı</a:t>
            </a:r>
            <a:r>
              <a:rPr lang="en-US" sz="2400" dirty="0">
                <a:solidFill>
                  <a:srgbClr val="003296"/>
                </a:solidFill>
              </a:rPr>
              <a:t>,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>
                <a:solidFill>
                  <a:srgbClr val="003296"/>
                </a:solidFill>
              </a:rPr>
              <a:t>Program </a:t>
            </a:r>
            <a:r>
              <a:rPr lang="en-US" sz="2400" dirty="0" err="1">
                <a:solidFill>
                  <a:srgbClr val="003296"/>
                </a:solidFill>
              </a:rPr>
              <a:t>logosu</a:t>
            </a:r>
            <a:r>
              <a:rPr lang="en-US" sz="2400" dirty="0">
                <a:solidFill>
                  <a:srgbClr val="003296"/>
                </a:solidFill>
              </a:rPr>
              <a:t>,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>
                <a:solidFill>
                  <a:srgbClr val="003296"/>
                </a:solidFill>
              </a:rPr>
              <a:t>“Interreg</a:t>
            </a:r>
            <a:r>
              <a:rPr lang="ru-RU" sz="2400" dirty="0">
                <a:solidFill>
                  <a:srgbClr val="003296"/>
                </a:solidFill>
              </a:rPr>
              <a:t>-</a:t>
            </a:r>
            <a:r>
              <a:rPr lang="en-US" sz="2400" dirty="0">
                <a:solidFill>
                  <a:srgbClr val="003296"/>
                </a:solidFill>
              </a:rPr>
              <a:t>IPA </a:t>
            </a:r>
            <a:r>
              <a:rPr lang="en-US" sz="2400" dirty="0" err="1">
                <a:solidFill>
                  <a:srgbClr val="003296"/>
                </a:solidFill>
              </a:rPr>
              <a:t>Bulgaristan</a:t>
            </a:r>
            <a:r>
              <a:rPr lang="ru-RU" sz="2400" dirty="0">
                <a:solidFill>
                  <a:srgbClr val="003296"/>
                </a:solidFill>
              </a:rPr>
              <a:t>-</a:t>
            </a:r>
            <a:r>
              <a:rPr lang="en-US" sz="2400" dirty="0">
                <a:solidFill>
                  <a:srgbClr val="003296"/>
                </a:solidFill>
              </a:rPr>
              <a:t>T</a:t>
            </a:r>
            <a:r>
              <a:rPr lang="ru-RU" sz="2400" dirty="0" err="1">
                <a:solidFill>
                  <a:srgbClr val="003296"/>
                </a:solidFill>
              </a:rPr>
              <a:t>ü</a:t>
            </a:r>
            <a:r>
              <a:rPr lang="en-US" sz="2400" dirty="0" err="1">
                <a:solidFill>
                  <a:srgbClr val="003296"/>
                </a:solidFill>
              </a:rPr>
              <a:t>rkiye</a:t>
            </a:r>
            <a:r>
              <a:rPr lang="en-US" sz="2400" dirty="0">
                <a:solidFill>
                  <a:srgbClr val="003296"/>
                </a:solidFill>
              </a:rPr>
              <a:t> S</a:t>
            </a:r>
            <a:r>
              <a:rPr lang="ru-RU" sz="2400" dirty="0">
                <a:solidFill>
                  <a:srgbClr val="003296"/>
                </a:solidFill>
              </a:rPr>
              <a:t>Öİ </a:t>
            </a:r>
            <a:r>
              <a:rPr lang="en-US" sz="2400" dirty="0">
                <a:solidFill>
                  <a:srgbClr val="003296"/>
                </a:solidFill>
              </a:rPr>
              <a:t>Program</a:t>
            </a:r>
            <a:r>
              <a:rPr lang="ru-RU" sz="2400" dirty="0" err="1">
                <a:solidFill>
                  <a:srgbClr val="003296"/>
                </a:solidFill>
              </a:rPr>
              <a:t>ı</a:t>
            </a:r>
            <a:r>
              <a:rPr lang="ru-RU" sz="2400" dirty="0">
                <a:solidFill>
                  <a:srgbClr val="003296"/>
                </a:solidFill>
              </a:rPr>
              <a:t> </a:t>
            </a:r>
            <a:r>
              <a:rPr lang="en-US" sz="2400" dirty="0" err="1">
                <a:solidFill>
                  <a:srgbClr val="003296"/>
                </a:solidFill>
              </a:rPr>
              <a:t>arac</a:t>
            </a:r>
            <a:r>
              <a:rPr lang="ru-RU" sz="2400" dirty="0" err="1">
                <a:solidFill>
                  <a:srgbClr val="003296"/>
                </a:solidFill>
              </a:rPr>
              <a:t>ı</a:t>
            </a:r>
            <a:r>
              <a:rPr lang="en-US" sz="2400" dirty="0">
                <a:solidFill>
                  <a:srgbClr val="003296"/>
                </a:solidFill>
              </a:rPr>
              <a:t>l</a:t>
            </a:r>
            <a:r>
              <a:rPr lang="ru-RU" sz="2400" dirty="0" err="1">
                <a:solidFill>
                  <a:srgbClr val="003296"/>
                </a:solidFill>
              </a:rPr>
              <a:t>ığı</a:t>
            </a:r>
            <a:r>
              <a:rPr lang="en-US" sz="2400" dirty="0" err="1">
                <a:solidFill>
                  <a:srgbClr val="003296"/>
                </a:solidFill>
              </a:rPr>
              <a:t>yla</a:t>
            </a:r>
            <a:r>
              <a:rPr lang="en-US" sz="2400" dirty="0">
                <a:solidFill>
                  <a:srgbClr val="003296"/>
                </a:solidFill>
              </a:rPr>
              <a:t> </a:t>
            </a:r>
            <a:r>
              <a:rPr lang="en-US" sz="2400" dirty="0" err="1">
                <a:solidFill>
                  <a:srgbClr val="003296"/>
                </a:solidFill>
              </a:rPr>
              <a:t>Avrupa</a:t>
            </a:r>
            <a:r>
              <a:rPr lang="en-US" sz="2400" dirty="0">
                <a:solidFill>
                  <a:srgbClr val="003296"/>
                </a:solidFill>
              </a:rPr>
              <a:t> </a:t>
            </a:r>
            <a:r>
              <a:rPr lang="en-US" sz="2400" dirty="0" err="1">
                <a:solidFill>
                  <a:srgbClr val="003296"/>
                </a:solidFill>
              </a:rPr>
              <a:t>Birli</a:t>
            </a:r>
            <a:r>
              <a:rPr lang="ru-RU" sz="2400" dirty="0" err="1">
                <a:solidFill>
                  <a:srgbClr val="003296"/>
                </a:solidFill>
              </a:rPr>
              <a:t>ğ</a:t>
            </a:r>
            <a:r>
              <a:rPr lang="en-US" sz="2400" dirty="0" err="1">
                <a:solidFill>
                  <a:srgbClr val="003296"/>
                </a:solidFill>
              </a:rPr>
              <a:t>i</a:t>
            </a:r>
            <a:r>
              <a:rPr lang="en-US" sz="2400" dirty="0">
                <a:solidFill>
                  <a:srgbClr val="003296"/>
                </a:solidFill>
              </a:rPr>
              <a:t> </a:t>
            </a:r>
            <a:r>
              <a:rPr lang="en-US" sz="2400" dirty="0" err="1">
                <a:solidFill>
                  <a:srgbClr val="003296"/>
                </a:solidFill>
              </a:rPr>
              <a:t>desteğiyle</a:t>
            </a:r>
            <a:r>
              <a:rPr lang="en-US" sz="2400" dirty="0">
                <a:solidFill>
                  <a:srgbClr val="003296"/>
                </a:solidFill>
              </a:rPr>
              <a:t> </a:t>
            </a:r>
            <a:r>
              <a:rPr lang="en-US" sz="2400" dirty="0" err="1">
                <a:solidFill>
                  <a:srgbClr val="003296"/>
                </a:solidFill>
              </a:rPr>
              <a:t>sa</a:t>
            </a:r>
            <a:r>
              <a:rPr lang="ru-RU" sz="2400" dirty="0" err="1">
                <a:solidFill>
                  <a:srgbClr val="003296"/>
                </a:solidFill>
              </a:rPr>
              <a:t>ğ</a:t>
            </a:r>
            <a:r>
              <a:rPr lang="en-US" sz="2400" dirty="0" err="1">
                <a:solidFill>
                  <a:srgbClr val="003296"/>
                </a:solidFill>
              </a:rPr>
              <a:t>lanmışt</a:t>
            </a:r>
            <a:r>
              <a:rPr lang="ru-RU" sz="2400" dirty="0" err="1">
                <a:solidFill>
                  <a:srgbClr val="003296"/>
                </a:solidFill>
              </a:rPr>
              <a:t>ı</a:t>
            </a:r>
            <a:r>
              <a:rPr lang="en-US" sz="2400" dirty="0">
                <a:solidFill>
                  <a:srgbClr val="003296"/>
                </a:solidFill>
              </a:rPr>
              <a:t>r</a:t>
            </a:r>
            <a:r>
              <a:rPr lang="tr-TR" sz="2400" dirty="0">
                <a:solidFill>
                  <a:srgbClr val="003296"/>
                </a:solidFill>
              </a:rPr>
              <a:t>/ </a:t>
            </a:r>
            <a:r>
              <a:rPr lang="en-US" sz="2400" dirty="0">
                <a:solidFill>
                  <a:srgbClr val="003296"/>
                </a:solidFill>
              </a:rPr>
              <a:t>Provided with the support of the European Union through the Interreg-IPA CBC Bulgaria - </a:t>
            </a:r>
            <a:r>
              <a:rPr lang="bg-BG" sz="2400" dirty="0" err="1">
                <a:solidFill>
                  <a:srgbClr val="003296"/>
                </a:solidFill>
              </a:rPr>
              <a:t>Turkey</a:t>
            </a:r>
            <a:r>
              <a:rPr lang="en-US" sz="2400" dirty="0">
                <a:solidFill>
                  <a:srgbClr val="003296"/>
                </a:solidFill>
              </a:rPr>
              <a:t> </a:t>
            </a:r>
            <a:r>
              <a:rPr lang="en-US" sz="2400" dirty="0" err="1">
                <a:solidFill>
                  <a:srgbClr val="003296"/>
                </a:solidFill>
              </a:rPr>
              <a:t>Programme</a:t>
            </a:r>
            <a:r>
              <a:rPr lang="en-US" sz="2400" dirty="0">
                <a:solidFill>
                  <a:srgbClr val="003296"/>
                </a:solidFill>
              </a:rPr>
              <a:t>” </a:t>
            </a:r>
            <a:r>
              <a:rPr lang="en-US" sz="2400" dirty="0" err="1">
                <a:solidFill>
                  <a:srgbClr val="003296"/>
                </a:solidFill>
              </a:rPr>
              <a:t>ibaresi</a:t>
            </a:r>
            <a:r>
              <a:rPr lang="en-US" sz="2400" dirty="0">
                <a:solidFill>
                  <a:srgbClr val="003296"/>
                </a:solidFill>
              </a:rPr>
              <a:t> </a:t>
            </a:r>
            <a:r>
              <a:rPr lang="en-US" sz="2400" dirty="0" err="1">
                <a:solidFill>
                  <a:srgbClr val="003296"/>
                </a:solidFill>
              </a:rPr>
              <a:t>yer</a:t>
            </a:r>
            <a:r>
              <a:rPr lang="en-US" sz="2400" dirty="0">
                <a:solidFill>
                  <a:srgbClr val="003296"/>
                </a:solidFill>
              </a:rPr>
              <a:t> </a:t>
            </a:r>
            <a:r>
              <a:rPr lang="en-US" sz="2400" dirty="0" err="1">
                <a:solidFill>
                  <a:srgbClr val="003296"/>
                </a:solidFill>
              </a:rPr>
              <a:t>almalıdır</a:t>
            </a:r>
            <a:r>
              <a:rPr lang="en-US" sz="2400" dirty="0">
                <a:solidFill>
                  <a:srgbClr val="003296"/>
                </a:solidFill>
              </a:rPr>
              <a:t>. </a:t>
            </a:r>
          </a:p>
          <a:p>
            <a:endParaRPr lang="en-US" sz="2400" dirty="0">
              <a:solidFill>
                <a:srgbClr val="003296"/>
              </a:solidFill>
            </a:endParaRPr>
          </a:p>
          <a:p>
            <a:endParaRPr lang="en-US" sz="2400" dirty="0"/>
          </a:p>
        </p:txBody>
      </p:sp>
      <p:pic>
        <p:nvPicPr>
          <p:cNvPr id="11" name="image4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20272" y="157988"/>
            <a:ext cx="1788832" cy="1313806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988"/>
            <a:ext cx="3889441" cy="119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653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лавие 1"/>
          <p:cNvSpPr txBox="1">
            <a:spLocks/>
          </p:cNvSpPr>
          <p:nvPr/>
        </p:nvSpPr>
        <p:spPr>
          <a:xfrm>
            <a:off x="395536" y="1588049"/>
            <a:ext cx="7789182" cy="2218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tr-TR" sz="4800" b="1" dirty="0">
              <a:solidFill>
                <a:srgbClr val="003296"/>
              </a:solidFill>
              <a:latin typeface="+mn-lt"/>
              <a:cs typeface="Arial" panose="020B0604020202020204" pitchFamily="34" charset="0"/>
              <a:sym typeface="Arial" charset="0"/>
            </a:endParaRPr>
          </a:p>
        </p:txBody>
      </p:sp>
      <p:pic>
        <p:nvPicPr>
          <p:cNvPr id="14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/>
          <a:stretch/>
        </p:blipFill>
        <p:spPr bwMode="auto">
          <a:xfrm flipH="1">
            <a:off x="-2" y="1"/>
            <a:ext cx="9144002" cy="62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988"/>
            <a:ext cx="3889441" cy="119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4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20272" y="157988"/>
            <a:ext cx="1788832" cy="1313806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8327392B-C226-4954-8ADA-1E533E0581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335" y="1378946"/>
            <a:ext cx="4278041" cy="31301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1EF499D4-DFF4-4B22-A197-E91FC46F72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86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6" y="4039809"/>
            <a:ext cx="4545255" cy="25575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13E2AF36-F709-432E-BEF1-8BCBD92C32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124" y="3922754"/>
            <a:ext cx="4093706" cy="27594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2326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333" y="6460417"/>
            <a:ext cx="9152554" cy="44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/>
          <a:stretch/>
        </p:blipFill>
        <p:spPr bwMode="auto">
          <a:xfrm flipH="1">
            <a:off x="-2" y="1"/>
            <a:ext cx="9144002" cy="48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23528" y="2166590"/>
            <a:ext cx="81072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tr-TR" sz="2000" b="1" dirty="0">
                <a:solidFill>
                  <a:srgbClr val="003296"/>
                </a:solidFill>
              </a:rPr>
              <a:t>Temel görsel öğeler</a:t>
            </a:r>
            <a:r>
              <a:rPr lang="tr-TR" sz="2000" dirty="0">
                <a:solidFill>
                  <a:srgbClr val="003296"/>
                </a:solidFill>
              </a:rPr>
              <a:t>in kullanılması (çevrimiçi etkinlikler de dahil olmak üzere)</a:t>
            </a:r>
            <a:r>
              <a:rPr lang="en-US" sz="2000" dirty="0">
                <a:solidFill>
                  <a:srgbClr val="003296"/>
                </a:solidFill>
              </a:rPr>
              <a:t>,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003296"/>
                </a:solidFill>
              </a:rPr>
              <a:t>Program sitesinde yer alan görsel örneklerden faydalanılması</a:t>
            </a:r>
            <a:r>
              <a:rPr lang="bg-BG" sz="2000" dirty="0">
                <a:solidFill>
                  <a:srgbClr val="003296"/>
                </a:solidFill>
              </a:rPr>
              <a:t>: </a:t>
            </a:r>
            <a:r>
              <a:rPr lang="bg-BG" sz="2000" dirty="0">
                <a:solidFill>
                  <a:srgbClr val="003296"/>
                </a:solidFill>
                <a:hlinkClick r:id="rId4"/>
              </a:rPr>
              <a:t>www.ipacbc-bgtr.eu</a:t>
            </a:r>
            <a:r>
              <a:rPr lang="tr-TR" sz="2000" dirty="0">
                <a:solidFill>
                  <a:srgbClr val="003296"/>
                </a:solidFill>
              </a:rPr>
              <a:t>,</a:t>
            </a:r>
            <a:r>
              <a:rPr lang="bg-BG" sz="2000" dirty="0">
                <a:solidFill>
                  <a:srgbClr val="003296"/>
                </a:solidFill>
              </a:rPr>
              <a:t> 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003296"/>
                </a:solidFill>
              </a:rPr>
              <a:t>Tüm soruların </a:t>
            </a:r>
            <a:r>
              <a:rPr lang="tr-TR" sz="2000" b="1" dirty="0">
                <a:solidFill>
                  <a:srgbClr val="003296"/>
                </a:solidFill>
              </a:rPr>
              <a:t>İletişim Görevlisi</a:t>
            </a:r>
            <a:r>
              <a:rPr lang="tr-TR" sz="2000" dirty="0">
                <a:solidFill>
                  <a:srgbClr val="003296"/>
                </a:solidFill>
              </a:rPr>
              <a:t>ne yöneltilmesi,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003296"/>
                </a:solidFill>
              </a:rPr>
              <a:t>Basın toplantılarında basın mensuplarına </a:t>
            </a:r>
            <a:r>
              <a:rPr lang="tr-TR" sz="2000" b="1" dirty="0">
                <a:solidFill>
                  <a:srgbClr val="003296"/>
                </a:solidFill>
              </a:rPr>
              <a:t>özet bilgi </a:t>
            </a:r>
            <a:r>
              <a:rPr lang="tr-TR" sz="2000" dirty="0">
                <a:solidFill>
                  <a:srgbClr val="003296"/>
                </a:solidFill>
              </a:rPr>
              <a:t>verilmesi,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tr-TR" sz="2000" b="1" dirty="0">
                <a:solidFill>
                  <a:srgbClr val="003296"/>
                </a:solidFill>
              </a:rPr>
              <a:t>Referans</a:t>
            </a:r>
            <a:r>
              <a:rPr lang="tr-TR" sz="2000" dirty="0">
                <a:solidFill>
                  <a:srgbClr val="003296"/>
                </a:solidFill>
              </a:rPr>
              <a:t> verilmesi,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003296"/>
                </a:solidFill>
              </a:rPr>
              <a:t>Yatırım projelerinde </a:t>
            </a:r>
            <a:r>
              <a:rPr lang="tr-TR" sz="2000" b="1" dirty="0">
                <a:solidFill>
                  <a:srgbClr val="003296"/>
                </a:solidFill>
              </a:rPr>
              <a:t>hava şartlarına uygun levhalar</a:t>
            </a:r>
            <a:r>
              <a:rPr lang="tr-TR" sz="2000" dirty="0">
                <a:solidFill>
                  <a:srgbClr val="003296"/>
                </a:solidFill>
              </a:rPr>
              <a:t>ın kullanılması,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003296"/>
                </a:solidFill>
              </a:rPr>
              <a:t>Bilgilendirme levhalarının ek olarak Programdan alınan </a:t>
            </a:r>
            <a:r>
              <a:rPr lang="tr-TR" sz="2000" b="1" dirty="0">
                <a:solidFill>
                  <a:srgbClr val="003296"/>
                </a:solidFill>
              </a:rPr>
              <a:t>fon miktarı</a:t>
            </a:r>
            <a:r>
              <a:rPr lang="tr-TR" sz="2000" dirty="0">
                <a:solidFill>
                  <a:srgbClr val="003296"/>
                </a:solidFill>
              </a:rPr>
              <a:t>nı ve inşaatın veya restorasyonun </a:t>
            </a:r>
            <a:r>
              <a:rPr lang="tr-TR" sz="2000" b="1" dirty="0">
                <a:solidFill>
                  <a:srgbClr val="003296"/>
                </a:solidFill>
              </a:rPr>
              <a:t>başlama ve bitiş tarihi</a:t>
            </a:r>
            <a:r>
              <a:rPr lang="tr-TR" sz="2000" dirty="0">
                <a:solidFill>
                  <a:srgbClr val="003296"/>
                </a:solidFill>
              </a:rPr>
              <a:t>ni içermesi ve ulusal mevzuata da bağlı kalınması,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CE9832D1-1312-DA46-A395-123B7705F325}"/>
              </a:ext>
            </a:extLst>
          </p:cNvPr>
          <p:cNvSpPr/>
          <p:nvPr/>
        </p:nvSpPr>
        <p:spPr>
          <a:xfrm>
            <a:off x="21333" y="1517308"/>
            <a:ext cx="9152555" cy="4488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3296"/>
              </a:solidFill>
            </a:endParaRPr>
          </a:p>
          <a:p>
            <a:pPr algn="ctr"/>
            <a:r>
              <a:rPr lang="en-US" sz="2000" dirty="0" err="1">
                <a:solidFill>
                  <a:srgbClr val="003296"/>
                </a:solidFill>
              </a:rPr>
              <a:t>Genel</a:t>
            </a:r>
            <a:r>
              <a:rPr lang="en-US" sz="2000" dirty="0">
                <a:solidFill>
                  <a:srgbClr val="003296"/>
                </a:solidFill>
              </a:rPr>
              <a:t> </a:t>
            </a:r>
            <a:r>
              <a:rPr lang="en-US" sz="2000" dirty="0" err="1">
                <a:solidFill>
                  <a:srgbClr val="003296"/>
                </a:solidFill>
              </a:rPr>
              <a:t>Kural</a:t>
            </a:r>
            <a:r>
              <a:rPr lang="en-US" sz="2000" dirty="0">
                <a:solidFill>
                  <a:srgbClr val="003296"/>
                </a:solidFill>
              </a:rPr>
              <a:t> </a:t>
            </a:r>
            <a:r>
              <a:rPr lang="en-US" sz="2000" dirty="0" err="1">
                <a:solidFill>
                  <a:srgbClr val="003296"/>
                </a:solidFill>
              </a:rPr>
              <a:t>ve</a:t>
            </a:r>
            <a:r>
              <a:rPr lang="en-US" sz="2000" dirty="0">
                <a:solidFill>
                  <a:srgbClr val="003296"/>
                </a:solidFill>
              </a:rPr>
              <a:t> </a:t>
            </a:r>
            <a:r>
              <a:rPr lang="en-US" sz="2000" dirty="0" err="1">
                <a:solidFill>
                  <a:srgbClr val="003296"/>
                </a:solidFill>
              </a:rPr>
              <a:t>Tavsiyeler</a:t>
            </a:r>
            <a:endParaRPr lang="bg-BG" sz="2000" dirty="0">
              <a:solidFill>
                <a:srgbClr val="003296"/>
              </a:solidFill>
            </a:endParaRPr>
          </a:p>
          <a:p>
            <a:pPr algn="ctr"/>
            <a:endParaRPr lang="en-US" sz="2000" dirty="0">
              <a:solidFill>
                <a:srgbClr val="003296"/>
              </a:solidFill>
            </a:endParaRPr>
          </a:p>
        </p:txBody>
      </p:sp>
      <p:pic>
        <p:nvPicPr>
          <p:cNvPr id="11" name="image4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20272" y="157988"/>
            <a:ext cx="1788832" cy="1313806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988"/>
            <a:ext cx="3889441" cy="119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913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333" y="6460417"/>
            <a:ext cx="9152554" cy="44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/>
          <a:stretch/>
        </p:blipFill>
        <p:spPr bwMode="auto">
          <a:xfrm flipH="1">
            <a:off x="-2" y="1"/>
            <a:ext cx="9144002" cy="48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4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20272" y="157988"/>
            <a:ext cx="1788832" cy="1313806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988"/>
            <a:ext cx="3889441" cy="119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71400"/>
            <a:ext cx="9116760" cy="729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206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/>
          <a:stretch/>
        </p:blipFill>
        <p:spPr bwMode="auto">
          <a:xfrm flipH="1">
            <a:off x="-2" y="1"/>
            <a:ext cx="9144002" cy="4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63257" y="1426602"/>
            <a:ext cx="81072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tr-TR" dirty="0">
                <a:solidFill>
                  <a:srgbClr val="003296"/>
                </a:solidFill>
              </a:rPr>
              <a:t>Logo ve diğer tasarımların </a:t>
            </a:r>
            <a:r>
              <a:rPr lang="tr-TR" b="1" dirty="0">
                <a:solidFill>
                  <a:srgbClr val="003296"/>
                </a:solidFill>
              </a:rPr>
              <a:t>vektör</a:t>
            </a:r>
            <a:r>
              <a:rPr lang="tr-TR" dirty="0">
                <a:solidFill>
                  <a:srgbClr val="003296"/>
                </a:solidFill>
              </a:rPr>
              <a:t> görsellerinin kullanılması,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tr-TR" dirty="0">
                <a:solidFill>
                  <a:srgbClr val="003296"/>
                </a:solidFill>
              </a:rPr>
              <a:t>Mümkünse </a:t>
            </a:r>
            <a:r>
              <a:rPr lang="tr-TR" b="1" dirty="0">
                <a:solidFill>
                  <a:srgbClr val="003296"/>
                </a:solidFill>
              </a:rPr>
              <a:t>yerel dil</a:t>
            </a:r>
            <a:r>
              <a:rPr lang="tr-TR" dirty="0">
                <a:solidFill>
                  <a:srgbClr val="003296"/>
                </a:solidFill>
              </a:rPr>
              <a:t>in kullanılması,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tr-TR" dirty="0">
                <a:solidFill>
                  <a:srgbClr val="003296"/>
                </a:solidFill>
              </a:rPr>
              <a:t>Broşür, el ilanı gibi malzemelerde iki dil kullanılması,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3296"/>
                </a:solidFill>
              </a:rPr>
              <a:t>Calibri </a:t>
            </a:r>
            <a:r>
              <a:rPr lang="en-US" dirty="0" err="1">
                <a:solidFill>
                  <a:srgbClr val="003296"/>
                </a:solidFill>
              </a:rPr>
              <a:t>ve</a:t>
            </a:r>
            <a:r>
              <a:rPr lang="en-US" dirty="0">
                <a:solidFill>
                  <a:srgbClr val="003296"/>
                </a:solidFill>
              </a:rPr>
              <a:t> Arial </a:t>
            </a:r>
            <a:r>
              <a:rPr lang="en-US" dirty="0" err="1">
                <a:solidFill>
                  <a:srgbClr val="003296"/>
                </a:solidFill>
              </a:rPr>
              <a:t>gibi</a:t>
            </a:r>
            <a:r>
              <a:rPr lang="en-US" dirty="0">
                <a:solidFill>
                  <a:srgbClr val="003296"/>
                </a:solidFill>
              </a:rPr>
              <a:t> </a:t>
            </a:r>
            <a:r>
              <a:rPr lang="tr-TR" b="1" dirty="0">
                <a:solidFill>
                  <a:srgbClr val="003296"/>
                </a:solidFill>
              </a:rPr>
              <a:t>yazı karakterleri</a:t>
            </a:r>
            <a:r>
              <a:rPr lang="tr-TR" dirty="0">
                <a:solidFill>
                  <a:srgbClr val="003296"/>
                </a:solidFill>
              </a:rPr>
              <a:t>nin</a:t>
            </a:r>
            <a:r>
              <a:rPr lang="tr-TR" b="1" dirty="0">
                <a:solidFill>
                  <a:srgbClr val="003296"/>
                </a:solidFill>
              </a:rPr>
              <a:t> </a:t>
            </a:r>
            <a:r>
              <a:rPr lang="tr-TR" dirty="0">
                <a:solidFill>
                  <a:srgbClr val="003296"/>
                </a:solidFill>
              </a:rPr>
              <a:t>kullanılması, bir üründe farklı yazı karakterlerinin kullanılmaması,</a:t>
            </a:r>
            <a:endParaRPr lang="bg-BG" dirty="0">
              <a:solidFill>
                <a:srgbClr val="00329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tr-TR" dirty="0">
                <a:solidFill>
                  <a:srgbClr val="003296"/>
                </a:solidFill>
              </a:rPr>
              <a:t>Ürünlerin </a:t>
            </a:r>
            <a:r>
              <a:rPr lang="tr-TR" b="1" dirty="0">
                <a:solidFill>
                  <a:srgbClr val="003296"/>
                </a:solidFill>
              </a:rPr>
              <a:t>fotoğraflar </a:t>
            </a:r>
            <a:r>
              <a:rPr lang="tr-TR" dirty="0">
                <a:solidFill>
                  <a:srgbClr val="003296"/>
                </a:solidFill>
              </a:rPr>
              <a:t>veya resimlerle zenginleştirilmesi,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tr-TR" dirty="0">
                <a:solidFill>
                  <a:srgbClr val="003296"/>
                </a:solidFill>
              </a:rPr>
              <a:t>Broşür, takvim gibi promosyon malzemelerinin hazırlanmasında </a:t>
            </a:r>
            <a:r>
              <a:rPr lang="tr-TR" b="1" dirty="0">
                <a:solidFill>
                  <a:srgbClr val="003296"/>
                </a:solidFill>
              </a:rPr>
              <a:t>Microsoft Office Publisher</a:t>
            </a:r>
            <a:r>
              <a:rPr lang="tr-TR" dirty="0">
                <a:solidFill>
                  <a:srgbClr val="003296"/>
                </a:solidFill>
              </a:rPr>
              <a:t> kullanılması,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tr-TR" dirty="0">
                <a:solidFill>
                  <a:srgbClr val="003296"/>
                </a:solidFill>
              </a:rPr>
              <a:t>Projenin tamamlanmasının ardından 6 ay sonra AB ya da Program sembolü kullanılmaması.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bg-BG" dirty="0">
              <a:solidFill>
                <a:srgbClr val="003296"/>
              </a:solidFill>
            </a:endParaRPr>
          </a:p>
        </p:txBody>
      </p:sp>
      <p:pic>
        <p:nvPicPr>
          <p:cNvPr id="1026" name="Picture 2" descr="\\Storage-038\js\Contract Ceremoni First Call\MRRB - 21.03.2017 - Part II\MRRB - 21.03.2017 - Part II\DSC_29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02392"/>
            <a:ext cx="3744415" cy="2339102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373" y="4414537"/>
            <a:ext cx="3414681" cy="233910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4.jpe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20272" y="157988"/>
            <a:ext cx="1788832" cy="1313806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988"/>
            <a:ext cx="3889441" cy="119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629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" y="6525343"/>
            <a:ext cx="9152554" cy="36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/>
          <a:stretch/>
        </p:blipFill>
        <p:spPr bwMode="auto">
          <a:xfrm flipH="1">
            <a:off x="-2" y="1"/>
            <a:ext cx="9144002" cy="52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8557" y="1592776"/>
            <a:ext cx="9152555" cy="4937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rgbClr val="003296"/>
                </a:solidFill>
              </a:rPr>
              <a:t>Sıkça Görülen Hatalar </a:t>
            </a:r>
            <a:endParaRPr lang="bg-BG" sz="2000" dirty="0">
              <a:solidFill>
                <a:srgbClr val="0032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5536" y="2298208"/>
            <a:ext cx="81072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bg-BG" sz="2000" dirty="0">
              <a:solidFill>
                <a:srgbClr val="00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003296"/>
                </a:solidFill>
              </a:rPr>
              <a:t>Gerekli tüm görsel öğelerin eksikliği,</a:t>
            </a:r>
            <a:endParaRPr lang="bg-BG" sz="2000" dirty="0">
              <a:solidFill>
                <a:srgbClr val="00329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003296"/>
                </a:solidFill>
              </a:rPr>
              <a:t>İçerik sorumluluğu veya fon beyanının eksikliği</a:t>
            </a:r>
            <a:r>
              <a:rPr lang="bg-BG" sz="2000" dirty="0">
                <a:solidFill>
                  <a:srgbClr val="003296"/>
                </a:solidFill>
              </a:rPr>
              <a:t>: </a:t>
            </a:r>
            <a:r>
              <a:rPr lang="tr-TR" sz="2000" dirty="0">
                <a:solidFill>
                  <a:srgbClr val="C00000"/>
                </a:solidFill>
              </a:rPr>
              <a:t>mali kesinti yapılmasına sebep olabilir ve proje uygulamasını tehlikeye iter,</a:t>
            </a:r>
            <a:endParaRPr lang="bg-BG" sz="2000" dirty="0">
              <a:solidFill>
                <a:srgbClr val="C0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003296"/>
                </a:solidFill>
              </a:rPr>
              <a:t>Yararlanıcıların hizmet aldıkları kişilerle </a:t>
            </a:r>
            <a:r>
              <a:rPr lang="tr-TR" sz="2000" b="1" dirty="0">
                <a:solidFill>
                  <a:srgbClr val="003296"/>
                </a:solidFill>
              </a:rPr>
              <a:t>iletişim eksikliği</a:t>
            </a:r>
            <a:r>
              <a:rPr lang="tr-TR" sz="2000" dirty="0">
                <a:solidFill>
                  <a:srgbClr val="003296"/>
                </a:solidFill>
              </a:rPr>
              <a:t>,</a:t>
            </a:r>
            <a:endParaRPr lang="bg-BG" sz="2000" dirty="0">
              <a:solidFill>
                <a:srgbClr val="00329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tr-TR" sz="2000" b="1" dirty="0">
                <a:solidFill>
                  <a:srgbClr val="003296"/>
                </a:solidFill>
              </a:rPr>
              <a:t>Planlama eksikliği</a:t>
            </a:r>
            <a:r>
              <a:rPr lang="en-US" sz="2000" b="1" dirty="0">
                <a:solidFill>
                  <a:srgbClr val="003296"/>
                </a:solidFill>
              </a:rPr>
              <a:t>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003296"/>
                </a:solidFill>
              </a:rPr>
              <a:t>Programın adında veya diğer görsel öğelerde yapılan hatalar</a:t>
            </a:r>
            <a:r>
              <a:rPr lang="bg-BG" sz="2000" dirty="0">
                <a:solidFill>
                  <a:srgbClr val="003296"/>
                </a:solidFill>
              </a:rPr>
              <a:t>.</a:t>
            </a:r>
          </a:p>
        </p:txBody>
      </p:sp>
      <p:pic>
        <p:nvPicPr>
          <p:cNvPr id="6" name="Resim 5" descr="sabit içeren bir resim&#10;&#10;Açıklama otomatik olarak oluşturuldu">
            <a:extLst>
              <a:ext uri="{FF2B5EF4-FFF2-40B4-BE49-F238E27FC236}">
                <a16:creationId xmlns:a16="http://schemas.microsoft.com/office/drawing/2014/main" id="{EC602C2C-9A23-CE40-9719-68B31B237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7" y="5301208"/>
            <a:ext cx="9152555" cy="1585060"/>
          </a:xfrm>
          <a:prstGeom prst="rect">
            <a:avLst/>
          </a:prstGeom>
        </p:spPr>
      </p:pic>
      <p:pic>
        <p:nvPicPr>
          <p:cNvPr id="9" name="image4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20272" y="157988"/>
            <a:ext cx="1788832" cy="1313806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988"/>
            <a:ext cx="3889441" cy="119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9005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493" y="6381327"/>
            <a:ext cx="9120423" cy="47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лавие 1"/>
          <p:cNvSpPr txBox="1">
            <a:spLocks/>
          </p:cNvSpPr>
          <p:nvPr/>
        </p:nvSpPr>
        <p:spPr>
          <a:xfrm>
            <a:off x="395536" y="1588049"/>
            <a:ext cx="8280920" cy="2218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r-TR" sz="4800" b="1" dirty="0">
              <a:solidFill>
                <a:srgbClr val="003296"/>
              </a:solidFill>
              <a:latin typeface="+mn-lt"/>
              <a:cs typeface="Arial" panose="020B0604020202020204" pitchFamily="34" charset="0"/>
              <a:sym typeface="Arial" charset="0"/>
            </a:endParaRPr>
          </a:p>
          <a:p>
            <a:r>
              <a:rPr lang="tr-TR" sz="4000" b="1" dirty="0">
                <a:solidFill>
                  <a:srgbClr val="003296"/>
                </a:solidFill>
                <a:latin typeface="+mn-lt"/>
                <a:cs typeface="Arial" panose="020B0604020202020204" pitchFamily="34" charset="0"/>
                <a:sym typeface="Arial" charset="0"/>
              </a:rPr>
              <a:t>Bilgilendirme, Tanıtım ve Görünürlük</a:t>
            </a:r>
            <a:endParaRPr lang="en-US" sz="4000" b="1" dirty="0">
              <a:solidFill>
                <a:srgbClr val="003296"/>
              </a:solidFill>
              <a:latin typeface="+mn-lt"/>
              <a:cs typeface="Arial" panose="020B0604020202020204" pitchFamily="34" charset="0"/>
              <a:sym typeface="Arial" charset="0"/>
            </a:endParaRPr>
          </a:p>
          <a:p>
            <a:endParaRPr lang="bg-BG" sz="4000" b="1" dirty="0">
              <a:solidFill>
                <a:srgbClr val="003296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4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/>
          <a:stretch/>
        </p:blipFill>
        <p:spPr bwMode="auto">
          <a:xfrm flipH="1">
            <a:off x="-2" y="1"/>
            <a:ext cx="9144002" cy="62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76276"/>
            <a:ext cx="2193508" cy="221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4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20272" y="157988"/>
            <a:ext cx="1788832" cy="131380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988"/>
            <a:ext cx="3889441" cy="119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481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" y="6469174"/>
            <a:ext cx="9152554" cy="41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/>
          <a:stretch/>
        </p:blipFill>
        <p:spPr bwMode="auto">
          <a:xfrm flipH="1">
            <a:off x="-2" y="1"/>
            <a:ext cx="9144002" cy="4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" y="1517966"/>
            <a:ext cx="9144000" cy="4170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rgbClr val="003296"/>
                </a:solidFill>
              </a:rPr>
              <a:t>Nihai Proje Özeti</a:t>
            </a:r>
            <a:endParaRPr lang="bg-BG" sz="2000" dirty="0">
              <a:solidFill>
                <a:srgbClr val="003296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520" y="2188862"/>
            <a:ext cx="8395279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tr-TR" sz="2000" b="1" dirty="0">
                <a:solidFill>
                  <a:srgbClr val="C00000"/>
                </a:solidFill>
              </a:rPr>
              <a:t>Bildirme usulü</a:t>
            </a:r>
            <a:r>
              <a:rPr lang="bg-BG" sz="2000" b="1" dirty="0">
                <a:solidFill>
                  <a:srgbClr val="C00000"/>
                </a:solidFill>
              </a:rPr>
              <a:t>: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tr-TR" sz="2000" dirty="0">
                <a:solidFill>
                  <a:srgbClr val="003296"/>
                </a:solidFill>
              </a:rPr>
              <a:t>Nihai Proje İlerleme Raporu ile birlikte,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tr-TR" sz="2000" b="1" dirty="0">
                <a:solidFill>
                  <a:srgbClr val="C00000"/>
                </a:solidFill>
              </a:rPr>
              <a:t>İçerik</a:t>
            </a:r>
            <a:r>
              <a:rPr lang="bg-BG" sz="2000" b="1" dirty="0">
                <a:solidFill>
                  <a:srgbClr val="C00000"/>
                </a:solidFill>
              </a:rPr>
              <a:t>:</a:t>
            </a:r>
            <a:r>
              <a:rPr lang="tr-TR" sz="2000" b="1" dirty="0">
                <a:solidFill>
                  <a:srgbClr val="C00000"/>
                </a:solidFill>
              </a:rPr>
              <a:t> </a:t>
            </a:r>
            <a:r>
              <a:rPr lang="tr-TR" sz="2000" dirty="0">
                <a:solidFill>
                  <a:srgbClr val="003296"/>
                </a:solidFill>
              </a:rPr>
              <a:t>Proje Uygulama Rehberi, Ek 3.1 </a:t>
            </a:r>
            <a:endParaRPr lang="bg-BG" sz="2000" dirty="0">
              <a:solidFill>
                <a:srgbClr val="003296"/>
              </a:solidFill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rgbClr val="003296"/>
                </a:solidFill>
              </a:rPr>
              <a:t>Proje</a:t>
            </a:r>
            <a:r>
              <a:rPr lang="tr-TR" sz="2000" b="1" dirty="0">
                <a:solidFill>
                  <a:srgbClr val="003296"/>
                </a:solidFill>
              </a:rPr>
              <a:t> adı, ortaklar, proje süresi </a:t>
            </a:r>
            <a:r>
              <a:rPr lang="tr-TR" sz="2000" dirty="0">
                <a:solidFill>
                  <a:srgbClr val="003296"/>
                </a:solidFill>
              </a:rPr>
              <a:t>ve toplam </a:t>
            </a:r>
            <a:r>
              <a:rPr lang="tr-TR" sz="2000" b="1" dirty="0">
                <a:solidFill>
                  <a:srgbClr val="003296"/>
                </a:solidFill>
              </a:rPr>
              <a:t>bütçe</a:t>
            </a:r>
            <a:r>
              <a:rPr lang="tr-TR" sz="2000" dirty="0">
                <a:solidFill>
                  <a:srgbClr val="003296"/>
                </a:solidFill>
              </a:rPr>
              <a:t>,</a:t>
            </a:r>
            <a:endParaRPr lang="bg-BG" sz="2000" dirty="0">
              <a:solidFill>
                <a:srgbClr val="003296"/>
              </a:solidFill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rgbClr val="003296"/>
                </a:solidFill>
              </a:rPr>
              <a:t>Projenin </a:t>
            </a:r>
            <a:r>
              <a:rPr lang="tr-TR" sz="2000" b="1" dirty="0">
                <a:solidFill>
                  <a:srgbClr val="003296"/>
                </a:solidFill>
              </a:rPr>
              <a:t>kısa hikayesi </a:t>
            </a:r>
            <a:r>
              <a:rPr lang="tr-TR" sz="2000" dirty="0">
                <a:solidFill>
                  <a:srgbClr val="003296"/>
                </a:solidFill>
              </a:rPr>
              <a:t>ve </a:t>
            </a:r>
            <a:r>
              <a:rPr lang="tr-TR" sz="2000" b="1" dirty="0">
                <a:solidFill>
                  <a:srgbClr val="003296"/>
                </a:solidFill>
              </a:rPr>
              <a:t>gerçekleştirilen faaliyetler</a:t>
            </a:r>
            <a:r>
              <a:rPr lang="tr-TR" sz="2000" dirty="0">
                <a:solidFill>
                  <a:srgbClr val="003296"/>
                </a:solidFill>
              </a:rPr>
              <a:t>, </a:t>
            </a:r>
            <a:endParaRPr lang="bg-BG" sz="2000" dirty="0">
              <a:solidFill>
                <a:srgbClr val="003296"/>
              </a:solidFill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rgbClr val="003296"/>
                </a:solidFill>
              </a:rPr>
              <a:t>Proje sonucunda üretilen </a:t>
            </a:r>
            <a:r>
              <a:rPr lang="tr-TR" sz="2000" b="1" dirty="0">
                <a:solidFill>
                  <a:srgbClr val="003296"/>
                </a:solidFill>
              </a:rPr>
              <a:t>ürünler</a:t>
            </a:r>
            <a:r>
              <a:rPr lang="tr-TR" sz="2000" dirty="0">
                <a:solidFill>
                  <a:srgbClr val="003296"/>
                </a:solidFill>
              </a:rPr>
              <a:t>, hazırlanan </a:t>
            </a:r>
            <a:r>
              <a:rPr lang="tr-TR" sz="2000" b="1" dirty="0">
                <a:solidFill>
                  <a:srgbClr val="003296"/>
                </a:solidFill>
              </a:rPr>
              <a:t>bilgilendirme ve görünürlük malzemeleri</a:t>
            </a:r>
            <a:r>
              <a:rPr lang="tr-TR" sz="2000" dirty="0">
                <a:solidFill>
                  <a:srgbClr val="003296"/>
                </a:solidFill>
              </a:rPr>
              <a:t>,</a:t>
            </a:r>
            <a:endParaRPr lang="bg-BG" sz="2000" dirty="0">
              <a:solidFill>
                <a:srgbClr val="003296"/>
              </a:solidFill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rgbClr val="003296"/>
                </a:solidFill>
              </a:rPr>
              <a:t>Proje uygulama sürecine ait </a:t>
            </a:r>
            <a:r>
              <a:rPr lang="tr-TR" sz="2000" b="1" dirty="0">
                <a:solidFill>
                  <a:srgbClr val="003296"/>
                </a:solidFill>
              </a:rPr>
              <a:t>fotoğraflar</a:t>
            </a:r>
            <a:r>
              <a:rPr lang="en-US" sz="2000" dirty="0">
                <a:solidFill>
                  <a:srgbClr val="003296"/>
                </a:solidFill>
              </a:rPr>
              <a:t>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CE3FF08F-9217-444F-A945-32BAE4216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634943"/>
            <a:ext cx="3048000" cy="1828800"/>
          </a:xfrm>
          <a:prstGeom prst="rect">
            <a:avLst/>
          </a:prstGeom>
        </p:spPr>
      </p:pic>
      <p:pic>
        <p:nvPicPr>
          <p:cNvPr id="10" name="image4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20272" y="157988"/>
            <a:ext cx="1788832" cy="131380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988"/>
            <a:ext cx="3889441" cy="119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2170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/>
          <a:stretch/>
        </p:blipFill>
        <p:spPr bwMode="auto">
          <a:xfrm flipH="1">
            <a:off x="-2" y="0"/>
            <a:ext cx="9144002" cy="36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" y="6559415"/>
            <a:ext cx="9152554" cy="32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213870" y="2204864"/>
            <a:ext cx="5014204" cy="3878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tr-TR" sz="1400" dirty="0"/>
          </a:p>
          <a:p>
            <a:r>
              <a:rPr lang="tr-TR" sz="1400" dirty="0">
                <a:hlinkClick r:id="rId4"/>
              </a:rPr>
              <a:t>www.facebook.com/BulgariaTurkey/</a:t>
            </a:r>
            <a:endParaRPr lang="tr-TR" sz="1400" dirty="0"/>
          </a:p>
          <a:p>
            <a:endParaRPr lang="tr-TR" sz="1400" dirty="0"/>
          </a:p>
          <a:p>
            <a:endParaRPr lang="tr-TR" sz="1400" dirty="0"/>
          </a:p>
          <a:p>
            <a:r>
              <a:rPr lang="tr-TR" sz="1400" dirty="0">
                <a:hlinkClick r:id="rId5"/>
              </a:rPr>
              <a:t>https://twitter.com/BgTr_IPACBC</a:t>
            </a:r>
            <a:endParaRPr lang="tr-TR" sz="1400" dirty="0"/>
          </a:p>
          <a:p>
            <a:r>
              <a:rPr lang="tr-TR" sz="1400" dirty="0"/>
              <a:t> </a:t>
            </a:r>
            <a:endParaRPr lang="en-GB" altLang="bg-BG" sz="1400" dirty="0"/>
          </a:p>
          <a:p>
            <a:pPr lvl="0" algn="just" fontAlgn="base">
              <a:spcBef>
                <a:spcPts val="600"/>
              </a:spcBef>
              <a:spcAft>
                <a:spcPct val="0"/>
              </a:spcAft>
            </a:pPr>
            <a:r>
              <a:rPr lang="en-GB" altLang="bg-BG" sz="1400" u="sng" dirty="0">
                <a:solidFill>
                  <a:srgbClr val="0000FF"/>
                </a:solidFill>
                <a:cs typeface="Arial" pitchFamily="34" charset="0"/>
              </a:rPr>
              <a:t>www.youtube.com/channel/UCX8un48A5Vn1lCz2xtbDkww</a:t>
            </a:r>
            <a:endParaRPr lang="tr-TR" altLang="bg-BG" sz="1400" u="sng" dirty="0">
              <a:solidFill>
                <a:srgbClr val="0000FF"/>
              </a:solidFill>
              <a:cs typeface="Arial" pitchFamily="34" charset="0"/>
            </a:endParaRPr>
          </a:p>
          <a:p>
            <a:pPr lvl="0" algn="just" fontAlgn="base">
              <a:spcBef>
                <a:spcPts val="600"/>
              </a:spcBef>
              <a:spcAft>
                <a:spcPct val="0"/>
              </a:spcAft>
            </a:pPr>
            <a:endParaRPr kumimoji="0" lang="tr-TR" altLang="bg-BG" sz="1400" b="0" i="0" u="sng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bg-BG" sz="1400" b="0" i="0" u="sng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cs typeface="Arial" pitchFamily="34" charset="0"/>
                <a:hlinkClick r:id="rId6"/>
              </a:rPr>
              <a:t>https://www.linkedin.com/in/interreg-ipa-cbc-bg-tr/</a:t>
            </a:r>
            <a:endParaRPr kumimoji="0" lang="tr-TR" altLang="bg-BG" sz="1400" b="0" i="0" u="sng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cs typeface="Arial" pitchFamily="34" charset="0"/>
            </a:endParaRPr>
          </a:p>
          <a:p>
            <a:endParaRPr lang="tr-TR" sz="1400" dirty="0"/>
          </a:p>
          <a:p>
            <a:r>
              <a:rPr lang="tr-TR" sz="1400" dirty="0">
                <a:hlinkClick r:id="rId7"/>
              </a:rPr>
              <a:t>www.instagram.com/interregipacbcbgtr/</a:t>
            </a:r>
            <a:endParaRPr lang="tr-TR" sz="1400" dirty="0"/>
          </a:p>
          <a:p>
            <a:r>
              <a:rPr lang="tr-TR" sz="1400" dirty="0"/>
              <a:t> </a:t>
            </a:r>
          </a:p>
          <a:p>
            <a:endParaRPr kumimoji="0" lang="tr-TR" altLang="bg-BG" sz="1400" b="0" i="0" u="sng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tr-TR" altLang="bg-BG" sz="1400" u="sng" dirty="0">
              <a:solidFill>
                <a:srgbClr val="0000FF"/>
              </a:solidFill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999" y="2308425"/>
            <a:ext cx="466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711" y="2831060"/>
            <a:ext cx="4953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711" y="3334049"/>
            <a:ext cx="5238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286" y="4010846"/>
            <a:ext cx="4667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CAB7CBD2-BAB0-1A44-B495-8E10C4BC0F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63056"/>
            <a:ext cx="2780371" cy="2696359"/>
          </a:xfrm>
          <a:prstGeom prst="rect">
            <a:avLst/>
          </a:prstGeom>
          <a:effectLst>
            <a:softEdge rad="457200"/>
          </a:effectLst>
        </p:spPr>
      </p:pic>
      <p:sp>
        <p:nvSpPr>
          <p:cNvPr id="11" name="Dikdörtgen 10">
            <a:extLst>
              <a:ext uri="{FF2B5EF4-FFF2-40B4-BE49-F238E27FC236}">
                <a16:creationId xmlns:a16="http://schemas.microsoft.com/office/drawing/2014/main" id="{7D6276C2-801B-9347-89EF-A0F3327CF121}"/>
              </a:ext>
            </a:extLst>
          </p:cNvPr>
          <p:cNvSpPr/>
          <p:nvPr/>
        </p:nvSpPr>
        <p:spPr>
          <a:xfrm>
            <a:off x="3521025" y="1676988"/>
            <a:ext cx="43431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tr-TR" altLang="bg-BG" sz="2000" b="1" dirty="0">
                <a:solidFill>
                  <a:srgbClr val="C00000"/>
                </a:solidFill>
                <a:cs typeface="Arial" pitchFamily="34" charset="0"/>
              </a:rPr>
              <a:t>Sosyal Medya Hesaplarımızı Takip Edin</a:t>
            </a:r>
            <a:r>
              <a:rPr lang="en-GB" altLang="bg-BG" sz="2000" b="1" dirty="0">
                <a:solidFill>
                  <a:srgbClr val="C00000"/>
                </a:solidFill>
                <a:cs typeface="Arial" pitchFamily="34" charset="0"/>
              </a:rPr>
              <a:t>:</a:t>
            </a:r>
          </a:p>
        </p:txBody>
      </p:sp>
      <p:pic>
        <p:nvPicPr>
          <p:cNvPr id="13" name="image4.jpeg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020272" y="157988"/>
            <a:ext cx="1788832" cy="131380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988"/>
            <a:ext cx="3889441" cy="119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552" y="4677835"/>
            <a:ext cx="468459" cy="46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064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" y="6491916"/>
            <a:ext cx="9152554" cy="39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/>
          <a:stretch/>
        </p:blipFill>
        <p:spPr bwMode="auto">
          <a:xfrm flipH="1">
            <a:off x="-2" y="1"/>
            <a:ext cx="9144002" cy="53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1" y="1437498"/>
            <a:ext cx="8553346" cy="51598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endParaRPr lang="bg-BG" sz="2000" dirty="0">
              <a:solidFill>
                <a:srgbClr val="003296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521" y="1412775"/>
            <a:ext cx="8553346" cy="5184577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3" name="Rectangle 2"/>
          <p:cNvSpPr/>
          <p:nvPr/>
        </p:nvSpPr>
        <p:spPr>
          <a:xfrm>
            <a:off x="251521" y="1124744"/>
            <a:ext cx="8553346" cy="5472607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1" name="Rectangle 10"/>
          <p:cNvSpPr/>
          <p:nvPr/>
        </p:nvSpPr>
        <p:spPr>
          <a:xfrm>
            <a:off x="411140" y="2509320"/>
            <a:ext cx="848133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400" b="1" dirty="0">
                <a:solidFill>
                  <a:srgbClr val="003296"/>
                </a:solidFill>
                <a:latin typeface="Trebuchet MS" panose="020B0603020202020204" pitchFamily="34" charset="0"/>
                <a:ea typeface="+mj-ea"/>
                <a:cs typeface="Arial" panose="020B0604020202020204" pitchFamily="34" charset="0"/>
                <a:sym typeface="Arial" charset="0"/>
              </a:rPr>
              <a:t>TEŞEKKÜRLER</a:t>
            </a:r>
            <a:r>
              <a:rPr lang="en-GB" sz="4400" b="1" dirty="0">
                <a:solidFill>
                  <a:srgbClr val="003296"/>
                </a:solidFill>
                <a:latin typeface="Trebuchet MS" panose="020B0603020202020204" pitchFamily="34" charset="0"/>
                <a:ea typeface="+mj-ea"/>
                <a:cs typeface="Arial" panose="020B0604020202020204" pitchFamily="34" charset="0"/>
                <a:sym typeface="Arial" charset="0"/>
              </a:rPr>
              <a:t>!</a:t>
            </a:r>
            <a:endParaRPr lang="tr-TR" sz="4400" b="1" dirty="0">
              <a:solidFill>
                <a:srgbClr val="003296"/>
              </a:solidFill>
              <a:latin typeface="Trebuchet MS" panose="020B0603020202020204" pitchFamily="34" charset="0"/>
              <a:ea typeface="+mj-ea"/>
              <a:cs typeface="Arial" panose="020B0604020202020204" pitchFamily="34" charset="0"/>
              <a:sym typeface="Arial" charset="0"/>
            </a:endParaRPr>
          </a:p>
          <a:p>
            <a:pPr algn="ctr"/>
            <a:endParaRPr lang="tr-TR" sz="4400" b="1" dirty="0">
              <a:solidFill>
                <a:srgbClr val="003296"/>
              </a:solidFill>
              <a:latin typeface="Trebuchet MS" panose="020B0603020202020204" pitchFamily="34" charset="0"/>
              <a:ea typeface="+mj-ea"/>
              <a:cs typeface="Arial" panose="020B0604020202020204" pitchFamily="34" charset="0"/>
              <a:sym typeface="Arial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30" y="6365147"/>
            <a:ext cx="9139344" cy="512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2FE3D6CA-813A-914B-9C4F-F4591147E1EF}"/>
              </a:ext>
            </a:extLst>
          </p:cNvPr>
          <p:cNvSpPr/>
          <p:nvPr/>
        </p:nvSpPr>
        <p:spPr>
          <a:xfrm>
            <a:off x="2242194" y="367902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r-TR" b="1" dirty="0">
                <a:solidFill>
                  <a:srgbClr val="003296"/>
                </a:solidFill>
                <a:latin typeface="Trebuchet MS" panose="020B0603020202020204" pitchFamily="34" charset="0"/>
                <a:cs typeface="Arial" panose="020B0604020202020204" pitchFamily="34" charset="0"/>
                <a:sym typeface="Arial" charset="0"/>
              </a:rPr>
              <a:t>OS Destek Ofisi Edirne</a:t>
            </a:r>
          </a:p>
          <a:p>
            <a:pPr algn="ctr"/>
            <a:r>
              <a:rPr lang="tr-TR" b="1" dirty="0">
                <a:solidFill>
                  <a:srgbClr val="003296"/>
                </a:solidFill>
                <a:latin typeface="Trebuchet MS" panose="020B0603020202020204" pitchFamily="34" charset="0"/>
                <a:cs typeface="Arial" panose="020B0604020202020204" pitchFamily="34" charset="0"/>
                <a:sym typeface="Arial" charset="0"/>
              </a:rPr>
              <a:t>Adres: </a:t>
            </a:r>
            <a:r>
              <a:rPr lang="tr-TR" dirty="0">
                <a:solidFill>
                  <a:srgbClr val="003296"/>
                </a:solidFill>
                <a:latin typeface="Trebuchet MS" panose="020B0603020202020204" pitchFamily="34" charset="0"/>
                <a:cs typeface="Arial" panose="020B0604020202020204" pitchFamily="34" charset="0"/>
                <a:sym typeface="Arial" charset="0"/>
              </a:rPr>
              <a:t>Saraçlar Cad. Eser Yavaş İş Merkezi Kat:3 No:3-4 Edirne</a:t>
            </a:r>
          </a:p>
          <a:p>
            <a:pPr algn="ctr"/>
            <a:r>
              <a:rPr lang="tr-TR" b="1" dirty="0">
                <a:solidFill>
                  <a:srgbClr val="003296"/>
                </a:solidFill>
                <a:latin typeface="Trebuchet MS" panose="020B0603020202020204" pitchFamily="34" charset="0"/>
                <a:cs typeface="Arial" panose="020B0604020202020204" pitchFamily="34" charset="0"/>
                <a:sym typeface="Arial" charset="0"/>
              </a:rPr>
              <a:t>E-posta: </a:t>
            </a:r>
            <a:r>
              <a:rPr lang="tr-TR" dirty="0" err="1">
                <a:solidFill>
                  <a:srgbClr val="003296"/>
                </a:solidFill>
                <a:latin typeface="Trebuchet MS" panose="020B0603020202020204" pitchFamily="34" charset="0"/>
                <a:cs typeface="Arial" panose="020B0604020202020204" pitchFamily="34" charset="0"/>
                <a:sym typeface="Arial" charset="0"/>
              </a:rPr>
              <a:t>jtsedirne@ab.gov.tr</a:t>
            </a:r>
            <a:endParaRPr lang="en-GB" dirty="0">
              <a:solidFill>
                <a:srgbClr val="003296"/>
              </a:solidFill>
              <a:latin typeface="Trebuchet MS" panose="020B0603020202020204" pitchFamily="34" charset="0"/>
              <a:cs typeface="Arial" panose="020B0604020202020204" pitchFamily="34" charset="0"/>
              <a:sym typeface="Arial" charset="0"/>
            </a:endParaRPr>
          </a:p>
        </p:txBody>
      </p:sp>
      <p:pic>
        <p:nvPicPr>
          <p:cNvPr id="15" name="image4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20272" y="157988"/>
            <a:ext cx="1788832" cy="1313806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988"/>
            <a:ext cx="3889441" cy="119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8231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494" y="6093296"/>
            <a:ext cx="9120423" cy="76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лавие 1"/>
          <p:cNvSpPr txBox="1">
            <a:spLocks/>
          </p:cNvSpPr>
          <p:nvPr/>
        </p:nvSpPr>
        <p:spPr>
          <a:xfrm>
            <a:off x="395536" y="2753329"/>
            <a:ext cx="7789182" cy="1512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bg-BG" sz="4000" b="1" dirty="0">
              <a:solidFill>
                <a:srgbClr val="003296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4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/>
          <a:stretch/>
        </p:blipFill>
        <p:spPr bwMode="auto">
          <a:xfrm flipH="1">
            <a:off x="-2" y="1"/>
            <a:ext cx="9144002" cy="62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/>
          <p:nvPr/>
        </p:nvSpPr>
        <p:spPr>
          <a:xfrm>
            <a:off x="-2" y="1611550"/>
            <a:ext cx="9144000" cy="3988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rgbClr val="003296"/>
                </a:solidFill>
              </a:rPr>
              <a:t>Görünürlük</a:t>
            </a:r>
            <a:endParaRPr lang="bg-BG" sz="2000" dirty="0">
              <a:solidFill>
                <a:srgbClr val="003296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36164" y="2119331"/>
            <a:ext cx="664009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000" b="1" dirty="0">
                <a:solidFill>
                  <a:srgbClr val="C00000"/>
                </a:solidFill>
              </a:rPr>
              <a:t>Görselleştirme neden önemlidir?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rgbClr val="003296"/>
                </a:solidFill>
              </a:rPr>
              <a:t>Farkındalık arttırma,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rgbClr val="003296"/>
                </a:solidFill>
              </a:rPr>
              <a:t>Sonuçların yaygınlaştırılması,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rgbClr val="003296"/>
                </a:solidFill>
              </a:rPr>
              <a:t>Alınan fonu vurgulamak.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tr-TR" sz="2000" dirty="0">
              <a:solidFill>
                <a:srgbClr val="003296"/>
              </a:solidFill>
            </a:endParaRPr>
          </a:p>
          <a:p>
            <a:pPr algn="just"/>
            <a:r>
              <a:rPr lang="tr-TR" sz="2000" b="1" dirty="0">
                <a:solidFill>
                  <a:srgbClr val="C00000"/>
                </a:solidFill>
              </a:rPr>
              <a:t>Nasıl başaracağız</a:t>
            </a:r>
            <a:r>
              <a:rPr lang="en-US" sz="2000" b="1" dirty="0">
                <a:solidFill>
                  <a:srgbClr val="C00000"/>
                </a:solidFill>
              </a:rPr>
              <a:t>?</a:t>
            </a:r>
            <a:endParaRPr lang="bg-BG" sz="2000" b="1" dirty="0">
              <a:solidFill>
                <a:srgbClr val="C0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rgbClr val="003296"/>
                </a:solidFill>
              </a:rPr>
              <a:t>Proje Uygulama Rehberi ile İletişim ve Görünürlük Rehberini (EK 10) </a:t>
            </a:r>
            <a:r>
              <a:rPr lang="tr-TR" sz="2000" b="1" dirty="0">
                <a:solidFill>
                  <a:srgbClr val="C00000"/>
                </a:solidFill>
              </a:rPr>
              <a:t>dikkate alarak,</a:t>
            </a:r>
            <a:endParaRPr lang="bg-BG" sz="2000" b="1" dirty="0">
              <a:solidFill>
                <a:srgbClr val="C0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rgbClr val="003296"/>
                </a:solidFill>
              </a:rPr>
              <a:t>Proje başlangıcında Proje İletişim Planı (EK 9) </a:t>
            </a:r>
            <a:r>
              <a:rPr lang="tr-TR" sz="2000" b="1" dirty="0">
                <a:solidFill>
                  <a:srgbClr val="C00000"/>
                </a:solidFill>
              </a:rPr>
              <a:t>hazırlayarak,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rgbClr val="003296"/>
                </a:solidFill>
              </a:rPr>
              <a:t>Programın İletişim Görevlisine </a:t>
            </a:r>
            <a:r>
              <a:rPr lang="tr-TR" sz="2000" b="1" dirty="0">
                <a:solidFill>
                  <a:srgbClr val="C00000"/>
                </a:solidFill>
              </a:rPr>
              <a:t>danışarak.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bg-BG" sz="2000" b="1" dirty="0">
              <a:solidFill>
                <a:srgbClr val="C0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bg-BG" sz="1600" dirty="0">
              <a:solidFill>
                <a:srgbClr val="00329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bg-BG" sz="1600" dirty="0">
              <a:solidFill>
                <a:srgbClr val="003296"/>
              </a:solidFill>
            </a:endParaRPr>
          </a:p>
          <a:p>
            <a:endParaRPr lang="tr-TR" sz="1600" b="1" dirty="0">
              <a:solidFill>
                <a:srgbClr val="C00000"/>
              </a:solidFill>
            </a:endParaRPr>
          </a:p>
          <a:p>
            <a:endParaRPr lang="tr-TR" sz="1600" b="1" dirty="0">
              <a:solidFill>
                <a:srgbClr val="C00000"/>
              </a:solidFill>
            </a:endParaRPr>
          </a:p>
        </p:txBody>
      </p:sp>
      <p:pic>
        <p:nvPicPr>
          <p:cNvPr id="12" name="image4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20272" y="157988"/>
            <a:ext cx="1788832" cy="1313806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988"/>
            <a:ext cx="3889441" cy="119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8947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" y="6265583"/>
            <a:ext cx="9152554" cy="62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/>
          <a:stretch/>
        </p:blipFill>
        <p:spPr bwMode="auto">
          <a:xfrm flipH="1">
            <a:off x="-2" y="1"/>
            <a:ext cx="9144002" cy="50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665" y="1585341"/>
            <a:ext cx="9144000" cy="4170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rgbClr val="003296"/>
                </a:solidFill>
              </a:rPr>
              <a:t>Temel Görsel Öğeler</a:t>
            </a:r>
            <a:endParaRPr lang="bg-BG" sz="2000" dirty="0">
              <a:solidFill>
                <a:srgbClr val="00329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735" y="2499394"/>
            <a:ext cx="14264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>
                <a:solidFill>
                  <a:srgbClr val="C00000"/>
                </a:solidFill>
              </a:rPr>
              <a:t>AB Logosu</a:t>
            </a:r>
            <a:endParaRPr lang="bg-BG" sz="1600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57924" y="2469118"/>
            <a:ext cx="22322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>
                <a:solidFill>
                  <a:srgbClr val="C00000"/>
                </a:solidFill>
              </a:rPr>
              <a:t>Program Logosu</a:t>
            </a:r>
            <a:endParaRPr lang="bg-BG" sz="160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51605" y="2469118"/>
            <a:ext cx="22916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>
                <a:solidFill>
                  <a:srgbClr val="C00000"/>
                </a:solidFill>
              </a:rPr>
              <a:t>Eş Finansman Beyanı</a:t>
            </a:r>
            <a:endParaRPr lang="bg-BG" sz="1600" dirty="0">
              <a:solidFill>
                <a:srgbClr val="C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65" y="3077677"/>
            <a:ext cx="3475327" cy="107733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89436" y="3082225"/>
            <a:ext cx="26682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3296"/>
                </a:solidFill>
              </a:rPr>
              <a:t>The project is co-funded by European Union through the Interreg-IPA CBC Bulgaria–Turkey </a:t>
            </a:r>
            <a:r>
              <a:rPr lang="en-US" sz="1600" dirty="0" err="1">
                <a:solidFill>
                  <a:srgbClr val="003296"/>
                </a:solidFill>
              </a:rPr>
              <a:t>Programme</a:t>
            </a:r>
            <a:r>
              <a:rPr lang="en-US" sz="1600" dirty="0">
                <a:solidFill>
                  <a:srgbClr val="003296"/>
                </a:solidFill>
              </a:rPr>
              <a:t>.</a:t>
            </a:r>
            <a:endParaRPr lang="tr-TR" sz="1600" dirty="0">
              <a:solidFill>
                <a:srgbClr val="003296"/>
              </a:solidFill>
            </a:endParaRPr>
          </a:p>
          <a:p>
            <a:endParaRPr lang="tr-TR" sz="1600" i="1" dirty="0">
              <a:solidFill>
                <a:srgbClr val="003296"/>
              </a:solidFill>
            </a:endParaRPr>
          </a:p>
          <a:p>
            <a:r>
              <a:rPr lang="en-US" sz="1600" dirty="0" err="1">
                <a:solidFill>
                  <a:srgbClr val="003296"/>
                </a:solidFill>
              </a:rPr>
              <a:t>Projeye</a:t>
            </a:r>
            <a:r>
              <a:rPr lang="ru-RU" sz="1600" dirty="0">
                <a:solidFill>
                  <a:srgbClr val="003296"/>
                </a:solidFill>
              </a:rPr>
              <a:t>,</a:t>
            </a:r>
            <a:r>
              <a:rPr lang="tr-TR" sz="1600" dirty="0">
                <a:solidFill>
                  <a:srgbClr val="003296"/>
                </a:solidFill>
              </a:rPr>
              <a:t> </a:t>
            </a:r>
            <a:r>
              <a:rPr lang="en-US" sz="1600" dirty="0" err="1">
                <a:solidFill>
                  <a:srgbClr val="003296"/>
                </a:solidFill>
              </a:rPr>
              <a:t>Interreg</a:t>
            </a:r>
            <a:r>
              <a:rPr lang="ru-RU" sz="1600" dirty="0">
                <a:solidFill>
                  <a:srgbClr val="003296"/>
                </a:solidFill>
              </a:rPr>
              <a:t>-</a:t>
            </a:r>
            <a:r>
              <a:rPr lang="en-US" sz="1600" dirty="0">
                <a:solidFill>
                  <a:srgbClr val="003296"/>
                </a:solidFill>
              </a:rPr>
              <a:t>IPA </a:t>
            </a:r>
            <a:r>
              <a:rPr lang="en-US" sz="1600" dirty="0" err="1">
                <a:solidFill>
                  <a:srgbClr val="003296"/>
                </a:solidFill>
              </a:rPr>
              <a:t>Bulgaristan</a:t>
            </a:r>
            <a:r>
              <a:rPr lang="ru-RU" sz="1600" dirty="0">
                <a:solidFill>
                  <a:srgbClr val="003296"/>
                </a:solidFill>
              </a:rPr>
              <a:t>-</a:t>
            </a:r>
            <a:r>
              <a:rPr lang="en-US" sz="1600" dirty="0">
                <a:solidFill>
                  <a:srgbClr val="003296"/>
                </a:solidFill>
              </a:rPr>
              <a:t>T</a:t>
            </a:r>
            <a:r>
              <a:rPr lang="ru-RU" sz="1600" dirty="0">
                <a:solidFill>
                  <a:srgbClr val="003296"/>
                </a:solidFill>
              </a:rPr>
              <a:t>ü</a:t>
            </a:r>
            <a:r>
              <a:rPr lang="en-US" sz="1600" dirty="0" err="1">
                <a:solidFill>
                  <a:srgbClr val="003296"/>
                </a:solidFill>
              </a:rPr>
              <a:t>rkiye</a:t>
            </a:r>
            <a:r>
              <a:rPr lang="en-US" sz="1600" dirty="0">
                <a:solidFill>
                  <a:srgbClr val="003296"/>
                </a:solidFill>
              </a:rPr>
              <a:t> S</a:t>
            </a:r>
            <a:r>
              <a:rPr lang="ru-RU" sz="1600" dirty="0">
                <a:solidFill>
                  <a:srgbClr val="003296"/>
                </a:solidFill>
              </a:rPr>
              <a:t>Öİ </a:t>
            </a:r>
            <a:r>
              <a:rPr lang="en-US" sz="1600" dirty="0">
                <a:solidFill>
                  <a:srgbClr val="003296"/>
                </a:solidFill>
              </a:rPr>
              <a:t>Program</a:t>
            </a:r>
            <a:r>
              <a:rPr lang="ru-RU" sz="1600" dirty="0">
                <a:solidFill>
                  <a:srgbClr val="003296"/>
                </a:solidFill>
              </a:rPr>
              <a:t>ı </a:t>
            </a:r>
            <a:r>
              <a:rPr lang="en-US" sz="1600" dirty="0" err="1">
                <a:solidFill>
                  <a:srgbClr val="003296"/>
                </a:solidFill>
              </a:rPr>
              <a:t>arac</a:t>
            </a:r>
            <a:r>
              <a:rPr lang="ru-RU" sz="1600" dirty="0">
                <a:solidFill>
                  <a:srgbClr val="003296"/>
                </a:solidFill>
              </a:rPr>
              <a:t>ı</a:t>
            </a:r>
            <a:r>
              <a:rPr lang="en-US" sz="1600" dirty="0">
                <a:solidFill>
                  <a:srgbClr val="003296"/>
                </a:solidFill>
              </a:rPr>
              <a:t>l</a:t>
            </a:r>
            <a:r>
              <a:rPr lang="ru-RU" sz="1600" dirty="0">
                <a:solidFill>
                  <a:srgbClr val="003296"/>
                </a:solidFill>
              </a:rPr>
              <a:t>ığı</a:t>
            </a:r>
            <a:r>
              <a:rPr lang="en-US" sz="1600" dirty="0" err="1">
                <a:solidFill>
                  <a:srgbClr val="003296"/>
                </a:solidFill>
              </a:rPr>
              <a:t>yla</a:t>
            </a:r>
            <a:r>
              <a:rPr lang="en-US" sz="1600" dirty="0">
                <a:solidFill>
                  <a:srgbClr val="003296"/>
                </a:solidFill>
              </a:rPr>
              <a:t> </a:t>
            </a:r>
            <a:r>
              <a:rPr lang="en-US" sz="1600" dirty="0" err="1">
                <a:solidFill>
                  <a:srgbClr val="003296"/>
                </a:solidFill>
              </a:rPr>
              <a:t>Avrupa</a:t>
            </a:r>
            <a:r>
              <a:rPr lang="en-US" sz="1600" dirty="0">
                <a:solidFill>
                  <a:srgbClr val="003296"/>
                </a:solidFill>
              </a:rPr>
              <a:t> </a:t>
            </a:r>
            <a:r>
              <a:rPr lang="en-US" sz="1600" dirty="0" err="1">
                <a:solidFill>
                  <a:srgbClr val="003296"/>
                </a:solidFill>
              </a:rPr>
              <a:t>Birli</a:t>
            </a:r>
            <a:r>
              <a:rPr lang="ru-RU" sz="1600" dirty="0">
                <a:solidFill>
                  <a:srgbClr val="003296"/>
                </a:solidFill>
              </a:rPr>
              <a:t>ğ</a:t>
            </a:r>
            <a:r>
              <a:rPr lang="en-US" sz="1600" dirty="0" err="1">
                <a:solidFill>
                  <a:srgbClr val="003296"/>
                </a:solidFill>
              </a:rPr>
              <a:t>i</a:t>
            </a:r>
            <a:r>
              <a:rPr lang="en-US" sz="1600" dirty="0">
                <a:solidFill>
                  <a:srgbClr val="003296"/>
                </a:solidFill>
              </a:rPr>
              <a:t> </a:t>
            </a:r>
            <a:r>
              <a:rPr lang="en-US" sz="1600" dirty="0" err="1">
                <a:solidFill>
                  <a:srgbClr val="003296"/>
                </a:solidFill>
              </a:rPr>
              <a:t>taraf</a:t>
            </a:r>
            <a:r>
              <a:rPr lang="ru-RU" sz="1600" dirty="0">
                <a:solidFill>
                  <a:srgbClr val="003296"/>
                </a:solidFill>
              </a:rPr>
              <a:t>ı</a:t>
            </a:r>
            <a:r>
              <a:rPr lang="en-US" sz="1600" dirty="0" err="1">
                <a:solidFill>
                  <a:srgbClr val="003296"/>
                </a:solidFill>
              </a:rPr>
              <a:t>ndan</a:t>
            </a:r>
            <a:r>
              <a:rPr lang="en-US" sz="1600" dirty="0">
                <a:solidFill>
                  <a:srgbClr val="003296"/>
                </a:solidFill>
              </a:rPr>
              <a:t> e</a:t>
            </a:r>
            <a:r>
              <a:rPr lang="ru-RU" sz="1600" dirty="0">
                <a:solidFill>
                  <a:srgbClr val="003296"/>
                </a:solidFill>
              </a:rPr>
              <a:t>ş-</a:t>
            </a:r>
            <a:r>
              <a:rPr lang="en-US" sz="1600" dirty="0" err="1">
                <a:solidFill>
                  <a:srgbClr val="003296"/>
                </a:solidFill>
              </a:rPr>
              <a:t>finansman</a:t>
            </a:r>
            <a:r>
              <a:rPr lang="en-US" sz="1600" dirty="0">
                <a:solidFill>
                  <a:srgbClr val="003296"/>
                </a:solidFill>
              </a:rPr>
              <a:t> </a:t>
            </a:r>
            <a:r>
              <a:rPr lang="en-US" sz="1600" dirty="0" err="1">
                <a:solidFill>
                  <a:srgbClr val="003296"/>
                </a:solidFill>
              </a:rPr>
              <a:t>sa</a:t>
            </a:r>
            <a:r>
              <a:rPr lang="ru-RU" sz="1600" dirty="0">
                <a:solidFill>
                  <a:srgbClr val="003296"/>
                </a:solidFill>
              </a:rPr>
              <a:t>ğ</a:t>
            </a:r>
            <a:r>
              <a:rPr lang="en-US" sz="1600" dirty="0" err="1">
                <a:solidFill>
                  <a:srgbClr val="003296"/>
                </a:solidFill>
              </a:rPr>
              <a:t>lanmaktad</a:t>
            </a:r>
            <a:r>
              <a:rPr lang="ru-RU" sz="1600" dirty="0">
                <a:solidFill>
                  <a:srgbClr val="003296"/>
                </a:solidFill>
              </a:rPr>
              <a:t>ı</a:t>
            </a:r>
            <a:r>
              <a:rPr lang="en-US" sz="1600" dirty="0">
                <a:solidFill>
                  <a:srgbClr val="003296"/>
                </a:solidFill>
              </a:rPr>
              <a:t>r</a:t>
            </a:r>
            <a:r>
              <a:rPr lang="tr-TR" sz="1600" dirty="0">
                <a:solidFill>
                  <a:srgbClr val="003296"/>
                </a:solidFill>
              </a:rPr>
              <a:t>.</a:t>
            </a:r>
            <a:endParaRPr lang="bg-BG" sz="1600" dirty="0">
              <a:solidFill>
                <a:srgbClr val="003296"/>
              </a:solidFill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35" y="3074083"/>
            <a:ext cx="1490891" cy="1259062"/>
          </a:xfrm>
          <a:prstGeom prst="rect">
            <a:avLst/>
          </a:prstGeom>
        </p:spPr>
      </p:pic>
      <p:pic>
        <p:nvPicPr>
          <p:cNvPr id="13" name="image4.jpe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20272" y="157988"/>
            <a:ext cx="1788832" cy="1313806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988"/>
            <a:ext cx="3889441" cy="119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047CDE79-C475-2B40-9E56-FCB1D6057959}"/>
              </a:ext>
            </a:extLst>
          </p:cNvPr>
          <p:cNvSpPr txBox="1"/>
          <p:nvPr/>
        </p:nvSpPr>
        <p:spPr>
          <a:xfrm>
            <a:off x="570995" y="5089388"/>
            <a:ext cx="2813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rgbClr val="C00000"/>
                </a:solidFill>
              </a:rPr>
              <a:t>Proje Adı ve Numarası 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3918476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493" y="6376426"/>
            <a:ext cx="9120423" cy="47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лавие 1"/>
          <p:cNvSpPr txBox="1">
            <a:spLocks/>
          </p:cNvSpPr>
          <p:nvPr/>
        </p:nvSpPr>
        <p:spPr>
          <a:xfrm>
            <a:off x="395536" y="1471795"/>
            <a:ext cx="8413568" cy="4444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tr-TR" sz="5500" b="1" dirty="0">
              <a:solidFill>
                <a:srgbClr val="003296"/>
              </a:solidFill>
              <a:latin typeface="+mn-lt"/>
              <a:cs typeface="Arial" panose="020B0604020202020204" pitchFamily="34" charset="0"/>
              <a:sym typeface="Arial" charset="0"/>
            </a:endParaRPr>
          </a:p>
          <a:p>
            <a:pPr algn="l"/>
            <a:r>
              <a:rPr lang="tr-TR" sz="5500" b="1" dirty="0">
                <a:solidFill>
                  <a:srgbClr val="C00000"/>
                </a:solidFill>
                <a:latin typeface="+mn-lt"/>
              </a:rPr>
              <a:t>İçeriğe dair sorumluluk reddi beyanı</a:t>
            </a:r>
            <a:r>
              <a:rPr lang="bg-BG" sz="5500" b="1" dirty="0">
                <a:solidFill>
                  <a:srgbClr val="C00000"/>
                </a:solidFill>
                <a:latin typeface="+mn-lt"/>
              </a:rPr>
              <a:t>:</a:t>
            </a:r>
            <a:r>
              <a:rPr lang="tr-TR" sz="5500" b="1" dirty="0">
                <a:solidFill>
                  <a:srgbClr val="C00000"/>
                </a:solidFill>
                <a:latin typeface="+mn-lt"/>
              </a:rPr>
              <a:t> </a:t>
            </a:r>
          </a:p>
          <a:p>
            <a:pPr algn="l"/>
            <a:endParaRPr lang="tr-TR" sz="5500" b="1" dirty="0">
              <a:solidFill>
                <a:srgbClr val="C00000"/>
              </a:solidFill>
              <a:latin typeface="+mn-lt"/>
            </a:endParaRPr>
          </a:p>
          <a:p>
            <a:pPr algn="just"/>
            <a:r>
              <a:rPr lang="en-US" sz="5500" dirty="0">
                <a:solidFill>
                  <a:srgbClr val="003296"/>
                </a:solidFill>
                <a:latin typeface="+mn-lt"/>
              </a:rPr>
              <a:t>This publication has been produced / This &lt;website/account&gt; was created and maintained / This &lt;video/film/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programme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/recording&gt; was produced with the assistance of the European Union through the Interreg-IPA CBC Bulgaria -Turkey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Programme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, CCI No 2014TC16I5CB005. The contents of this publication are the sole responsibility of &lt;Name of the author / Beneficiary&gt; and can in no way be taken to reflect the views of the European Union or the Managing Authority and the National Authority of the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Programme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.</a:t>
            </a:r>
            <a:endParaRPr lang="tr-TR" sz="5500" dirty="0">
              <a:solidFill>
                <a:srgbClr val="003296"/>
              </a:solidFill>
              <a:latin typeface="+mn-lt"/>
            </a:endParaRPr>
          </a:p>
          <a:p>
            <a:pPr algn="just"/>
            <a:endParaRPr lang="tr-TR" sz="5500" dirty="0">
              <a:solidFill>
                <a:srgbClr val="003296"/>
              </a:solidFill>
              <a:latin typeface="+mn-lt"/>
            </a:endParaRPr>
          </a:p>
          <a:p>
            <a:pPr algn="just"/>
            <a:r>
              <a:rPr lang="en-US" sz="5500" dirty="0">
                <a:solidFill>
                  <a:srgbClr val="003296"/>
                </a:solidFill>
                <a:latin typeface="+mn-lt"/>
              </a:rPr>
              <a:t>Bu yay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ı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n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 / 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Bu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 &lt;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internet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sitesi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 /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hesab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ı&gt; 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Bu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 &lt;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video film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 / 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program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 /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kay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ı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t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&gt;, 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CCI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Numaras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ı 2014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TC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16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I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5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CB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005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olan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Interreg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-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IPA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Bulgaristan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-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T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ü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rkiye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 S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Öİ 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Program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ı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arac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ı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l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ığı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yla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Avrupa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Birli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ğ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i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deste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ğ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iyle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 &lt;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yay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ı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mlanmaktad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ı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r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 / 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yap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ı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lmaktad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ı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r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 / 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s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ü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rd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ü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r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ü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lmektedir</a:t>
            </a:r>
            <a:r>
              <a:rPr lang="ru-RU" sz="5500" dirty="0">
                <a:solidFill>
                  <a:srgbClr val="003296"/>
                </a:solidFill>
                <a:latin typeface="+mn-lt"/>
              </a:rPr>
              <a:t>&gt;. 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“Bu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yayının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içeriği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tamamen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 &lt;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Yazar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/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Yararlanıcı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&gt;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sorumluluğundadır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ve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hiçbir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şekilde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Avrupa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Birliğinin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veya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Programın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Yönetim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Makamının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ve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Ulusal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Otoritenin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görüşlerini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yansıtmak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için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 </a:t>
            </a:r>
            <a:r>
              <a:rPr lang="en-US" sz="5500" dirty="0" err="1">
                <a:solidFill>
                  <a:srgbClr val="003296"/>
                </a:solidFill>
                <a:latin typeface="+mn-lt"/>
              </a:rPr>
              <a:t>alıntılanamaz</a:t>
            </a:r>
            <a:r>
              <a:rPr lang="en-US" sz="5500" dirty="0">
                <a:solidFill>
                  <a:srgbClr val="003296"/>
                </a:solidFill>
                <a:latin typeface="+mn-lt"/>
              </a:rPr>
              <a:t>” </a:t>
            </a:r>
            <a:endParaRPr lang="tr-TR" sz="5500" dirty="0">
              <a:solidFill>
                <a:srgbClr val="003296"/>
              </a:solidFill>
              <a:latin typeface="+mn-lt"/>
            </a:endParaRPr>
          </a:p>
          <a:p>
            <a:endParaRPr lang="bg-BG" sz="6200" dirty="0">
              <a:solidFill>
                <a:srgbClr val="003296"/>
              </a:solidFill>
            </a:endParaRPr>
          </a:p>
          <a:p>
            <a:endParaRPr lang="bg-BG" sz="4000" b="1" dirty="0">
              <a:solidFill>
                <a:srgbClr val="003296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4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/>
          <a:stretch/>
        </p:blipFill>
        <p:spPr bwMode="auto">
          <a:xfrm flipH="1">
            <a:off x="-2" y="1"/>
            <a:ext cx="9144002" cy="62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4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20272" y="157988"/>
            <a:ext cx="1788832" cy="131380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988"/>
            <a:ext cx="3889441" cy="119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844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/>
          <a:stretch/>
        </p:blipFill>
        <p:spPr bwMode="auto">
          <a:xfrm flipH="1">
            <a:off x="-2" y="1"/>
            <a:ext cx="9144002" cy="41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30622" y="2773105"/>
            <a:ext cx="49800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3296"/>
                </a:solidFill>
                <a:ea typeface="+mj-ea"/>
                <a:cs typeface="+mj-cs"/>
              </a:rPr>
              <a:t>Interreg-IPA Cross-border Cooperation Bulgaria - Turkey </a:t>
            </a:r>
            <a:r>
              <a:rPr lang="en-US" sz="2000" dirty="0" err="1">
                <a:solidFill>
                  <a:srgbClr val="003296"/>
                </a:solidFill>
                <a:ea typeface="+mj-ea"/>
                <a:cs typeface="+mj-cs"/>
              </a:rPr>
              <a:t>Programme</a:t>
            </a:r>
            <a:r>
              <a:rPr lang="en-US" sz="2000" dirty="0">
                <a:solidFill>
                  <a:srgbClr val="003296"/>
                </a:solidFill>
                <a:ea typeface="+mj-ea"/>
                <a:cs typeface="+mj-cs"/>
              </a:rPr>
              <a:t> 2014 – 2020</a:t>
            </a:r>
          </a:p>
          <a:p>
            <a:pPr marL="342900" indent="-342900">
              <a:buFont typeface="Wingdings" pitchFamily="2" charset="2"/>
              <a:buChar char="ü"/>
            </a:pPr>
            <a:endParaRPr lang="tr-TR" sz="2000" dirty="0">
              <a:solidFill>
                <a:srgbClr val="003296"/>
              </a:solidFill>
              <a:ea typeface="+mj-ea"/>
              <a:cs typeface="+mj-cs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3296"/>
                </a:solidFill>
                <a:ea typeface="+mj-ea"/>
                <a:cs typeface="+mj-cs"/>
              </a:rPr>
              <a:t>Interreg-IPA CBC Bulgaria - Turkey </a:t>
            </a:r>
            <a:r>
              <a:rPr lang="en-US" sz="2000" dirty="0" err="1">
                <a:solidFill>
                  <a:srgbClr val="003296"/>
                </a:solidFill>
                <a:ea typeface="+mj-ea"/>
                <a:cs typeface="+mj-cs"/>
              </a:rPr>
              <a:t>Programme</a:t>
            </a:r>
            <a:r>
              <a:rPr lang="en-US" sz="2000" dirty="0">
                <a:solidFill>
                  <a:srgbClr val="003296"/>
                </a:solidFill>
                <a:ea typeface="+mj-ea"/>
                <a:cs typeface="+mj-cs"/>
              </a:rPr>
              <a:t> 2014 – 2020</a:t>
            </a:r>
          </a:p>
          <a:p>
            <a:pPr marL="342900" indent="-342900">
              <a:buFont typeface="Wingdings" pitchFamily="2" charset="2"/>
              <a:buChar char="ü"/>
            </a:pPr>
            <a:endParaRPr lang="tr-TR" sz="2000" dirty="0">
              <a:solidFill>
                <a:srgbClr val="003296"/>
              </a:solidFill>
              <a:ea typeface="+mj-ea"/>
              <a:cs typeface="+mj-cs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3296"/>
                </a:solidFill>
                <a:ea typeface="+mj-ea"/>
                <a:cs typeface="+mj-cs"/>
              </a:rPr>
              <a:t>Interreg-IPA CBC Bulgaria - Turkey </a:t>
            </a:r>
            <a:r>
              <a:rPr lang="en-US" sz="2000" dirty="0" err="1">
                <a:solidFill>
                  <a:srgbClr val="003296"/>
                </a:solidFill>
                <a:ea typeface="+mj-ea"/>
                <a:cs typeface="+mj-cs"/>
              </a:rPr>
              <a:t>Programme</a:t>
            </a:r>
            <a:endParaRPr lang="tr-TR" sz="2000" dirty="0">
              <a:solidFill>
                <a:srgbClr val="003296"/>
              </a:solidFill>
              <a:ea typeface="+mj-ea"/>
              <a:cs typeface="+mj-cs"/>
            </a:endParaRPr>
          </a:p>
          <a:p>
            <a:pPr algn="just"/>
            <a:endParaRPr lang="tr-TR" sz="2000" dirty="0">
              <a:solidFill>
                <a:srgbClr val="003296"/>
              </a:solidFill>
            </a:endParaRPr>
          </a:p>
        </p:txBody>
      </p:sp>
      <p:pic>
        <p:nvPicPr>
          <p:cNvPr id="13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" y="6403149"/>
            <a:ext cx="9152554" cy="48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866440" y="1938278"/>
            <a:ext cx="47738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Program Adı</a:t>
            </a:r>
            <a:r>
              <a:rPr lang="en-US" sz="2400" b="1" dirty="0">
                <a:solidFill>
                  <a:srgbClr val="C00000"/>
                </a:solidFill>
              </a:rPr>
              <a:t>:</a:t>
            </a:r>
            <a:endParaRPr lang="bg-BG" sz="2400" dirty="0">
              <a:solidFill>
                <a:srgbClr val="C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30622" y="4696640"/>
            <a:ext cx="47738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b="1" dirty="0">
              <a:solidFill>
                <a:srgbClr val="C00000"/>
              </a:solidFill>
            </a:endParaRPr>
          </a:p>
          <a:p>
            <a:endParaRPr lang="en-US" sz="1600" b="1" dirty="0">
              <a:solidFill>
                <a:srgbClr val="C00000"/>
              </a:solidFill>
            </a:endParaRPr>
          </a:p>
        </p:txBody>
      </p:sp>
      <p:pic>
        <p:nvPicPr>
          <p:cNvPr id="10" name="image4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20272" y="157988"/>
            <a:ext cx="1788832" cy="131380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988"/>
            <a:ext cx="3889441" cy="119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7236"/>
            <a:ext cx="3240360" cy="4507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0125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" y="6469175"/>
            <a:ext cx="9152554" cy="41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/>
          <a:stretch/>
        </p:blipFill>
        <p:spPr bwMode="auto">
          <a:xfrm flipH="1">
            <a:off x="-2" y="0"/>
            <a:ext cx="9144002" cy="57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" y="1448543"/>
            <a:ext cx="9144000" cy="4170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rgbClr val="003296"/>
                </a:solidFill>
              </a:rPr>
              <a:t>Temel Görsel Öğeler</a:t>
            </a:r>
            <a:endParaRPr lang="en-US" sz="2000" dirty="0">
              <a:solidFill>
                <a:srgbClr val="003296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" y="3073495"/>
            <a:ext cx="7793494" cy="42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87964" y="2248780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Program</a:t>
            </a:r>
            <a:r>
              <a:rPr lang="tr-TR" b="1" dirty="0">
                <a:solidFill>
                  <a:srgbClr val="C00000"/>
                </a:solidFill>
              </a:rPr>
              <a:t> Sloganı ve İnternet Sitesi Görseli</a:t>
            </a:r>
            <a:r>
              <a:rPr lang="bg-BG" b="1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22922" y="4410224"/>
            <a:ext cx="81072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bg-BG" dirty="0">
              <a:solidFill>
                <a:srgbClr val="C00000"/>
              </a:solidFill>
            </a:endParaRPr>
          </a:p>
          <a:p>
            <a:endParaRPr lang="bg-BG" dirty="0">
              <a:solidFill>
                <a:srgbClr val="003296"/>
              </a:solidFill>
            </a:endParaRPr>
          </a:p>
          <a:p>
            <a:endParaRPr lang="bg-BG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888" y="4249371"/>
            <a:ext cx="1066758" cy="105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829" y="5541403"/>
            <a:ext cx="964166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112A4ED9-415C-0842-A8D6-DBCFA2E70C30}"/>
              </a:ext>
            </a:extLst>
          </p:cNvPr>
          <p:cNvSpPr/>
          <p:nvPr/>
        </p:nvSpPr>
        <p:spPr>
          <a:xfrm>
            <a:off x="487964" y="3833043"/>
            <a:ext cx="3152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Tematik Önceliklerin Kullanımı</a:t>
            </a:r>
            <a:r>
              <a:rPr lang="bg-BG" b="1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6F5F1B83-4417-6E42-918B-6EE0440C67D7}"/>
              </a:ext>
            </a:extLst>
          </p:cNvPr>
          <p:cNvSpPr/>
          <p:nvPr/>
        </p:nvSpPr>
        <p:spPr>
          <a:xfrm>
            <a:off x="562504" y="4376743"/>
            <a:ext cx="2808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rgbClr val="003296"/>
                </a:solidFill>
              </a:rPr>
              <a:t>Öncelik ekseni </a:t>
            </a:r>
            <a:r>
              <a:rPr lang="en-US" dirty="0">
                <a:solidFill>
                  <a:srgbClr val="003296"/>
                </a:solidFill>
              </a:rPr>
              <a:t>1 – </a:t>
            </a:r>
            <a:r>
              <a:rPr lang="tr-TR" dirty="0">
                <a:solidFill>
                  <a:srgbClr val="003296"/>
                </a:solidFill>
              </a:rPr>
              <a:t>Çevre</a:t>
            </a:r>
            <a:r>
              <a:rPr lang="en-US" dirty="0">
                <a:solidFill>
                  <a:srgbClr val="003296"/>
                </a:solidFill>
              </a:rPr>
              <a:t>:</a:t>
            </a:r>
            <a:endParaRPr lang="bg-BG" dirty="0">
              <a:solidFill>
                <a:srgbClr val="003296"/>
              </a:solidFill>
            </a:endParaRP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F9E8AE19-FD77-FA4F-94FC-322FF14C2140}"/>
              </a:ext>
            </a:extLst>
          </p:cNvPr>
          <p:cNvSpPr/>
          <p:nvPr/>
        </p:nvSpPr>
        <p:spPr>
          <a:xfrm>
            <a:off x="562504" y="5598271"/>
            <a:ext cx="4235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rgbClr val="003296"/>
                </a:solidFill>
              </a:rPr>
              <a:t>Öncelik ekseni </a:t>
            </a:r>
            <a:r>
              <a:rPr lang="en-US" dirty="0">
                <a:solidFill>
                  <a:srgbClr val="003296"/>
                </a:solidFill>
              </a:rPr>
              <a:t>2 – </a:t>
            </a:r>
            <a:r>
              <a:rPr lang="tr-TR" dirty="0">
                <a:solidFill>
                  <a:srgbClr val="003296"/>
                </a:solidFill>
              </a:rPr>
              <a:t>Sürdürülebilir Turizm</a:t>
            </a:r>
            <a:r>
              <a:rPr lang="en-US" dirty="0">
                <a:solidFill>
                  <a:srgbClr val="003296"/>
                </a:solidFill>
              </a:rPr>
              <a:t>:</a:t>
            </a:r>
            <a:endParaRPr lang="bg-BG" dirty="0">
              <a:solidFill>
                <a:srgbClr val="003296"/>
              </a:solidFill>
            </a:endParaRP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7B2132CF-987C-0348-9FA3-8B85C02A1CD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938" y="4132436"/>
            <a:ext cx="1259840" cy="1259840"/>
          </a:xfrm>
          <a:prstGeom prst="rect">
            <a:avLst/>
          </a:prstGeom>
        </p:spPr>
      </p:pic>
      <p:pic>
        <p:nvPicPr>
          <p:cNvPr id="17" name="Picture 197">
            <a:extLst>
              <a:ext uri="{FF2B5EF4-FFF2-40B4-BE49-F238E27FC236}">
                <a16:creationId xmlns:a16="http://schemas.microsoft.com/office/drawing/2014/main" id="{7EA1C69F-F568-0841-A73C-C5E403DCB99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8162" y="5399137"/>
            <a:ext cx="1259840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4.jpe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20272" y="157988"/>
            <a:ext cx="1788832" cy="1313806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988"/>
            <a:ext cx="3889441" cy="119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4558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" y="6566873"/>
            <a:ext cx="9152554" cy="3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/>
          <a:stretch/>
        </p:blipFill>
        <p:spPr bwMode="auto">
          <a:xfrm flipH="1">
            <a:off x="-2" y="0"/>
            <a:ext cx="9144002" cy="3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813" y="1482454"/>
            <a:ext cx="9144000" cy="4170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rgbClr val="003296"/>
                </a:solidFill>
              </a:rPr>
              <a:t>Proje Logosu</a:t>
            </a:r>
            <a:endParaRPr lang="bg-BG" sz="2000" dirty="0">
              <a:solidFill>
                <a:srgbClr val="00329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5133" y="1825790"/>
            <a:ext cx="67811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 startAt="2"/>
            </a:pPr>
            <a:endParaRPr lang="tr-TR" sz="2000" b="1" dirty="0">
              <a:solidFill>
                <a:srgbClr val="C00000"/>
              </a:solidFill>
            </a:endParaRPr>
          </a:p>
          <a:p>
            <a:pPr algn="just"/>
            <a:r>
              <a:rPr lang="tr-TR" sz="2000" b="1" dirty="0">
                <a:solidFill>
                  <a:srgbClr val="C00000"/>
                </a:solidFill>
              </a:rPr>
              <a:t>1. </a:t>
            </a:r>
            <a:r>
              <a:rPr lang="en-US" sz="2000" b="1" dirty="0" err="1">
                <a:solidFill>
                  <a:srgbClr val="C00000"/>
                </a:solidFill>
              </a:rPr>
              <a:t>Interreg</a:t>
            </a:r>
            <a:r>
              <a:rPr lang="en-US" sz="2000" b="1" dirty="0">
                <a:solidFill>
                  <a:srgbClr val="C00000"/>
                </a:solidFill>
              </a:rPr>
              <a:t> Program </a:t>
            </a:r>
            <a:r>
              <a:rPr lang="en-US" sz="2000" b="1" dirty="0" err="1">
                <a:solidFill>
                  <a:srgbClr val="C00000"/>
                </a:solidFill>
              </a:rPr>
              <a:t>logosunu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tr-TR" sz="2000" b="1" dirty="0">
                <a:solidFill>
                  <a:srgbClr val="C00000"/>
                </a:solidFill>
              </a:rPr>
              <a:t>Proje adıyla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birlikte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kullanma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6" y="2812544"/>
            <a:ext cx="3845317" cy="172652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89040"/>
            <a:ext cx="3845317" cy="172651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4.jpe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20272" y="157988"/>
            <a:ext cx="1788832" cy="1313806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988"/>
            <a:ext cx="3889441" cy="119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198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" y="6566873"/>
            <a:ext cx="9152554" cy="3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aasinhighered.files.wordpress.com/2009/10/cropped-ts-powerpoint-header-plain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/>
          <a:stretch/>
        </p:blipFill>
        <p:spPr bwMode="auto">
          <a:xfrm flipH="1">
            <a:off x="-2" y="0"/>
            <a:ext cx="9144002" cy="3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95536" y="1994839"/>
            <a:ext cx="77048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000" b="1" dirty="0">
                <a:solidFill>
                  <a:srgbClr val="C00000"/>
                </a:solidFill>
              </a:rPr>
              <a:t>2</a:t>
            </a:r>
            <a:r>
              <a:rPr lang="en-US" sz="2000" b="1" dirty="0">
                <a:solidFill>
                  <a:srgbClr val="C00000"/>
                </a:solidFill>
              </a:rPr>
              <a:t>. Interreg </a:t>
            </a:r>
            <a:r>
              <a:rPr lang="tr-TR" sz="2000" b="1" dirty="0">
                <a:solidFill>
                  <a:srgbClr val="C00000"/>
                </a:solidFill>
              </a:rPr>
              <a:t>Program logosunu Proje Logosu olmadan ya da Proje ismiyle birleştirmeden kullanma</a:t>
            </a:r>
            <a:endParaRPr lang="bg-BG" sz="2000" b="1" dirty="0">
              <a:solidFill>
                <a:srgbClr val="C00000"/>
              </a:solidFill>
            </a:endParaRPr>
          </a:p>
        </p:txBody>
      </p:sp>
      <p:pic>
        <p:nvPicPr>
          <p:cNvPr id="8" name="image4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20272" y="157988"/>
            <a:ext cx="1788832" cy="131380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988"/>
            <a:ext cx="3889441" cy="119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772285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013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986</Words>
  <Application>Microsoft Macintosh PowerPoint</Application>
  <PresentationFormat>Ekran Gösterisi (4:3)</PresentationFormat>
  <Paragraphs>139</Paragraphs>
  <Slides>22</Slides>
  <Notes>18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Trebuchet MS</vt:lpstr>
      <vt:lpstr>Verdana</vt:lpstr>
      <vt:lpstr>Wingdings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Beyza Bahar</dc:creator>
  <cp:lastModifiedBy>Beyza Bahar</cp:lastModifiedBy>
  <cp:revision>3</cp:revision>
  <dcterms:created xsi:type="dcterms:W3CDTF">2020-10-21T06:37:38Z</dcterms:created>
  <dcterms:modified xsi:type="dcterms:W3CDTF">2020-10-21T06:47:48Z</dcterms:modified>
</cp:coreProperties>
</file>