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75" r:id="rId3"/>
    <p:sldId id="376" r:id="rId4"/>
    <p:sldId id="377" r:id="rId5"/>
    <p:sldId id="378" r:id="rId6"/>
    <p:sldId id="379" r:id="rId7"/>
    <p:sldId id="380" r:id="rId8"/>
    <p:sldId id="381" r:id="rId9"/>
    <p:sldId id="382" r:id="rId10"/>
    <p:sldId id="384" r:id="rId11"/>
    <p:sldId id="385" r:id="rId12"/>
    <p:sldId id="386" r:id="rId13"/>
    <p:sldId id="387" r:id="rId14"/>
    <p:sldId id="389" r:id="rId15"/>
    <p:sldId id="388" r:id="rId16"/>
    <p:sldId id="390" r:id="rId17"/>
    <p:sldId id="391" r:id="rId18"/>
    <p:sldId id="392" r:id="rId19"/>
    <p:sldId id="393" r:id="rId20"/>
    <p:sldId id="396" r:id="rId21"/>
    <p:sldId id="394" r:id="rId22"/>
    <p:sldId id="395" r:id="rId23"/>
    <p:sldId id="397" r:id="rId24"/>
    <p:sldId id="398" r:id="rId25"/>
    <p:sldId id="374" r:id="rId26"/>
    <p:sldId id="337" r:id="rId27"/>
    <p:sldId id="357" r:id="rId28"/>
    <p:sldId id="368" r:id="rId29"/>
    <p:sldId id="341" r:id="rId30"/>
    <p:sldId id="352" r:id="rId31"/>
    <p:sldId id="353" r:id="rId32"/>
    <p:sldId id="354" r:id="rId33"/>
    <p:sldId id="351" r:id="rId34"/>
    <p:sldId id="340" r:id="rId35"/>
    <p:sldId id="342" r:id="rId36"/>
    <p:sldId id="347" r:id="rId37"/>
    <p:sldId id="349" r:id="rId38"/>
    <p:sldId id="399" r:id="rId39"/>
    <p:sldId id="400" r:id="rId40"/>
    <p:sldId id="401" r:id="rId41"/>
    <p:sldId id="343" r:id="rId42"/>
    <p:sldId id="344" r:id="rId43"/>
    <p:sldId id="369" r:id="rId44"/>
    <p:sldId id="345" r:id="rId45"/>
    <p:sldId id="346" r:id="rId46"/>
    <p:sldId id="402" r:id="rId47"/>
    <p:sldId id="339" r:id="rId48"/>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ss Kornél" initials="V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8F5C3"/>
    <a:srgbClr val="98C222"/>
    <a:srgbClr val="843D8D"/>
    <a:srgbClr val="7DA01C"/>
    <a:srgbClr val="678317"/>
    <a:srgbClr val="D9EE9C"/>
    <a:srgbClr val="92D050"/>
    <a:srgbClr val="D5FFE8"/>
    <a:srgbClr val="C2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5" autoAdjust="0"/>
    <p:restoredTop sz="93829" autoAdjust="0"/>
  </p:normalViewPr>
  <p:slideViewPr>
    <p:cSldViewPr>
      <p:cViewPr varScale="1">
        <p:scale>
          <a:sx n="70" d="100"/>
          <a:sy n="70" d="100"/>
        </p:scale>
        <p:origin x="12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565939-7E85-406A-8933-FE2BA5720DA9}" type="datetimeFigureOut">
              <a:rPr lang="bg-BG" smtClean="0"/>
              <a:t>23.10.2020 г.</a:t>
            </a:fld>
            <a:endParaRPr lang="bg-BG"/>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A90DDE6-9CB9-47C8-83BC-D0BBB6AD34C8}" type="slidenum">
              <a:rPr lang="bg-BG" smtClean="0"/>
              <a:t>‹#›</a:t>
            </a:fld>
            <a:endParaRPr lang="bg-BG"/>
          </a:p>
        </p:txBody>
      </p:sp>
    </p:spTree>
    <p:extLst>
      <p:ext uri="{BB962C8B-B14F-4D97-AF65-F5344CB8AC3E}">
        <p14:creationId xmlns:p14="http://schemas.microsoft.com/office/powerpoint/2010/main" val="315433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6DAF9F-9F54-486A-808D-D649C42855F5}" type="datetimeFigureOut">
              <a:rPr lang="hu-HU"/>
              <a:pPr>
                <a:defRPr/>
              </a:pPr>
              <a:t>2020. 10. 23.</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B3663C-14CF-4D71-AE23-2109568032CA}" type="slidenum">
              <a:rPr lang="hu-HU"/>
              <a:pPr>
                <a:defRPr/>
              </a:pPr>
              <a:t>‹#›</a:t>
            </a:fld>
            <a:endParaRPr lang="hu-HU"/>
          </a:p>
        </p:txBody>
      </p:sp>
    </p:spTree>
    <p:extLst>
      <p:ext uri="{BB962C8B-B14F-4D97-AF65-F5344CB8AC3E}">
        <p14:creationId xmlns:p14="http://schemas.microsoft.com/office/powerpoint/2010/main" val="82350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iakép helye 1"/>
          <p:cNvSpPr>
            <a:spLocks noGrp="1" noRot="1" noChangeAspect="1" noTextEdit="1"/>
          </p:cNvSpPr>
          <p:nvPr>
            <p:ph type="sldImg"/>
          </p:nvPr>
        </p:nvSpPr>
        <p:spPr bwMode="auto">
          <a:noFill/>
          <a:ln>
            <a:solidFill>
              <a:srgbClr val="000000"/>
            </a:solidFill>
            <a:miter lim="800000"/>
            <a:headEnd/>
            <a:tailEnd/>
          </a:ln>
        </p:spPr>
      </p:sp>
      <p:sp>
        <p:nvSpPr>
          <p:cNvPr id="15362"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307C-E95B-496A-B5A7-E33B6575710F}" type="slidenum">
              <a:rPr lang="hu-HU"/>
              <a:pPr fontAlgn="base">
                <a:spcBef>
                  <a:spcPct val="0"/>
                </a:spcBef>
                <a:spcAft>
                  <a:spcPct val="0"/>
                </a:spcAft>
                <a:defRPr/>
              </a:pPr>
              <a:t>1</a:t>
            </a:fld>
            <a:endParaRPr lang="hu-HU"/>
          </a:p>
        </p:txBody>
      </p:sp>
    </p:spTree>
    <p:extLst>
      <p:ext uri="{BB962C8B-B14F-4D97-AF65-F5344CB8AC3E}">
        <p14:creationId xmlns:p14="http://schemas.microsoft.com/office/powerpoint/2010/main" val="287596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10</a:t>
            </a:fld>
            <a:endParaRPr lang="hu-HU"/>
          </a:p>
        </p:txBody>
      </p:sp>
    </p:spTree>
    <p:extLst>
      <p:ext uri="{BB962C8B-B14F-4D97-AF65-F5344CB8AC3E}">
        <p14:creationId xmlns:p14="http://schemas.microsoft.com/office/powerpoint/2010/main" val="356153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11</a:t>
            </a:fld>
            <a:endParaRPr lang="hu-HU"/>
          </a:p>
        </p:txBody>
      </p:sp>
    </p:spTree>
    <p:extLst>
      <p:ext uri="{BB962C8B-B14F-4D97-AF65-F5344CB8AC3E}">
        <p14:creationId xmlns:p14="http://schemas.microsoft.com/office/powerpoint/2010/main" val="335099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12</a:t>
            </a:fld>
            <a:endParaRPr lang="hu-HU"/>
          </a:p>
        </p:txBody>
      </p:sp>
    </p:spTree>
    <p:extLst>
      <p:ext uri="{BB962C8B-B14F-4D97-AF65-F5344CB8AC3E}">
        <p14:creationId xmlns:p14="http://schemas.microsoft.com/office/powerpoint/2010/main" val="34484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13</a:t>
            </a:fld>
            <a:endParaRPr lang="hu-HU"/>
          </a:p>
        </p:txBody>
      </p:sp>
    </p:spTree>
    <p:extLst>
      <p:ext uri="{BB962C8B-B14F-4D97-AF65-F5344CB8AC3E}">
        <p14:creationId xmlns:p14="http://schemas.microsoft.com/office/powerpoint/2010/main" val="45640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14</a:t>
            </a:fld>
            <a:endParaRPr lang="hu-HU"/>
          </a:p>
        </p:txBody>
      </p:sp>
    </p:spTree>
    <p:extLst>
      <p:ext uri="{BB962C8B-B14F-4D97-AF65-F5344CB8AC3E}">
        <p14:creationId xmlns:p14="http://schemas.microsoft.com/office/powerpoint/2010/main" val="55107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15</a:t>
            </a:fld>
            <a:endParaRPr lang="hu-HU"/>
          </a:p>
        </p:txBody>
      </p:sp>
    </p:spTree>
    <p:extLst>
      <p:ext uri="{BB962C8B-B14F-4D97-AF65-F5344CB8AC3E}">
        <p14:creationId xmlns:p14="http://schemas.microsoft.com/office/powerpoint/2010/main" val="163650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16</a:t>
            </a:fld>
            <a:endParaRPr lang="hu-HU"/>
          </a:p>
        </p:txBody>
      </p:sp>
    </p:spTree>
    <p:extLst>
      <p:ext uri="{BB962C8B-B14F-4D97-AF65-F5344CB8AC3E}">
        <p14:creationId xmlns:p14="http://schemas.microsoft.com/office/powerpoint/2010/main" val="262355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17</a:t>
            </a:fld>
            <a:endParaRPr lang="hu-HU"/>
          </a:p>
        </p:txBody>
      </p:sp>
    </p:spTree>
    <p:extLst>
      <p:ext uri="{BB962C8B-B14F-4D97-AF65-F5344CB8AC3E}">
        <p14:creationId xmlns:p14="http://schemas.microsoft.com/office/powerpoint/2010/main" val="366839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18</a:t>
            </a:fld>
            <a:endParaRPr lang="hu-HU"/>
          </a:p>
        </p:txBody>
      </p:sp>
    </p:spTree>
    <p:extLst>
      <p:ext uri="{BB962C8B-B14F-4D97-AF65-F5344CB8AC3E}">
        <p14:creationId xmlns:p14="http://schemas.microsoft.com/office/powerpoint/2010/main" val="396279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19</a:t>
            </a:fld>
            <a:endParaRPr lang="hu-HU"/>
          </a:p>
        </p:txBody>
      </p:sp>
    </p:spTree>
    <p:extLst>
      <p:ext uri="{BB962C8B-B14F-4D97-AF65-F5344CB8AC3E}">
        <p14:creationId xmlns:p14="http://schemas.microsoft.com/office/powerpoint/2010/main" val="278743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a:t>
            </a:fld>
            <a:endParaRPr lang="hu-HU"/>
          </a:p>
        </p:txBody>
      </p:sp>
    </p:spTree>
    <p:extLst>
      <p:ext uri="{BB962C8B-B14F-4D97-AF65-F5344CB8AC3E}">
        <p14:creationId xmlns:p14="http://schemas.microsoft.com/office/powerpoint/2010/main" val="382803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iakép helye 1"/>
          <p:cNvSpPr>
            <a:spLocks noGrp="1" noRot="1" noChangeAspect="1" noTextEdit="1"/>
          </p:cNvSpPr>
          <p:nvPr>
            <p:ph type="sldImg"/>
          </p:nvPr>
        </p:nvSpPr>
        <p:spPr bwMode="auto">
          <a:noFill/>
          <a:ln>
            <a:solidFill>
              <a:srgbClr val="000000"/>
            </a:solidFill>
            <a:miter lim="800000"/>
            <a:headEnd/>
            <a:tailEnd/>
          </a:ln>
        </p:spPr>
      </p:sp>
      <p:sp>
        <p:nvSpPr>
          <p:cNvPr id="15362"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307C-E95B-496A-B5A7-E33B6575710F}" type="slidenum">
              <a:rPr lang="hu-HU"/>
              <a:pPr fontAlgn="base">
                <a:spcBef>
                  <a:spcPct val="0"/>
                </a:spcBef>
                <a:spcAft>
                  <a:spcPct val="0"/>
                </a:spcAft>
                <a:defRPr/>
              </a:pPr>
              <a:t>20</a:t>
            </a:fld>
            <a:endParaRPr lang="hu-HU"/>
          </a:p>
        </p:txBody>
      </p:sp>
    </p:spTree>
    <p:extLst>
      <p:ext uri="{BB962C8B-B14F-4D97-AF65-F5344CB8AC3E}">
        <p14:creationId xmlns:p14="http://schemas.microsoft.com/office/powerpoint/2010/main" val="312007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21</a:t>
            </a:fld>
            <a:endParaRPr lang="hu-HU"/>
          </a:p>
        </p:txBody>
      </p:sp>
    </p:spTree>
    <p:extLst>
      <p:ext uri="{BB962C8B-B14F-4D97-AF65-F5344CB8AC3E}">
        <p14:creationId xmlns:p14="http://schemas.microsoft.com/office/powerpoint/2010/main" val="422935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22</a:t>
            </a:fld>
            <a:endParaRPr lang="hu-HU"/>
          </a:p>
        </p:txBody>
      </p:sp>
    </p:spTree>
    <p:extLst>
      <p:ext uri="{BB962C8B-B14F-4D97-AF65-F5344CB8AC3E}">
        <p14:creationId xmlns:p14="http://schemas.microsoft.com/office/powerpoint/2010/main" val="421016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23</a:t>
            </a:fld>
            <a:endParaRPr lang="hu-HU"/>
          </a:p>
        </p:txBody>
      </p:sp>
    </p:spTree>
    <p:extLst>
      <p:ext uri="{BB962C8B-B14F-4D97-AF65-F5344CB8AC3E}">
        <p14:creationId xmlns:p14="http://schemas.microsoft.com/office/powerpoint/2010/main" val="152890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24</a:t>
            </a:fld>
            <a:endParaRPr lang="hu-HU"/>
          </a:p>
        </p:txBody>
      </p:sp>
    </p:spTree>
    <p:extLst>
      <p:ext uri="{BB962C8B-B14F-4D97-AF65-F5344CB8AC3E}">
        <p14:creationId xmlns:p14="http://schemas.microsoft.com/office/powerpoint/2010/main" val="3701757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iakép helye 1"/>
          <p:cNvSpPr>
            <a:spLocks noGrp="1" noRot="1" noChangeAspect="1" noTextEdit="1"/>
          </p:cNvSpPr>
          <p:nvPr>
            <p:ph type="sldImg"/>
          </p:nvPr>
        </p:nvSpPr>
        <p:spPr bwMode="auto">
          <a:noFill/>
          <a:ln>
            <a:solidFill>
              <a:srgbClr val="000000"/>
            </a:solidFill>
            <a:miter lim="800000"/>
            <a:headEnd/>
            <a:tailEnd/>
          </a:ln>
        </p:spPr>
      </p:sp>
      <p:sp>
        <p:nvSpPr>
          <p:cNvPr id="15362"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307C-E95B-496A-B5A7-E33B6575710F}" type="slidenum">
              <a:rPr lang="hu-HU"/>
              <a:pPr fontAlgn="base">
                <a:spcBef>
                  <a:spcPct val="0"/>
                </a:spcBef>
                <a:spcAft>
                  <a:spcPct val="0"/>
                </a:spcAft>
                <a:defRPr/>
              </a:pPr>
              <a:t>25</a:t>
            </a:fld>
            <a:endParaRPr lang="hu-HU"/>
          </a:p>
        </p:txBody>
      </p:sp>
    </p:spTree>
    <p:extLst>
      <p:ext uri="{BB962C8B-B14F-4D97-AF65-F5344CB8AC3E}">
        <p14:creationId xmlns:p14="http://schemas.microsoft.com/office/powerpoint/2010/main" val="217526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26</a:t>
            </a:fld>
            <a:endParaRPr lang="hu-HU"/>
          </a:p>
        </p:txBody>
      </p:sp>
    </p:spTree>
    <p:extLst>
      <p:ext uri="{BB962C8B-B14F-4D97-AF65-F5344CB8AC3E}">
        <p14:creationId xmlns:p14="http://schemas.microsoft.com/office/powerpoint/2010/main" val="367930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27</a:t>
            </a:fld>
            <a:endParaRPr lang="hu-HU"/>
          </a:p>
        </p:txBody>
      </p:sp>
    </p:spTree>
    <p:extLst>
      <p:ext uri="{BB962C8B-B14F-4D97-AF65-F5344CB8AC3E}">
        <p14:creationId xmlns:p14="http://schemas.microsoft.com/office/powerpoint/2010/main" val="957808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28</a:t>
            </a:fld>
            <a:endParaRPr lang="hu-HU"/>
          </a:p>
        </p:txBody>
      </p:sp>
    </p:spTree>
    <p:extLst>
      <p:ext uri="{BB962C8B-B14F-4D97-AF65-F5344CB8AC3E}">
        <p14:creationId xmlns:p14="http://schemas.microsoft.com/office/powerpoint/2010/main" val="318715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29</a:t>
            </a:fld>
            <a:endParaRPr lang="hu-HU"/>
          </a:p>
        </p:txBody>
      </p:sp>
    </p:spTree>
    <p:extLst>
      <p:ext uri="{BB962C8B-B14F-4D97-AF65-F5344CB8AC3E}">
        <p14:creationId xmlns:p14="http://schemas.microsoft.com/office/powerpoint/2010/main" val="123089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3</a:t>
            </a:fld>
            <a:endParaRPr lang="hu-HU"/>
          </a:p>
        </p:txBody>
      </p:sp>
    </p:spTree>
    <p:extLst>
      <p:ext uri="{BB962C8B-B14F-4D97-AF65-F5344CB8AC3E}">
        <p14:creationId xmlns:p14="http://schemas.microsoft.com/office/powerpoint/2010/main" val="3203307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30</a:t>
            </a:fld>
            <a:endParaRPr lang="hu-HU"/>
          </a:p>
        </p:txBody>
      </p:sp>
    </p:spTree>
    <p:extLst>
      <p:ext uri="{BB962C8B-B14F-4D97-AF65-F5344CB8AC3E}">
        <p14:creationId xmlns:p14="http://schemas.microsoft.com/office/powerpoint/2010/main" val="562601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31</a:t>
            </a:fld>
            <a:endParaRPr lang="hu-HU"/>
          </a:p>
        </p:txBody>
      </p:sp>
    </p:spTree>
    <p:extLst>
      <p:ext uri="{BB962C8B-B14F-4D97-AF65-F5344CB8AC3E}">
        <p14:creationId xmlns:p14="http://schemas.microsoft.com/office/powerpoint/2010/main" val="1124184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32</a:t>
            </a:fld>
            <a:endParaRPr lang="hu-HU"/>
          </a:p>
        </p:txBody>
      </p:sp>
    </p:spTree>
    <p:extLst>
      <p:ext uri="{BB962C8B-B14F-4D97-AF65-F5344CB8AC3E}">
        <p14:creationId xmlns:p14="http://schemas.microsoft.com/office/powerpoint/2010/main" val="2258413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33</a:t>
            </a:fld>
            <a:endParaRPr lang="hu-HU"/>
          </a:p>
        </p:txBody>
      </p:sp>
    </p:spTree>
    <p:extLst>
      <p:ext uri="{BB962C8B-B14F-4D97-AF65-F5344CB8AC3E}">
        <p14:creationId xmlns:p14="http://schemas.microsoft.com/office/powerpoint/2010/main" val="2131491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iakép helye 1"/>
          <p:cNvSpPr>
            <a:spLocks noGrp="1" noRot="1" noChangeAspect="1" noTextEdit="1"/>
          </p:cNvSpPr>
          <p:nvPr>
            <p:ph type="sldImg"/>
          </p:nvPr>
        </p:nvSpPr>
        <p:spPr bwMode="auto">
          <a:noFill/>
          <a:ln>
            <a:solidFill>
              <a:srgbClr val="000000"/>
            </a:solidFill>
            <a:miter lim="800000"/>
            <a:headEnd/>
            <a:tailEnd/>
          </a:ln>
        </p:spPr>
      </p:sp>
      <p:sp>
        <p:nvSpPr>
          <p:cNvPr id="15362"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307C-E95B-496A-B5A7-E33B6575710F}" type="slidenum">
              <a:rPr lang="hu-HU"/>
              <a:pPr fontAlgn="base">
                <a:spcBef>
                  <a:spcPct val="0"/>
                </a:spcBef>
                <a:spcAft>
                  <a:spcPct val="0"/>
                </a:spcAft>
                <a:defRPr/>
              </a:pPr>
              <a:t>47</a:t>
            </a:fld>
            <a:endParaRPr lang="hu-HU"/>
          </a:p>
        </p:txBody>
      </p:sp>
    </p:spTree>
    <p:extLst>
      <p:ext uri="{BB962C8B-B14F-4D97-AF65-F5344CB8AC3E}">
        <p14:creationId xmlns:p14="http://schemas.microsoft.com/office/powerpoint/2010/main" val="287596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4</a:t>
            </a:fld>
            <a:endParaRPr lang="hu-HU"/>
          </a:p>
        </p:txBody>
      </p:sp>
    </p:spTree>
    <p:extLst>
      <p:ext uri="{BB962C8B-B14F-4D97-AF65-F5344CB8AC3E}">
        <p14:creationId xmlns:p14="http://schemas.microsoft.com/office/powerpoint/2010/main" val="9641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5</a:t>
            </a:fld>
            <a:endParaRPr lang="hu-HU"/>
          </a:p>
        </p:txBody>
      </p:sp>
    </p:spTree>
    <p:extLst>
      <p:ext uri="{BB962C8B-B14F-4D97-AF65-F5344CB8AC3E}">
        <p14:creationId xmlns:p14="http://schemas.microsoft.com/office/powerpoint/2010/main" val="227969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6</a:t>
            </a:fld>
            <a:endParaRPr lang="hu-HU"/>
          </a:p>
        </p:txBody>
      </p:sp>
    </p:spTree>
    <p:extLst>
      <p:ext uri="{BB962C8B-B14F-4D97-AF65-F5344CB8AC3E}">
        <p14:creationId xmlns:p14="http://schemas.microsoft.com/office/powerpoint/2010/main" val="130046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7</a:t>
            </a:fld>
            <a:endParaRPr lang="hu-HU"/>
          </a:p>
        </p:txBody>
      </p:sp>
    </p:spTree>
    <p:extLst>
      <p:ext uri="{BB962C8B-B14F-4D97-AF65-F5344CB8AC3E}">
        <p14:creationId xmlns:p14="http://schemas.microsoft.com/office/powerpoint/2010/main" val="189700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8</a:t>
            </a:fld>
            <a:endParaRPr lang="hu-HU"/>
          </a:p>
        </p:txBody>
      </p:sp>
    </p:spTree>
    <p:extLst>
      <p:ext uri="{BB962C8B-B14F-4D97-AF65-F5344CB8AC3E}">
        <p14:creationId xmlns:p14="http://schemas.microsoft.com/office/powerpoint/2010/main" val="225115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noTextEdi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3AFD9-E636-4CC2-A754-0EEAD1C9DD91}" type="slidenum">
              <a:rPr lang="hu-HU"/>
              <a:pPr fontAlgn="base">
                <a:spcBef>
                  <a:spcPct val="0"/>
                </a:spcBef>
                <a:spcAft>
                  <a:spcPct val="0"/>
                </a:spcAft>
                <a:defRPr/>
              </a:pPr>
              <a:t>9</a:t>
            </a:fld>
            <a:endParaRPr lang="hu-HU"/>
          </a:p>
        </p:txBody>
      </p:sp>
    </p:spTree>
    <p:extLst>
      <p:ext uri="{BB962C8B-B14F-4D97-AF65-F5344CB8AC3E}">
        <p14:creationId xmlns:p14="http://schemas.microsoft.com/office/powerpoint/2010/main" val="387409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átum helye 3"/>
          <p:cNvSpPr>
            <a:spLocks noGrp="1"/>
          </p:cNvSpPr>
          <p:nvPr>
            <p:ph type="dt" sz="half" idx="10"/>
          </p:nvPr>
        </p:nvSpPr>
        <p:spPr/>
        <p:txBody>
          <a:bodyPr/>
          <a:lstStyle>
            <a:lvl1pPr>
              <a:defRPr/>
            </a:lvl1pPr>
          </a:lstStyle>
          <a:p>
            <a:pPr>
              <a:defRPr/>
            </a:pPr>
            <a:fld id="{3B70CE93-B669-466E-97D9-5586B27B364B}" type="datetimeFigureOut">
              <a:rPr lang="hu-HU"/>
              <a:pPr>
                <a:defRPr/>
              </a:pPr>
              <a:t>2020. 10. 23.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F2E297E6-F63A-420B-A5B0-020FB1FAC753}"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Click to edit Master title style</a:t>
            </a:r>
            <a:endParaRPr lang="hu-HU"/>
          </a:p>
        </p:txBody>
      </p:sp>
      <p:sp>
        <p:nvSpPr>
          <p:cNvPr id="3" name="Függőleges szöveg hely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átum helye 3"/>
          <p:cNvSpPr>
            <a:spLocks noGrp="1"/>
          </p:cNvSpPr>
          <p:nvPr>
            <p:ph type="dt" sz="half" idx="10"/>
          </p:nvPr>
        </p:nvSpPr>
        <p:spPr/>
        <p:txBody>
          <a:bodyPr/>
          <a:lstStyle>
            <a:lvl1pPr>
              <a:defRPr/>
            </a:lvl1pPr>
          </a:lstStyle>
          <a:p>
            <a:pPr>
              <a:defRPr/>
            </a:pPr>
            <a:fld id="{3CACE9F5-51AF-492A-8824-5C3A838A03E1}" type="datetimeFigureOut">
              <a:rPr lang="hu-HU"/>
              <a:pPr>
                <a:defRPr/>
              </a:pPr>
              <a:t>2020. 10. 23.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CAC024E-147D-4045-9DAD-21AF12B4AB33}"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átum helye 3"/>
          <p:cNvSpPr>
            <a:spLocks noGrp="1"/>
          </p:cNvSpPr>
          <p:nvPr>
            <p:ph type="dt" sz="half" idx="10"/>
          </p:nvPr>
        </p:nvSpPr>
        <p:spPr/>
        <p:txBody>
          <a:bodyPr/>
          <a:lstStyle>
            <a:lvl1pPr>
              <a:defRPr/>
            </a:lvl1pPr>
          </a:lstStyle>
          <a:p>
            <a:pPr>
              <a:defRPr/>
            </a:pPr>
            <a:fld id="{670AA197-6970-48B6-A3FB-810FD4BF9205}" type="datetimeFigureOut">
              <a:rPr lang="hu-HU"/>
              <a:pPr>
                <a:defRPr/>
              </a:pPr>
              <a:t>2020. 10. 23.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C73280E-00BB-400B-9C9F-947E1C4D2FE9}"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Click to edit Master title style</a:t>
            </a:r>
            <a:endParaRPr lang="hu-HU"/>
          </a:p>
        </p:txBody>
      </p:sp>
      <p:sp>
        <p:nvSpPr>
          <p:cNvPr id="3" name="Tartalom hely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átum helye 3"/>
          <p:cNvSpPr>
            <a:spLocks noGrp="1"/>
          </p:cNvSpPr>
          <p:nvPr>
            <p:ph type="dt" sz="half" idx="10"/>
          </p:nvPr>
        </p:nvSpPr>
        <p:spPr/>
        <p:txBody>
          <a:bodyPr/>
          <a:lstStyle>
            <a:lvl1pPr>
              <a:defRPr/>
            </a:lvl1pPr>
          </a:lstStyle>
          <a:p>
            <a:pPr>
              <a:defRPr/>
            </a:pPr>
            <a:fld id="{C68503B2-91B5-4ECA-A2B3-2F9028CA9F63}" type="datetimeFigureOut">
              <a:rPr lang="hu-HU"/>
              <a:pPr>
                <a:defRPr/>
              </a:pPr>
              <a:t>2020. 10. 23.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002D96E-9455-42D9-84CC-73985AD981DD}"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átum helye 3"/>
          <p:cNvSpPr>
            <a:spLocks noGrp="1"/>
          </p:cNvSpPr>
          <p:nvPr>
            <p:ph type="dt" sz="half" idx="10"/>
          </p:nvPr>
        </p:nvSpPr>
        <p:spPr/>
        <p:txBody>
          <a:bodyPr/>
          <a:lstStyle>
            <a:lvl1pPr>
              <a:defRPr/>
            </a:lvl1pPr>
          </a:lstStyle>
          <a:p>
            <a:pPr>
              <a:defRPr/>
            </a:pPr>
            <a:fld id="{CABB731E-4A3B-49FE-A6D7-CE71F9F6BF43}" type="datetimeFigureOut">
              <a:rPr lang="hu-HU"/>
              <a:pPr>
                <a:defRPr/>
              </a:pPr>
              <a:t>2020. 10. 23.</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2639283-BB6B-4F31-993C-91CC9CEDBA1A}"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Click to edit Master title style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átum helye 3"/>
          <p:cNvSpPr>
            <a:spLocks noGrp="1"/>
          </p:cNvSpPr>
          <p:nvPr>
            <p:ph type="dt" sz="half" idx="10"/>
          </p:nvPr>
        </p:nvSpPr>
        <p:spPr/>
        <p:txBody>
          <a:bodyPr/>
          <a:lstStyle>
            <a:lvl1pPr>
              <a:defRPr/>
            </a:lvl1pPr>
          </a:lstStyle>
          <a:p>
            <a:pPr>
              <a:defRPr/>
            </a:pPr>
            <a:fld id="{891A2C06-BD9A-4379-B602-55E0AD36598B}" type="datetimeFigureOut">
              <a:rPr lang="hu-HU"/>
              <a:pPr>
                <a:defRPr/>
              </a:pPr>
              <a:t>2020. 10. 23.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BC7A546-20EC-4033-8AE8-BD2B7FFEE11C}"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Click to edit Master title style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átum helye 3"/>
          <p:cNvSpPr>
            <a:spLocks noGrp="1"/>
          </p:cNvSpPr>
          <p:nvPr>
            <p:ph type="dt" sz="half" idx="10"/>
          </p:nvPr>
        </p:nvSpPr>
        <p:spPr/>
        <p:txBody>
          <a:bodyPr/>
          <a:lstStyle>
            <a:lvl1pPr>
              <a:defRPr/>
            </a:lvl1pPr>
          </a:lstStyle>
          <a:p>
            <a:pPr>
              <a:defRPr/>
            </a:pPr>
            <a:fld id="{1BE6801F-3549-4362-A2D9-E461ABBB383C}" type="datetimeFigureOut">
              <a:rPr lang="hu-HU"/>
              <a:pPr>
                <a:defRPr/>
              </a:pPr>
              <a:t>2020. 10. 23.</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1A992047-826B-4480-86DF-10E3A1124327}"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Click to edit Master title style</a:t>
            </a:r>
            <a:endParaRPr lang="hu-HU"/>
          </a:p>
        </p:txBody>
      </p:sp>
      <p:sp>
        <p:nvSpPr>
          <p:cNvPr id="3" name="Dátum helye 3"/>
          <p:cNvSpPr>
            <a:spLocks noGrp="1"/>
          </p:cNvSpPr>
          <p:nvPr>
            <p:ph type="dt" sz="half" idx="10"/>
          </p:nvPr>
        </p:nvSpPr>
        <p:spPr/>
        <p:txBody>
          <a:bodyPr/>
          <a:lstStyle>
            <a:lvl1pPr>
              <a:defRPr/>
            </a:lvl1pPr>
          </a:lstStyle>
          <a:p>
            <a:pPr>
              <a:defRPr/>
            </a:pPr>
            <a:fld id="{4B386912-64D0-44FD-B6A0-EC23926F6DC4}" type="datetimeFigureOut">
              <a:rPr lang="hu-HU"/>
              <a:pPr>
                <a:defRPr/>
              </a:pPr>
              <a:t>2020. 10. 23.</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3F380E5D-EA24-4FB5-B325-E00683E23599}"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1F13E15F-97D3-47FA-BB81-EA309E948FF8}" type="datetimeFigureOut">
              <a:rPr lang="hu-HU"/>
              <a:pPr>
                <a:defRPr/>
              </a:pPr>
              <a:t>2020. 10. 23.</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3D398296-9193-445F-B714-62C84B76813F}"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átum helye 3"/>
          <p:cNvSpPr>
            <a:spLocks noGrp="1"/>
          </p:cNvSpPr>
          <p:nvPr>
            <p:ph type="dt" sz="half" idx="10"/>
          </p:nvPr>
        </p:nvSpPr>
        <p:spPr/>
        <p:txBody>
          <a:bodyPr/>
          <a:lstStyle>
            <a:lvl1pPr>
              <a:defRPr/>
            </a:lvl1pPr>
          </a:lstStyle>
          <a:p>
            <a:pPr>
              <a:defRPr/>
            </a:pPr>
            <a:fld id="{2B152CEA-3C4D-4332-BF4B-A4A8BEDF2AF5}" type="datetimeFigureOut">
              <a:rPr lang="hu-HU"/>
              <a:pPr>
                <a:defRPr/>
              </a:pPr>
              <a:t>2020. 10. 23.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D63AD1F-3B30-4D00-9F1C-16D24C11CAE3}"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átum helye 3"/>
          <p:cNvSpPr>
            <a:spLocks noGrp="1"/>
          </p:cNvSpPr>
          <p:nvPr>
            <p:ph type="dt" sz="half" idx="10"/>
          </p:nvPr>
        </p:nvSpPr>
        <p:spPr/>
        <p:txBody>
          <a:bodyPr/>
          <a:lstStyle>
            <a:lvl1pPr>
              <a:defRPr/>
            </a:lvl1pPr>
          </a:lstStyle>
          <a:p>
            <a:pPr>
              <a:defRPr/>
            </a:pPr>
            <a:fld id="{C00E46C8-9B5C-4D31-9DD3-CDA154339562}" type="datetimeFigureOut">
              <a:rPr lang="hu-HU"/>
              <a:pPr>
                <a:defRPr/>
              </a:pPr>
              <a:t>2020. 10. 23.</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A9FC3B4-50F0-4DE2-AF60-4426CBA96076}"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B749A6-BA16-4EBE-9FD1-69C8862F8548}" type="datetimeFigureOut">
              <a:rPr lang="hu-HU"/>
              <a:pPr>
                <a:defRPr/>
              </a:pPr>
              <a:t>2020. 10. 23.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F217791-932A-409C-A541-0FB4ABF1EC05}"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ipacbc-bgtr.eu/"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c.europa.eu/budget/graphs/inforeuro.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3275856" y="260648"/>
            <a:ext cx="5383667" cy="683915"/>
          </a:xfrm>
          <a:noFill/>
        </p:spPr>
        <p:txBody>
          <a:bodyPr rtlCol="0">
            <a:normAutofit/>
          </a:bodyPr>
          <a:lstStyle/>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INTERREG-IPA CBC Bulgaria – Turkey Programme   </a:t>
            </a:r>
          </a:p>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CCI 2014TC16I5CB005</a:t>
            </a:r>
          </a:p>
        </p:txBody>
      </p:sp>
      <p:sp>
        <p:nvSpPr>
          <p:cNvPr id="14339" name="Rectangle 9"/>
          <p:cNvSpPr>
            <a:spLocks noChangeArrowheads="1"/>
          </p:cNvSpPr>
          <p:nvPr/>
        </p:nvSpPr>
        <p:spPr bwMode="auto">
          <a:xfrm>
            <a:off x="0" y="1125538"/>
            <a:ext cx="9144000" cy="574675"/>
          </a:xfrm>
          <a:prstGeom prst="rect">
            <a:avLst/>
          </a:prstGeom>
          <a:solidFill>
            <a:srgbClr val="98C222"/>
          </a:solidFill>
          <a:ln w="9525">
            <a:noFill/>
            <a:miter lim="800000"/>
            <a:headEnd/>
            <a:tailEnd/>
          </a:ln>
        </p:spPr>
        <p:txBody>
          <a:bodyPr/>
          <a:lstStyle/>
          <a:p>
            <a:endParaRPr lang="en-US" dirty="0">
              <a:latin typeface="Calibri" pitchFamily="34" charset="0"/>
            </a:endParaRPr>
          </a:p>
        </p:txBody>
      </p:sp>
      <p:sp>
        <p:nvSpPr>
          <p:cNvPr id="14340" name="Rectangle 10"/>
          <p:cNvSpPr>
            <a:spLocks noChangeArrowheads="1"/>
          </p:cNvSpPr>
          <p:nvPr/>
        </p:nvSpPr>
        <p:spPr bwMode="auto">
          <a:xfrm>
            <a:off x="-36512" y="908050"/>
            <a:ext cx="8675688" cy="360363"/>
          </a:xfrm>
          <a:prstGeom prst="rect">
            <a:avLst/>
          </a:prstGeom>
          <a:solidFill>
            <a:srgbClr val="843D8D"/>
          </a:solidFill>
          <a:ln w="38100">
            <a:solidFill>
              <a:srgbClr val="FFFFFF"/>
            </a:solidFill>
            <a:miter lim="800000"/>
            <a:headEnd/>
            <a:tailEnd/>
          </a:ln>
        </p:spPr>
        <p:txBody>
          <a:bodyPr/>
          <a:lstStyle/>
          <a:p>
            <a:endParaRPr lang="en-US" dirty="0">
              <a:latin typeface="Calibri" pitchFamily="34" charset="0"/>
            </a:endParaRPr>
          </a:p>
        </p:txBody>
      </p:sp>
      <p:pic>
        <p:nvPicPr>
          <p:cNvPr id="1434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5910" y="5981535"/>
            <a:ext cx="800358" cy="543809"/>
          </a:xfrm>
          <a:prstGeom prst="rect">
            <a:avLst/>
          </a:prstGeom>
          <a:noFill/>
          <a:ln w="9525">
            <a:noFill/>
            <a:miter lim="800000"/>
            <a:headEnd/>
            <a:tailEnd/>
          </a:ln>
        </p:spPr>
      </p:pic>
      <p:pic>
        <p:nvPicPr>
          <p:cNvPr id="14343" name="Kép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247281"/>
            <a:ext cx="2133675" cy="661439"/>
          </a:xfrm>
          <a:prstGeom prst="rect">
            <a:avLst/>
          </a:prstGeom>
          <a:noFill/>
          <a:ln w="9525">
            <a:noFill/>
            <a:miter lim="800000"/>
            <a:headEnd/>
            <a:tailEnd/>
          </a:ln>
        </p:spPr>
      </p:pic>
      <p:pic>
        <p:nvPicPr>
          <p:cNvPr id="23557" name="Picture 5" descr="C:\Users\HristovaV\Desktop\AIR\DSC_2443 - Copy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6" y="4203839"/>
            <a:ext cx="1387030" cy="13854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377" y="3429014"/>
            <a:ext cx="1387029" cy="7200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3556" name="Picture 4" descr="C:\Users\HristovaV\Desktop\PIM 2017\EC illustrations - free to use\EU_wind_power_small_s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683" y="1445555"/>
            <a:ext cx="1387029" cy="94255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1560" y="2444441"/>
            <a:ext cx="1368152" cy="91187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Alcím 2"/>
          <p:cNvSpPr txBox="1">
            <a:spLocks/>
          </p:cNvSpPr>
          <p:nvPr/>
        </p:nvSpPr>
        <p:spPr bwMode="auto">
          <a:xfrm>
            <a:off x="611560" y="5911481"/>
            <a:ext cx="6984776" cy="54185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spcAft>
                <a:spcPts val="0"/>
              </a:spcAft>
              <a:defRPr/>
            </a:pPr>
            <a:endParaRPr lang="en-GB" sz="1400"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spcAft>
                <a:spcPts val="0"/>
              </a:spcAft>
              <a:defRPr/>
            </a:pPr>
            <a:r>
              <a:rPr lang="en-US" sz="1400" dirty="0">
                <a:solidFill>
                  <a:srgbClr val="003399"/>
                </a:solidFill>
                <a:latin typeface="Verdana" panose="020B0604030504040204" pitchFamily="34" charset="0"/>
                <a:ea typeface="Verdana" panose="020B0604030504040204" pitchFamily="34" charset="0"/>
                <a:cs typeface="Verdana" panose="020B0604030504040204" pitchFamily="34" charset="0"/>
              </a:rPr>
              <a:t>The Programme is financed by the European Union through the Instrument for Pre-accession Assistance II (IPA II) . </a:t>
            </a:r>
          </a:p>
        </p:txBody>
      </p:sp>
      <p:sp>
        <p:nvSpPr>
          <p:cNvPr id="13" name="Cím 1"/>
          <p:cNvSpPr>
            <a:spLocks noGrp="1"/>
          </p:cNvSpPr>
          <p:nvPr>
            <p:ph type="ctrTitle"/>
          </p:nvPr>
        </p:nvSpPr>
        <p:spPr>
          <a:xfrm>
            <a:off x="2843809" y="1967956"/>
            <a:ext cx="6048672" cy="2469156"/>
          </a:xfrm>
        </p:spPr>
        <p:txBody>
          <a:bodyPr/>
          <a:lstStyle/>
          <a:p>
            <a:r>
              <a:rPr lang="tr-TR" sz="2000" b="1" dirty="0" smtClean="0">
                <a:solidFill>
                  <a:srgbClr val="003399"/>
                </a:solidFill>
                <a:latin typeface="Verdana" pitchFamily="34" charset="0"/>
              </a:rPr>
              <a:t>İHALE USULLERİ</a:t>
            </a:r>
            <a:r>
              <a:rPr lang="bg-BG" sz="2000" b="1" dirty="0" smtClean="0">
                <a:solidFill>
                  <a:srgbClr val="003399"/>
                </a:solidFill>
                <a:latin typeface="Verdana" pitchFamily="34" charset="0"/>
              </a:rPr>
              <a:t> </a:t>
            </a:r>
            <a:endParaRPr lang="bg-BG" sz="2000" b="1" dirty="0">
              <a:solidFill>
                <a:srgbClr val="003399"/>
              </a:solidFill>
              <a:latin typeface="Verdana" pitchFamily="34" charset="0"/>
            </a:endParaRPr>
          </a:p>
        </p:txBody>
      </p:sp>
      <p:sp>
        <p:nvSpPr>
          <p:cNvPr id="15" name="Alcím 2"/>
          <p:cNvSpPr txBox="1">
            <a:spLocks/>
          </p:cNvSpPr>
          <p:nvPr/>
        </p:nvSpPr>
        <p:spPr bwMode="auto">
          <a:xfrm>
            <a:off x="2771800" y="4149080"/>
            <a:ext cx="5887723" cy="158417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lnSpc>
                <a:spcPct val="150000"/>
              </a:lnSpc>
              <a:spcAft>
                <a:spcPts val="0"/>
              </a:spcAft>
              <a:defRPr/>
            </a:pP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Proje Uygulama Eğitimi</a:t>
            </a: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tr-TR"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lnSpc>
                <a:spcPct val="150000"/>
              </a:lnSpc>
              <a:spcAft>
                <a:spcPts val="0"/>
              </a:spcAft>
              <a:defRPr/>
            </a:pP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Üçüncü Teklif Çağrısı</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b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Çevrimiçi Uzaktan Eğitim </a:t>
            </a:r>
          </a:p>
          <a:p>
            <a:pPr algn="r" eaLnBrk="1" fontAlgn="auto" hangingPunct="1">
              <a:lnSpc>
                <a:spcPct val="150000"/>
              </a:lnSpc>
              <a:spcAft>
                <a:spcPts val="0"/>
              </a:spcAft>
              <a:defRPr/>
            </a:pP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22 Ekim</a:t>
            </a:r>
            <a:r>
              <a:rPr lang="en-US"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2020</a:t>
            </a:r>
          </a:p>
          <a:p>
            <a:pPr algn="r" eaLnBrk="1" fontAlgn="auto" hangingPunct="1">
              <a:spcAft>
                <a:spcPts val="0"/>
              </a:spcAft>
              <a:defRPr/>
            </a:pPr>
            <a:endParaRPr lang="en-US" sz="2400" b="1" dirty="0">
              <a:solidFill>
                <a:srgbClr val="0033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fontScale="90000"/>
          </a:bodyPr>
          <a:lstStyle/>
          <a:p>
            <a:r>
              <a:rPr lang="en-US" sz="2400" b="1" cap="small" dirty="0" smtClean="0">
                <a:solidFill>
                  <a:srgbClr val="003399"/>
                </a:solidFill>
                <a:latin typeface="Verdana" pitchFamily="34" charset="0"/>
              </a:rPr>
              <a:t> </a:t>
            </a:r>
            <a:r>
              <a:rPr lang="tr-TR" sz="1600" b="1" cap="all" dirty="0" smtClean="0">
                <a:solidFill>
                  <a:srgbClr val="003399"/>
                </a:solidFill>
                <a:latin typeface="Verdana" pitchFamily="34" charset="0"/>
              </a:rPr>
              <a:t>Tek </a:t>
            </a:r>
            <a:r>
              <a:rPr lang="tr-TR" sz="1600" b="1" cap="all" dirty="0">
                <a:solidFill>
                  <a:srgbClr val="003399"/>
                </a:solidFill>
                <a:latin typeface="Verdana" pitchFamily="34" charset="0"/>
              </a:rPr>
              <a:t>teklif usulü (</a:t>
            </a:r>
            <a:r>
              <a:rPr lang="tr-TR" altLang="bg-BG" sz="1600" b="1" cap="all" dirty="0">
                <a:solidFill>
                  <a:srgbClr val="003399"/>
                </a:solidFill>
                <a:latin typeface="Verdana" pitchFamily="34" charset="0"/>
              </a:rPr>
              <a:t>DOĞRUDAN ALIM)</a:t>
            </a:r>
            <a:r>
              <a:rPr lang="tr-TR" sz="1600" b="1" cap="all" dirty="0">
                <a:solidFill>
                  <a:srgbClr val="003399"/>
                </a:solidFill>
                <a:latin typeface="Verdana" pitchFamily="34" charset="0"/>
              </a:rPr>
              <a:t/>
            </a:r>
            <a:br>
              <a:rPr lang="tr-TR" sz="1600" b="1" cap="all" dirty="0">
                <a:solidFill>
                  <a:srgbClr val="003399"/>
                </a:solidFill>
                <a:latin typeface="Verdana" pitchFamily="34" charset="0"/>
              </a:rPr>
            </a:br>
            <a:r>
              <a:rPr lang="tr-TR" altLang="bg-BG" sz="1600" b="1" cap="all" dirty="0">
                <a:solidFill>
                  <a:srgbClr val="003399"/>
                </a:solidFill>
                <a:latin typeface="Verdana" pitchFamily="34" charset="0"/>
              </a:rPr>
              <a:t>       </a:t>
            </a:r>
            <a:r>
              <a:rPr lang="ru-RU" altLang="bg-BG" sz="1600" b="1" cap="all" dirty="0" smtClean="0">
                <a:solidFill>
                  <a:srgbClr val="003399"/>
                </a:solidFill>
                <a:latin typeface="Verdana" pitchFamily="34" charset="0"/>
              </a:rPr>
              <a:t>(</a:t>
            </a:r>
            <a:r>
              <a:rPr lang="tr-TR" altLang="bg-BG" sz="1600" b="1" cap="all" dirty="0">
                <a:solidFill>
                  <a:srgbClr val="003399"/>
                </a:solidFill>
                <a:latin typeface="Verdana" pitchFamily="34" charset="0"/>
              </a:rPr>
              <a:t>2.500</a:t>
            </a:r>
            <a:r>
              <a:rPr lang="ru-RU" altLang="bg-BG" sz="1600" b="1" cap="all" dirty="0">
                <a:solidFill>
                  <a:srgbClr val="003399"/>
                </a:solidFill>
                <a:latin typeface="Verdana" pitchFamily="34" charset="0"/>
              </a:rPr>
              <a:t> €</a:t>
            </a:r>
            <a:r>
              <a:rPr lang="tr-TR" altLang="bg-BG" sz="1600" b="1" cap="all" dirty="0">
                <a:solidFill>
                  <a:srgbClr val="003399"/>
                </a:solidFill>
                <a:latin typeface="Verdana" pitchFamily="34" charset="0"/>
              </a:rPr>
              <a:t> -</a:t>
            </a:r>
            <a:r>
              <a:rPr lang="ru-RU" altLang="bg-BG" sz="1600" b="1" cap="all" dirty="0">
                <a:solidFill>
                  <a:srgbClr val="003399"/>
                </a:solidFill>
                <a:latin typeface="Verdana" pitchFamily="34" charset="0"/>
              </a:rPr>
              <a:t> 20 000 €)</a:t>
            </a:r>
            <a:r>
              <a:rPr lang="tr-TR" altLang="bg-BG" sz="1600" b="1" cap="all" dirty="0">
                <a:solidFill>
                  <a:srgbClr val="003399"/>
                </a:solidFill>
                <a:latin typeface="Verdana" pitchFamily="34" charset="0"/>
              </a:rPr>
              <a:t>                  </a:t>
            </a:r>
            <a:r>
              <a:rPr lang="tr-TR" sz="1600" b="1" cap="all" dirty="0">
                <a:solidFill>
                  <a:srgbClr val="003399"/>
                </a:solidFill>
                <a:latin typeface="Verdana" pitchFamily="34" charset="0"/>
              </a:rPr>
              <a:t/>
            </a:r>
            <a:br>
              <a:rPr lang="tr-TR" sz="1600" b="1" cap="all" dirty="0">
                <a:solidFill>
                  <a:srgbClr val="003399"/>
                </a:solidFill>
                <a:latin typeface="Verdana" pitchFamily="34" charset="0"/>
              </a:rPr>
            </a:b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ts val="2200"/>
              </a:lnSpc>
              <a:spcBef>
                <a:spcPts val="0"/>
              </a:spcBef>
              <a:spcAft>
                <a:spcPts val="1200"/>
              </a:spcAft>
              <a:buFont typeface="Wingdings" panose="05000000000000000000" pitchFamily="2" charset="2"/>
              <a:buChar char="q"/>
            </a:pPr>
            <a:r>
              <a:rPr lang="tr-TR" altLang="bg-BG" sz="1600" b="1" dirty="0" smtClean="0">
                <a:solidFill>
                  <a:srgbClr val="003296"/>
                </a:solidFill>
                <a:ea typeface="Verdana" panose="020B0604030504040204" pitchFamily="34" charset="0"/>
                <a:cs typeface="Verdana" panose="020B0604030504040204" pitchFamily="34" charset="0"/>
              </a:rPr>
              <a:t>Bu </a:t>
            </a:r>
            <a:r>
              <a:rPr lang="tr-TR" altLang="bg-BG" sz="1600" b="1" dirty="0">
                <a:solidFill>
                  <a:srgbClr val="003296"/>
                </a:solidFill>
                <a:ea typeface="Verdana" panose="020B0604030504040204" pitchFamily="34" charset="0"/>
                <a:cs typeface="Verdana" panose="020B0604030504040204" pitchFamily="34" charset="0"/>
              </a:rPr>
              <a:t>U</a:t>
            </a:r>
            <a:r>
              <a:rPr lang="en-US" altLang="bg-BG" sz="1600" b="1" dirty="0">
                <a:solidFill>
                  <a:srgbClr val="003296"/>
                </a:solidFill>
                <a:ea typeface="Verdana" panose="020B0604030504040204" pitchFamily="34" charset="0"/>
                <a:cs typeface="Verdana" panose="020B0604030504040204" pitchFamily="34" charset="0"/>
              </a:rPr>
              <a:t>s</a:t>
            </a:r>
            <a:r>
              <a:rPr lang="tr-TR" altLang="bg-BG" sz="1600" b="1" dirty="0">
                <a:solidFill>
                  <a:srgbClr val="003296"/>
                </a:solidFill>
                <a:ea typeface="Verdana" panose="020B0604030504040204" pitchFamily="34" charset="0"/>
                <a:cs typeface="Verdana" panose="020B0604030504040204" pitchFamily="34" charset="0"/>
              </a:rPr>
              <a:t>ü</a:t>
            </a:r>
            <a:r>
              <a:rPr lang="en-US" altLang="bg-BG" sz="1600" b="1" dirty="0">
                <a:solidFill>
                  <a:srgbClr val="003296"/>
                </a:solidFill>
                <a:ea typeface="Verdana" panose="020B0604030504040204" pitchFamily="34" charset="0"/>
                <a:cs typeface="Verdana" panose="020B0604030504040204" pitchFamily="34" charset="0"/>
              </a:rPr>
              <a:t>l</a:t>
            </a:r>
            <a:r>
              <a:rPr lang="en-US" altLang="bg-BG" sz="1600" dirty="0">
                <a:solidFill>
                  <a:srgbClr val="003296"/>
                </a:solidFill>
                <a:ea typeface="Verdana" panose="020B0604030504040204" pitchFamily="34" charset="0"/>
                <a:cs typeface="Verdana" panose="020B0604030504040204" pitchFamily="34" charset="0"/>
              </a:rPr>
              <a:t>, hizmet alımı, tedarik ve inşaat sözleşmelerinde uygulanabilir.</a:t>
            </a:r>
            <a:endParaRPr lang="tr-TR" altLang="bg-BG" sz="1600" dirty="0">
              <a:solidFill>
                <a:srgbClr val="003296"/>
              </a:solidFill>
              <a:ea typeface="Verdana" panose="020B0604030504040204" pitchFamily="34" charset="0"/>
              <a:cs typeface="Verdana" panose="020B0604030504040204" pitchFamily="34" charset="0"/>
            </a:endParaRPr>
          </a:p>
          <a:p>
            <a:pPr algn="just">
              <a:lnSpc>
                <a:spcPts val="2200"/>
              </a:lnSpc>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İhale Belgeleri </a:t>
            </a:r>
            <a:r>
              <a:rPr lang="bg-BG" altLang="bg-BG" sz="1600" b="1" dirty="0">
                <a:solidFill>
                  <a:srgbClr val="003296"/>
                </a:solidFill>
                <a:ea typeface="Verdana" panose="020B0604030504040204" pitchFamily="34" charset="0"/>
                <a:cs typeface="Verdana" panose="020B0604030504040204" pitchFamily="34" charset="0"/>
              </a:rPr>
              <a:t>:</a:t>
            </a:r>
            <a:r>
              <a:rPr lang="tr-TR" altLang="bg-BG" sz="1600" b="1" dirty="0">
                <a:solidFill>
                  <a:srgbClr val="003296"/>
                </a:solidFill>
                <a:ea typeface="Verdana" panose="020B0604030504040204" pitchFamily="34" charset="0"/>
                <a:cs typeface="Verdana" panose="020B0604030504040204" pitchFamily="34" charset="0"/>
              </a:rPr>
              <a:t> </a:t>
            </a:r>
            <a:r>
              <a:rPr lang="tr-TR" altLang="bg-BG" sz="1600" dirty="0">
                <a:solidFill>
                  <a:srgbClr val="003296"/>
                </a:solidFill>
                <a:ea typeface="Verdana" panose="020B0604030504040204" pitchFamily="34" charset="0"/>
                <a:cs typeface="Verdana" panose="020B0604030504040204" pitchFamily="34" charset="0"/>
              </a:rPr>
              <a:t>Yönetim Makamı, yararlanıcılar tarafından kullanılması tavsiye edilen basitleştirilmiş dosyaları uyarlamıştır. Teklifin özellikleri ve karmaşıklığının gerekli kılması halinde yararlanıcılar önerilen ihale dosyalarına ilave ekler ya da düzenlemeler getirebilirler.</a:t>
            </a:r>
            <a:endParaRPr lang="en-US" altLang="bg-BG" sz="1600" dirty="0">
              <a:solidFill>
                <a:srgbClr val="003296"/>
              </a:solidFill>
              <a:ea typeface="Verdana" panose="020B0604030504040204" pitchFamily="34" charset="0"/>
              <a:cs typeface="Verdana" panose="020B0604030504040204" pitchFamily="34" charset="0"/>
            </a:endParaRPr>
          </a:p>
          <a:p>
            <a:pPr algn="just">
              <a:lnSpc>
                <a:spcPts val="2200"/>
              </a:lnSpc>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Yayın : </a:t>
            </a:r>
            <a:r>
              <a:rPr lang="tr-TR" sz="1600" dirty="0">
                <a:solidFill>
                  <a:srgbClr val="003296"/>
                </a:solidFill>
                <a:ea typeface="Verdana" panose="020B0604030504040204" pitchFamily="34" charset="0"/>
                <a:cs typeface="Verdana" panose="020B0604030504040204" pitchFamily="34" charset="0"/>
              </a:rPr>
              <a:t>Herhangi bir yayın gerekli değildir.</a:t>
            </a:r>
            <a:endParaRPr lang="en-US" altLang="bg-BG" sz="1600" dirty="0">
              <a:solidFill>
                <a:srgbClr val="003296"/>
              </a:solidFill>
              <a:ea typeface="Verdana" panose="020B0604030504040204" pitchFamily="34" charset="0"/>
              <a:cs typeface="Verdana" panose="020B0604030504040204" pitchFamily="34" charset="0"/>
            </a:endParaRPr>
          </a:p>
          <a:p>
            <a:pPr algn="just">
              <a:lnSpc>
                <a:spcPts val="2200"/>
              </a:lnSpc>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Davet edilen katılımcı sayısı</a:t>
            </a:r>
            <a:r>
              <a:rPr lang="en-US" altLang="bg-BG" sz="1600" b="1" dirty="0">
                <a:solidFill>
                  <a:srgbClr val="003296"/>
                </a:solidFill>
                <a:ea typeface="Verdana" panose="020B0604030504040204" pitchFamily="34" charset="0"/>
                <a:cs typeface="Verdana" panose="020B0604030504040204" pitchFamily="34" charset="0"/>
              </a:rPr>
              <a:t>–</a:t>
            </a:r>
            <a:r>
              <a:rPr lang="tr-TR" altLang="bg-BG" sz="1600" b="1" dirty="0">
                <a:solidFill>
                  <a:srgbClr val="003296"/>
                </a:solidFill>
                <a:ea typeface="Verdana" panose="020B0604030504040204" pitchFamily="34" charset="0"/>
                <a:cs typeface="Verdana" panose="020B0604030504040204" pitchFamily="34" charset="0"/>
              </a:rPr>
              <a:t> </a:t>
            </a:r>
            <a:r>
              <a:rPr lang="tr-TR" altLang="bg-BG" sz="1600" dirty="0">
                <a:solidFill>
                  <a:srgbClr val="003296"/>
                </a:solidFill>
                <a:ea typeface="Verdana" panose="020B0604030504040204" pitchFamily="34" charset="0"/>
                <a:cs typeface="Verdana" panose="020B0604030504040204" pitchFamily="34" charset="0"/>
              </a:rPr>
              <a:t>En az bir, tercihen birden fazla. Tek</a:t>
            </a:r>
            <a:r>
              <a:rPr lang="tr-TR" sz="1600" dirty="0">
                <a:solidFill>
                  <a:srgbClr val="003296"/>
                </a:solidFill>
                <a:ea typeface="Verdana" panose="020B0604030504040204" pitchFamily="34" charset="0"/>
                <a:cs typeface="Verdana" panose="020B0604030504040204" pitchFamily="34" charset="0"/>
              </a:rPr>
              <a:t> teklif şekli olarak yeterli olsa bile Sözleşme Makamı, belirli bir yüklenicinin niçin seçildiğine yönelik ayrıntılı gerekçeler hazırlamalı ve bunu pazarlık raporuna dahil etmelidir. </a:t>
            </a:r>
            <a:endParaRPr lang="en-US" altLang="bg-BG" sz="1600" dirty="0">
              <a:solidFill>
                <a:srgbClr val="003296"/>
              </a:solidFill>
              <a:ea typeface="Verdana" panose="020B0604030504040204" pitchFamily="34" charset="0"/>
              <a:cs typeface="Verdana" panose="020B0604030504040204" pitchFamily="34" charset="0"/>
            </a:endParaRPr>
          </a:p>
          <a:p>
            <a:pPr algn="just">
              <a:lnSpc>
                <a:spcPts val="2200"/>
              </a:lnSpc>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Tekliflerin verilmesi: </a:t>
            </a:r>
            <a:r>
              <a:rPr lang="bg-BG" altLang="bg-BG" sz="1600" dirty="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Katılımcıya/ katılımcılara genelde teklifini iletmesi için 15 günlük bir süre verilir </a:t>
            </a:r>
            <a:r>
              <a:rPr lang="en-US" sz="1600" dirty="0">
                <a:solidFill>
                  <a:srgbClr val="003296"/>
                </a:solidFill>
                <a:ea typeface="Verdana" panose="020B0604030504040204" pitchFamily="34" charset="0"/>
                <a:cs typeface="Verdana" panose="020B0604030504040204" pitchFamily="34" charset="0"/>
              </a:rPr>
              <a:t>.</a:t>
            </a:r>
          </a:p>
          <a:p>
            <a:pPr algn="just">
              <a:lnSpc>
                <a:spcPts val="2200"/>
              </a:lnSpc>
              <a:spcBef>
                <a:spcPts val="0"/>
              </a:spcBef>
              <a:spcAft>
                <a:spcPts val="1200"/>
              </a:spcAft>
              <a:buFont typeface="Wingdings" panose="05000000000000000000" pitchFamily="2" charset="2"/>
              <a:buChar char="q"/>
            </a:pPr>
            <a:r>
              <a:rPr lang="en-US" altLang="bg-BG" sz="1600" b="1" dirty="0">
                <a:solidFill>
                  <a:srgbClr val="003296"/>
                </a:solidFill>
                <a:ea typeface="Verdana" panose="020B0604030504040204" pitchFamily="34" charset="0"/>
                <a:cs typeface="Verdana" panose="020B0604030504040204" pitchFamily="34" charset="0"/>
              </a:rPr>
              <a:t>Son teslim tarihi</a:t>
            </a:r>
            <a:r>
              <a:rPr lang="en-US" altLang="bg-BG" sz="1600" dirty="0">
                <a:solidFill>
                  <a:srgbClr val="003296"/>
                </a:solidFill>
                <a:ea typeface="Verdana" panose="020B0604030504040204" pitchFamily="34" charset="0"/>
                <a:cs typeface="Verdana" panose="020B0604030504040204" pitchFamily="34" charset="0"/>
              </a:rPr>
              <a:t>, katılımcılara teklifleri hazırlamaları ve sunmaları için makul ve yeterli bir süre tanıyacak kadar uzun olmalıdır.</a:t>
            </a:r>
            <a:endParaRPr lang="tr-TR" altLang="bg-BG" sz="1600" dirty="0">
              <a:solidFill>
                <a:srgbClr val="003296"/>
              </a:solidFill>
              <a:ea typeface="Verdana" panose="020B0604030504040204" pitchFamily="34" charset="0"/>
              <a:cs typeface="Verdana" panose="020B0604030504040204" pitchFamily="34" charset="0"/>
            </a:endParaRPr>
          </a:p>
          <a:p>
            <a:pPr algn="just">
              <a:lnSpc>
                <a:spcPts val="2200"/>
              </a:lnSpc>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Değerlendirme Komitesinin </a:t>
            </a:r>
            <a:r>
              <a:rPr lang="tr-TR" sz="1600" dirty="0">
                <a:solidFill>
                  <a:srgbClr val="003296"/>
                </a:solidFill>
                <a:ea typeface="Verdana" panose="020B0604030504040204" pitchFamily="34" charset="0"/>
                <a:cs typeface="Verdana" panose="020B0604030504040204" pitchFamily="34" charset="0"/>
              </a:rPr>
              <a:t>kurulmasına gerek yoktur.</a:t>
            </a:r>
            <a:endParaRPr lang="bg-BG" altLang="bg-BG" sz="1600" dirty="0">
              <a:solidFill>
                <a:srgbClr val="003296"/>
              </a:solidFill>
              <a:ea typeface="Verdana" panose="020B0604030504040204" pitchFamily="34" charset="0"/>
              <a:cs typeface="Verdana" panose="020B0604030504040204"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252249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doğrudan alımda seçim süreci</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ts val="2000"/>
              </a:lnSpc>
              <a:spcBef>
                <a:spcPts val="400"/>
              </a:spcBef>
              <a:buFont typeface="Wingdings" panose="05000000000000000000" pitchFamily="2" charset="2"/>
              <a:buChar char="q"/>
            </a:pPr>
            <a:r>
              <a:rPr lang="tr-TR" altLang="bg-BG" sz="1600" b="1" dirty="0" smtClean="0">
                <a:solidFill>
                  <a:srgbClr val="003296"/>
                </a:solidFill>
                <a:ea typeface="Verdana" panose="020B0604030504040204" pitchFamily="34" charset="0"/>
                <a:cs typeface="Verdana" panose="020B0604030504040204" pitchFamily="34" charset="0"/>
              </a:rPr>
              <a:t>Tek </a:t>
            </a:r>
            <a:r>
              <a:rPr lang="tr-TR" altLang="bg-BG" sz="1600" b="1" dirty="0">
                <a:solidFill>
                  <a:srgbClr val="003296"/>
                </a:solidFill>
                <a:ea typeface="Verdana" panose="020B0604030504040204" pitchFamily="34" charset="0"/>
                <a:cs typeface="Verdana" panose="020B0604030504040204" pitchFamily="34" charset="0"/>
              </a:rPr>
              <a:t>teklif istenildiğinde</a:t>
            </a:r>
            <a:r>
              <a:rPr lang="en-GB" altLang="bg-BG" sz="1600" b="1" dirty="0">
                <a:solidFill>
                  <a:srgbClr val="003296"/>
                </a:solidFill>
                <a:ea typeface="Verdana" panose="020B0604030504040204" pitchFamily="34" charset="0"/>
                <a:cs typeface="Verdana" panose="020B0604030504040204" pitchFamily="34" charset="0"/>
              </a:rPr>
              <a:t>:</a:t>
            </a:r>
            <a:r>
              <a:rPr lang="tr-TR" sz="1600" b="1" dirty="0">
                <a:ea typeface="Verdana" panose="020B0604030504040204" pitchFamily="34" charset="0"/>
              </a:rPr>
              <a:t> </a:t>
            </a:r>
            <a:r>
              <a:rPr lang="tr-TR" sz="1600" dirty="0">
                <a:solidFill>
                  <a:srgbClr val="003296"/>
                </a:solidFill>
                <a:ea typeface="Verdana" panose="020B0604030504040204" pitchFamily="34" charset="0"/>
              </a:rPr>
              <a:t>İ</a:t>
            </a:r>
            <a:r>
              <a:rPr lang="tr-TR" sz="1600" dirty="0">
                <a:solidFill>
                  <a:srgbClr val="003296"/>
                </a:solidFill>
                <a:ea typeface="Verdana" panose="020B0604030504040204" pitchFamily="34" charset="0"/>
                <a:cs typeface="Verdana" panose="020B0604030504040204" pitchFamily="34" charset="0"/>
              </a:rPr>
              <a:t>hale katılımcıları için açıklamalarda belirtilen ihale gerekliliklerine idari ve teknik uygunluğun tasdik edilmesini sağlar</a:t>
            </a:r>
            <a:r>
              <a:rPr lang="tr-TR" sz="1600" dirty="0">
                <a:ea typeface="Verdana" panose="020B0604030504040204" pitchFamily="34" charset="0"/>
              </a:rPr>
              <a:t>.</a:t>
            </a:r>
          </a:p>
          <a:p>
            <a:pPr algn="just">
              <a:lnSpc>
                <a:spcPts val="2000"/>
              </a:lnSpc>
              <a:spcBef>
                <a:spcPts val="400"/>
              </a:spcBef>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Birden fazla teklif istenildiğinde</a:t>
            </a:r>
            <a:r>
              <a:rPr lang="en-GB" altLang="bg-BG" sz="1600" b="1"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Sözleşme makamı tüm teklifleri “ücrete mukabil en yüksek kalite” kriterine göre değerlendirirken fiyat-kalite oranlarını belirlemeli ve teknik kaliteyi fiyata karşı oranlanarak ölçülmelidir. </a:t>
            </a:r>
          </a:p>
          <a:p>
            <a:pPr algn="just">
              <a:lnSpc>
                <a:spcPts val="2000"/>
              </a:lnSpc>
              <a:spcBef>
                <a:spcPts val="400"/>
              </a:spcBef>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Her iki yöntemde de, pazarlık raporu (PRAG Ek A10b)altında değerlendirme sürecine </a:t>
            </a:r>
            <a:r>
              <a:rPr lang="tr-TR" sz="1600" b="1" dirty="0">
                <a:solidFill>
                  <a:srgbClr val="003296"/>
                </a:solidFill>
                <a:ea typeface="Verdana" panose="020B0604030504040204" pitchFamily="34" charset="0"/>
                <a:cs typeface="Verdana" panose="020B0604030504040204" pitchFamily="34" charset="0"/>
              </a:rPr>
              <a:t>ilişkin sonuçlar gerekçelendirilmelidir</a:t>
            </a:r>
            <a:r>
              <a:rPr lang="en-US" altLang="bg-BG" sz="1600" dirty="0">
                <a:solidFill>
                  <a:srgbClr val="003296"/>
                </a:solidFill>
                <a:ea typeface="Verdana" panose="020B0604030504040204" pitchFamily="34" charset="0"/>
                <a:cs typeface="Verdana" panose="020B0604030504040204" pitchFamily="34" charset="0"/>
              </a:rPr>
              <a:t>. </a:t>
            </a:r>
          </a:p>
          <a:p>
            <a:pPr algn="just">
              <a:lnSpc>
                <a:spcPts val="2000"/>
              </a:lnSpc>
              <a:spcBef>
                <a:spcPts val="400"/>
              </a:spcBef>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Sözleşme Makamı, pazarlık raporu şablonunda belirtilen pazarlık adımlarını izlemeli ve satın alma usulleriyle ilgili </a:t>
            </a:r>
            <a:r>
              <a:rPr lang="tr-TR" sz="1600" b="1" dirty="0">
                <a:solidFill>
                  <a:srgbClr val="003296"/>
                </a:solidFill>
                <a:ea typeface="Verdana" panose="020B0604030504040204" pitchFamily="34" charset="0"/>
                <a:cs typeface="Verdana" panose="020B0604030504040204" pitchFamily="34" charset="0"/>
              </a:rPr>
              <a:t>temel ilkelerin gereğince uygulandığını temin etmelidir.</a:t>
            </a:r>
            <a:r>
              <a:rPr lang="en-US" altLang="bg-BG" sz="1600" b="1"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Pazarlık raporu Sözleşme Makamı tarafından onaylanmalıdır; </a:t>
            </a:r>
            <a:endParaRPr lang="tr-TR" altLang="bg-BG" sz="1600" b="1" dirty="0">
              <a:solidFill>
                <a:srgbClr val="003296"/>
              </a:solidFill>
              <a:ea typeface="Verdana" panose="020B0604030504040204" pitchFamily="34" charset="0"/>
              <a:cs typeface="Verdana" panose="020B0604030504040204" pitchFamily="34" charset="0"/>
            </a:endParaRPr>
          </a:p>
          <a:p>
            <a:pPr algn="just">
              <a:lnSpc>
                <a:spcPts val="2000"/>
              </a:lnSpc>
              <a:spcBef>
                <a:spcPts val="400"/>
              </a:spcBef>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Teklif verenin bildirdiği şartları kanıtlayan bütün belgeler talep edilmeli ve Ek A10b’ye iliştirilmelidir. Ek belgeler en geç değerlendirme aşamasında, sözleşmenin imzalanmasından önce talep edilmelidir. </a:t>
            </a:r>
          </a:p>
          <a:p>
            <a:pPr algn="just">
              <a:lnSpc>
                <a:spcPts val="2000"/>
              </a:lnSpc>
              <a:spcBef>
                <a:spcPts val="400"/>
              </a:spcBef>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Sözleşme Makamı, hem ihaleyi kazanan şirkete hem de kazanamayanlara bir bildirim yazısı göndermelidir. Bu mektup modelleri, PRAG'ta (bölüm 3, 4 ve 5) bulunabilir. </a:t>
            </a:r>
          </a:p>
          <a:p>
            <a:pPr algn="just">
              <a:lnSpc>
                <a:spcPts val="2000"/>
              </a:lnSpc>
              <a:spcBef>
                <a:spcPts val="400"/>
              </a:spcBef>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İhaleyi kazanan tarafla imzalanacak sözleşme, ihale belgelerinde verilen formata bağlı kalınarak yapılmalıdır.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114124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basitleştirilmiş usul</a:t>
            </a:r>
            <a:r>
              <a:rPr lang="tr-TR" sz="2400" b="1" cap="all" dirty="0">
                <a:solidFill>
                  <a:srgbClr val="003399"/>
                </a:solidFill>
                <a:latin typeface="Verdana" pitchFamily="34" charset="0"/>
              </a:rPr>
              <a:t> </a:t>
            </a:r>
            <a:r>
              <a:rPr lang="tr-TR" sz="2000" b="1" cap="all" dirty="0">
                <a:solidFill>
                  <a:srgbClr val="003399"/>
                </a:solidFill>
                <a:latin typeface="Verdana" pitchFamily="34" charset="0"/>
              </a:rPr>
              <a:t>&gt;</a:t>
            </a:r>
            <a:r>
              <a:rPr lang="tr-TR" sz="2400" b="1" cap="all" dirty="0" smtClean="0">
                <a:solidFill>
                  <a:srgbClr val="003399"/>
                </a:solidFill>
                <a:latin typeface="Verdana" pitchFamily="34" charset="0"/>
              </a:rPr>
              <a:t> </a:t>
            </a:r>
            <a:r>
              <a:rPr lang="tr-TR" sz="2000" b="1" cap="small" dirty="0">
                <a:solidFill>
                  <a:srgbClr val="003399"/>
                </a:solidFill>
                <a:latin typeface="Verdana" pitchFamily="34" charset="0"/>
                <a:ea typeface="Verdana" panose="020B0604030504040204" pitchFamily="34" charset="0"/>
              </a:rPr>
              <a:t>20.000,00 AVRO </a:t>
            </a:r>
            <a:endParaRPr lang="en-US" sz="2000" b="1" cap="small" dirty="0">
              <a:solidFill>
                <a:srgbClr val="003399"/>
              </a:solidFill>
              <a:latin typeface="Verdana" pitchFamily="34" charset="0"/>
              <a:ea typeface="Verdana" panose="020B0604030504040204"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spcBef>
                <a:spcPts val="0"/>
              </a:spcBef>
              <a:spcAft>
                <a:spcPts val="1200"/>
              </a:spcAft>
              <a:buFont typeface="Wingdings" panose="05000000000000000000" pitchFamily="2" charset="2"/>
              <a:buChar char="q"/>
            </a:pPr>
            <a:endParaRPr lang="tr-TR" sz="1600" b="1" dirty="0" smtClean="0">
              <a:solidFill>
                <a:srgbClr val="003296"/>
              </a:solidFill>
              <a:ea typeface="Verdana" panose="020B0604030504040204" pitchFamily="34" charset="0"/>
              <a:cs typeface="Verdana" panose="020B0604030504040204" pitchFamily="34" charset="0"/>
            </a:endParaRPr>
          </a:p>
          <a:p>
            <a:pPr algn="just">
              <a:spcBef>
                <a:spcPts val="0"/>
              </a:spcBef>
              <a:spcAft>
                <a:spcPts val="1200"/>
              </a:spcAft>
              <a:buFont typeface="Wingdings" panose="05000000000000000000" pitchFamily="2" charset="2"/>
              <a:buChar char="q"/>
            </a:pPr>
            <a:r>
              <a:rPr lang="tr-TR" sz="1600" b="1" dirty="0" smtClean="0">
                <a:solidFill>
                  <a:srgbClr val="003296"/>
                </a:solidFill>
                <a:ea typeface="Verdana" panose="020B0604030504040204" pitchFamily="34" charset="0"/>
                <a:cs typeface="Verdana" panose="020B0604030504040204" pitchFamily="34" charset="0"/>
              </a:rPr>
              <a:t>Bu </a:t>
            </a:r>
            <a:r>
              <a:rPr lang="tr-TR" sz="1600" b="1" dirty="0">
                <a:solidFill>
                  <a:srgbClr val="003296"/>
                </a:solidFill>
                <a:ea typeface="Verdana" panose="020B0604030504040204" pitchFamily="34" charset="0"/>
                <a:cs typeface="Verdana" panose="020B0604030504040204" pitchFamily="34" charset="0"/>
              </a:rPr>
              <a:t>Usül, </a:t>
            </a:r>
            <a:r>
              <a:rPr lang="tr-TR" sz="1600" dirty="0">
                <a:solidFill>
                  <a:srgbClr val="003296"/>
                </a:solidFill>
                <a:ea typeface="Verdana" panose="020B0604030504040204" pitchFamily="34" charset="0"/>
                <a:cs typeface="Verdana" panose="020B0604030504040204" pitchFamily="34" charset="0"/>
              </a:rPr>
              <a:t>hizmet alımı, tedarik ve inşaat sözleşmelerinde uygulanmaktadır;</a:t>
            </a:r>
            <a:endParaRPr lang="tr-TR" altLang="bg-BG" sz="1600" dirty="0">
              <a:solidFill>
                <a:srgbClr val="003296"/>
              </a:solidFill>
              <a:ea typeface="Verdana" panose="020B0604030504040204" pitchFamily="34" charset="0"/>
              <a:cs typeface="Verdana" panose="020B0604030504040204" pitchFamily="34" charset="0"/>
            </a:endParaRPr>
          </a:p>
          <a:p>
            <a:pPr algn="just">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İhale Belgeleri</a:t>
            </a:r>
            <a:r>
              <a:rPr lang="en-US" altLang="bg-BG" sz="1600" b="1"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 Hizmet ve inşaat usulleri, basitleştirilmiş ihale belgeleri kullanılarak uygulanmalıdır (PRAG Ek B80 ve DS1)</a:t>
            </a:r>
            <a:r>
              <a:rPr lang="en-US" altLang="bg-BG" sz="1600" dirty="0">
                <a:solidFill>
                  <a:srgbClr val="003296"/>
                </a:solidFill>
                <a:ea typeface="Verdana" panose="020B0604030504040204" pitchFamily="34" charset="0"/>
                <a:cs typeface="Verdana" panose="020B0604030504040204" pitchFamily="34" charset="0"/>
              </a:rPr>
              <a:t>;</a:t>
            </a:r>
          </a:p>
          <a:p>
            <a:pPr algn="just">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Yayın</a:t>
            </a:r>
            <a:r>
              <a:rPr lang="en-US" altLang="bg-BG" sz="1600" b="1"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İhale dosyası Programın internet sitesinde ve yararlanıcının internet sitesinde (Sözleşme Makamı sıfatıyla) yayımlanmalıdır</a:t>
            </a:r>
            <a:r>
              <a:rPr lang="en-US" altLang="bg-BG" sz="1600" dirty="0">
                <a:solidFill>
                  <a:srgbClr val="003296"/>
                </a:solidFill>
                <a:ea typeface="Verdana" panose="020B0604030504040204" pitchFamily="34" charset="0"/>
                <a:cs typeface="Verdana" panose="020B0604030504040204" pitchFamily="34" charset="0"/>
              </a:rPr>
              <a:t>;</a:t>
            </a:r>
          </a:p>
          <a:p>
            <a:pPr algn="just">
              <a:spcBef>
                <a:spcPts val="0"/>
              </a:spcBef>
              <a:spcAft>
                <a:spcPts val="1200"/>
              </a:spcAft>
              <a:buFont typeface="Wingdings" panose="05000000000000000000" pitchFamily="2" charset="2"/>
              <a:buChar char="q"/>
            </a:pPr>
            <a:r>
              <a:rPr lang="tr-TR" altLang="bg-BG" sz="1600" b="1" dirty="0">
                <a:solidFill>
                  <a:srgbClr val="003296"/>
                </a:solidFill>
                <a:ea typeface="Verdana" panose="020B0604030504040204" pitchFamily="34" charset="0"/>
                <a:cs typeface="Verdana" panose="020B0604030504040204" pitchFamily="34" charset="0"/>
              </a:rPr>
              <a:t>Davetlilerin sayısı</a:t>
            </a:r>
            <a:r>
              <a:rPr lang="en-US" altLang="bg-BG" sz="1600" b="1"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a:t>
            </a:r>
            <a:r>
              <a:rPr lang="tr-TR" altLang="bg-BG" sz="1600" dirty="0">
                <a:solidFill>
                  <a:srgbClr val="003296"/>
                </a:solidFill>
                <a:ea typeface="Verdana" panose="020B0604030504040204" pitchFamily="34" charset="0"/>
                <a:cs typeface="Verdana" panose="020B0604030504040204" pitchFamily="34" charset="0"/>
              </a:rPr>
              <a:t>E</a:t>
            </a:r>
            <a:r>
              <a:rPr lang="en-US" altLang="bg-BG" sz="1600" dirty="0">
                <a:solidFill>
                  <a:srgbClr val="003296"/>
                </a:solidFill>
                <a:ea typeface="Verdana" panose="020B0604030504040204" pitchFamily="34" charset="0"/>
                <a:cs typeface="Verdana" panose="020B0604030504040204" pitchFamily="34" charset="0"/>
              </a:rPr>
              <a:t>n az 3 isteklinin davet edilmesi gerekir. Yüklenici, ihale dosyası ile birlikte davetiyeleri eşzamanlı olarak gönderir. Yüklenicinin seçimi gerekçelendirilmelidir</a:t>
            </a:r>
            <a:r>
              <a:rPr lang="tr-TR" altLang="bg-BG" sz="1600" dirty="0">
                <a:solidFill>
                  <a:srgbClr val="003296"/>
                </a:solidFill>
                <a:ea typeface="Verdana" panose="020B0604030504040204" pitchFamily="34" charset="0"/>
                <a:cs typeface="Verdana" panose="020B0604030504040204" pitchFamily="34" charset="0"/>
              </a:rPr>
              <a:t>;</a:t>
            </a:r>
          </a:p>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Tekliflerin verilmesi: </a:t>
            </a:r>
            <a:r>
              <a:rPr lang="tr-TR" sz="1600" dirty="0">
                <a:solidFill>
                  <a:srgbClr val="003296"/>
                </a:solidFill>
                <a:ea typeface="Verdana" panose="020B0604030504040204" pitchFamily="34" charset="0"/>
                <a:cs typeface="Verdana" panose="020B0604030504040204" pitchFamily="34" charset="0"/>
              </a:rPr>
              <a:t>Davet edilen katılımcılara, ihale davetini aldıktan sonra tekliflerini sunmak üzere en az 30 gün verilmelidir.</a:t>
            </a:r>
          </a:p>
          <a:p>
            <a:pPr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Sözleşme Makamı, idari ve teknik olarak geçerli olan tek bir teklif alması halinde, ihale kriterlerinin karşılanması şartıyla, ihaleye devam edebilir.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406897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400" b="1" cap="small" dirty="0" smtClean="0">
                <a:solidFill>
                  <a:srgbClr val="003399"/>
                </a:solidFill>
                <a:latin typeface="Verdana" pitchFamily="34" charset="0"/>
              </a:rPr>
              <a:t>basitleştirilmiş usulde seçim süreci</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ts val="1920"/>
              </a:lnSpc>
              <a:spcBef>
                <a:spcPts val="0"/>
              </a:spcBef>
              <a:spcAft>
                <a:spcPts val="1200"/>
              </a:spcAft>
              <a:buFont typeface="Wingdings" panose="05000000000000000000" pitchFamily="2" charset="2"/>
              <a:buChar char="q"/>
            </a:pPr>
            <a:r>
              <a:rPr lang="tr-TR" sz="1600" b="1" dirty="0" smtClean="0">
                <a:solidFill>
                  <a:srgbClr val="003296"/>
                </a:solidFill>
                <a:ea typeface="Verdana" panose="020B0604030504040204" pitchFamily="34" charset="0"/>
                <a:cs typeface="Verdana" panose="020B0604030504040204" pitchFamily="34" charset="0"/>
              </a:rPr>
              <a:t>Tekliflerin </a:t>
            </a:r>
            <a:r>
              <a:rPr lang="tr-TR" sz="1600" b="1" dirty="0">
                <a:solidFill>
                  <a:srgbClr val="003296"/>
                </a:solidFill>
                <a:ea typeface="Verdana" panose="020B0604030504040204" pitchFamily="34" charset="0"/>
                <a:cs typeface="Verdana" panose="020B0604030504040204" pitchFamily="34" charset="0"/>
              </a:rPr>
              <a:t>alınması ve kaydı: </a:t>
            </a:r>
            <a:r>
              <a:rPr lang="tr-TR" sz="1600" dirty="0">
                <a:solidFill>
                  <a:srgbClr val="003296"/>
                </a:solidFill>
                <a:ea typeface="Verdana" panose="020B0604030504040204" pitchFamily="34" charset="0"/>
                <a:cs typeface="Verdana" panose="020B0604030504040204" pitchFamily="34" charset="0"/>
              </a:rPr>
              <a:t>Sözleşme Makamı, alınan tekliflerin alınma tarihi ve zamanını kaydetmeli ve elden teslim edilen teklifler için teklif sahibine bir alındı belgesi vermelidir.</a:t>
            </a:r>
            <a:r>
              <a:rPr lang="tr-TR" sz="1600" dirty="0">
                <a:ea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İhale zarfları, numaralandırılmalıdır</a:t>
            </a:r>
            <a:r>
              <a:rPr lang="en-US" altLang="bg-BG" sz="1600" dirty="0">
                <a:solidFill>
                  <a:srgbClr val="003296"/>
                </a:solidFill>
                <a:ea typeface="Verdana" panose="020B0604030504040204" pitchFamily="34" charset="0"/>
                <a:cs typeface="Verdana" panose="020B0604030504040204" pitchFamily="34" charset="0"/>
              </a:rPr>
              <a:t>;</a:t>
            </a:r>
            <a:endParaRPr lang="tr-TR" altLang="bg-BG" sz="1600" dirty="0">
              <a:solidFill>
                <a:srgbClr val="003296"/>
              </a:solidFill>
              <a:ea typeface="Verdana" panose="020B0604030504040204" pitchFamily="34" charset="0"/>
              <a:cs typeface="Verdana" panose="020B0604030504040204" pitchFamily="34" charset="0"/>
            </a:endParaRPr>
          </a:p>
          <a:p>
            <a:pPr algn="just">
              <a:lnSpc>
                <a:spcPts val="1920"/>
              </a:lnSpc>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Değerlendirme Komitesinin üyeleri</a:t>
            </a:r>
            <a:r>
              <a:rPr lang="tr-TR" sz="1600" dirty="0">
                <a:solidFill>
                  <a:srgbClr val="003296"/>
                </a:solidFill>
                <a:ea typeface="Verdana" panose="020B0604030504040204" pitchFamily="34" charset="0"/>
                <a:cs typeface="Verdana" panose="020B0604030504040204" pitchFamily="34" charset="0"/>
              </a:rPr>
              <a:t>, (Komite, oy hakkı bulunmayan başkan, oy hakkı bulunmayan Sekreter ve tek sayıdan oluşan üyeler(en az 3).Sözleşme Makamı olması sıfatıyla Yararlanıcının resmi atamasıyla (idari kurulum kararı), nitelikleri ve yeteneklerine göre belirlenmelidir. Üyelerden her biri, ihalenin yapıldığı dile (İngilizce) yeterince hakim olmalıdır ve teklifler hakkında bilgiye dayalı görüş bildirecek teknik ve idari becerilere sahip olmalıdır</a:t>
            </a:r>
            <a:r>
              <a:rPr lang="en-US" altLang="bg-BG" sz="1600" dirty="0">
                <a:solidFill>
                  <a:srgbClr val="003296"/>
                </a:solidFill>
                <a:ea typeface="Verdana" panose="020B0604030504040204" pitchFamily="34" charset="0"/>
                <a:cs typeface="Verdana" panose="020B0604030504040204" pitchFamily="34" charset="0"/>
              </a:rPr>
              <a:t>;</a:t>
            </a:r>
          </a:p>
          <a:p>
            <a:pPr algn="just">
              <a:lnSpc>
                <a:spcPts val="1920"/>
              </a:lnSpc>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Değerlendirme komitesinin bütün üyeleri </a:t>
            </a:r>
            <a:r>
              <a:rPr lang="tr-TR" sz="1600" dirty="0">
                <a:solidFill>
                  <a:srgbClr val="003296"/>
                </a:solidFill>
                <a:ea typeface="Verdana" panose="020B0604030504040204" pitchFamily="34" charset="0"/>
                <a:cs typeface="Verdana" panose="020B0604030504040204" pitchFamily="34" charset="0"/>
              </a:rPr>
              <a:t>Tarafsızlık ve Gizlilik Beyan'ını imzalamakla yükümlüdür. Beyanın formatı PRAG EK A4: Tarafsızlık ve Gizlilik Beyanı kısmında verilmiştir</a:t>
            </a:r>
            <a:r>
              <a:rPr lang="en-US" altLang="bg-BG" sz="1600" dirty="0">
                <a:solidFill>
                  <a:srgbClr val="003296"/>
                </a:solidFill>
                <a:ea typeface="Verdana" panose="020B0604030504040204" pitchFamily="34" charset="0"/>
                <a:cs typeface="Verdana" panose="020B0604030504040204" pitchFamily="34" charset="0"/>
              </a:rPr>
              <a:t>;</a:t>
            </a:r>
          </a:p>
          <a:p>
            <a:pPr algn="just">
              <a:lnSpc>
                <a:spcPts val="1920"/>
              </a:lnSpc>
              <a:spcBef>
                <a:spcPts val="0"/>
              </a:spcBef>
              <a:spcAft>
                <a:spcPts val="1200"/>
              </a:spcAft>
              <a:buFont typeface="Wingdings" panose="05000000000000000000" pitchFamily="2" charset="2"/>
              <a:buChar char="q"/>
            </a:pPr>
            <a:r>
              <a:rPr lang="en-US" altLang="bg-BG" sz="1600" dirty="0">
                <a:solidFill>
                  <a:srgbClr val="003296"/>
                </a:solidFill>
                <a:ea typeface="Verdana" panose="020B0604030504040204" pitchFamily="34" charset="0"/>
                <a:cs typeface="Verdana" panose="020B0604030504040204" pitchFamily="34" charset="0"/>
              </a:rPr>
              <a:t>Tedarik ve yapım işleri ihaleleri için </a:t>
            </a:r>
            <a:r>
              <a:rPr lang="en-US" altLang="bg-BG" sz="1600" b="1" dirty="0">
                <a:solidFill>
                  <a:srgbClr val="003296"/>
                </a:solidFill>
                <a:ea typeface="Verdana" panose="020B0604030504040204" pitchFamily="34" charset="0"/>
                <a:cs typeface="Verdana" panose="020B0604030504040204" pitchFamily="34" charset="0"/>
              </a:rPr>
              <a:t>ihale açılış oturumu halka açıktır</a:t>
            </a:r>
            <a:r>
              <a:rPr lang="en-US" altLang="bg-BG" sz="1600" dirty="0">
                <a:solidFill>
                  <a:srgbClr val="003296"/>
                </a:solidFill>
                <a:ea typeface="Verdana" panose="020B0604030504040204" pitchFamily="34" charset="0"/>
                <a:cs typeface="Verdana" panose="020B0604030504040204" pitchFamily="34" charset="0"/>
              </a:rPr>
              <a:t>. Katılım, ihaleye teklif veren firmaların temsilcileri ile sınırlıdır;</a:t>
            </a:r>
          </a:p>
          <a:p>
            <a:pPr algn="just">
              <a:lnSpc>
                <a:spcPts val="1920"/>
              </a:lnSpc>
              <a:spcBef>
                <a:spcPts val="0"/>
              </a:spcBef>
              <a:spcAft>
                <a:spcPts val="1200"/>
              </a:spcAft>
              <a:buFont typeface="Wingdings" panose="05000000000000000000" pitchFamily="2" charset="2"/>
              <a:buChar char="q"/>
            </a:pPr>
            <a:r>
              <a:rPr lang="en-US" altLang="bg-BG" sz="1600" dirty="0">
                <a:solidFill>
                  <a:srgbClr val="003296"/>
                </a:solidFill>
                <a:ea typeface="Verdana" panose="020B0604030504040204" pitchFamily="34" charset="0"/>
                <a:cs typeface="Verdana" panose="020B0604030504040204" pitchFamily="34" charset="0"/>
              </a:rPr>
              <a:t>Hazırlık toplantısı, İhale açılış oturumu, Tekliflerin değerlendirilmesi</a:t>
            </a:r>
            <a:r>
              <a:rPr lang="tr-TR" altLang="bg-BG" sz="1600"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(İdari uygunluğun kontrol edilmesi,Teknik değerlendirme, Mali değerlendirme)</a:t>
            </a:r>
            <a:r>
              <a:rPr lang="tr-TR" altLang="bg-BG" sz="1600" dirty="0">
                <a:solidFill>
                  <a:srgbClr val="003296"/>
                </a:solidFill>
                <a:ea typeface="Verdana" panose="020B0604030504040204" pitchFamily="34" charset="0"/>
                <a:cs typeface="Verdana" panose="020B0604030504040204" pitchFamily="34" charset="0"/>
              </a:rPr>
              <a:t> süreçlerini kapsar. Değerlendirme</a:t>
            </a:r>
            <a:r>
              <a:rPr lang="tr-TR" sz="1600" dirty="0">
                <a:solidFill>
                  <a:srgbClr val="003296"/>
                </a:solidFill>
                <a:ea typeface="Verdana" panose="020B0604030504040204" pitchFamily="34" charset="0"/>
                <a:cs typeface="Verdana" panose="020B0604030504040204" pitchFamily="34" charset="0"/>
              </a:rPr>
              <a:t> süreci (teknik ve mali değerlendirme) </a:t>
            </a:r>
            <a:r>
              <a:rPr lang="tr-TR" sz="1600" b="1" dirty="0">
                <a:solidFill>
                  <a:srgbClr val="003296"/>
                </a:solidFill>
                <a:ea typeface="Verdana" panose="020B0604030504040204" pitchFamily="34" charset="0"/>
                <a:cs typeface="Verdana" panose="020B0604030504040204" pitchFamily="34" charset="0"/>
              </a:rPr>
              <a:t>Değerlendirme Raporuna </a:t>
            </a:r>
            <a:r>
              <a:rPr lang="tr-TR" sz="1600" dirty="0">
                <a:solidFill>
                  <a:srgbClr val="003296"/>
                </a:solidFill>
                <a:ea typeface="Verdana" panose="020B0604030504040204" pitchFamily="34" charset="0"/>
                <a:cs typeface="Verdana" panose="020B0604030504040204" pitchFamily="34" charset="0"/>
              </a:rPr>
              <a:t>kaydedilir. Raporun Değerlendirme Komitesi Başkanı, Sekreteri ve puan veren bütün üyeler tarafından imzalanması gerekmektedir.</a:t>
            </a:r>
            <a:endParaRPr lang="en-US" altLang="bg-BG" sz="1600" dirty="0">
              <a:solidFill>
                <a:srgbClr val="003296"/>
              </a:solidFill>
              <a:ea typeface="Verdana" panose="020B0604030504040204" pitchFamily="34" charset="0"/>
              <a:cs typeface="Verdana" panose="020B0604030504040204"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45994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400" b="1" cap="small" dirty="0" smtClean="0">
                <a:solidFill>
                  <a:srgbClr val="003399"/>
                </a:solidFill>
                <a:latin typeface="Verdana" pitchFamily="34" charset="0"/>
              </a:rPr>
              <a:t>sınırlı usul</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tr-TR" sz="1800" b="1" dirty="0">
              <a:solidFill>
                <a:srgbClr val="003296"/>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Sınırlı usulde, </a:t>
            </a:r>
            <a:r>
              <a:rPr lang="tr-TR" sz="1600" dirty="0">
                <a:solidFill>
                  <a:srgbClr val="003296"/>
                </a:solidFill>
                <a:ea typeface="Verdana" panose="020B0604030504040204" pitchFamily="34" charset="0"/>
                <a:cs typeface="Verdana" panose="020B0604030504040204" pitchFamily="34" charset="0"/>
              </a:rPr>
              <a:t>Sözleşme Makamı sınırlı sayıda adayı ihaleye davet etmektedir. </a:t>
            </a:r>
          </a:p>
          <a:p>
            <a:pPr marL="0" indent="0" algn="just">
              <a:lnSpc>
                <a:spcPct val="100000"/>
              </a:lnSpc>
              <a:spcBef>
                <a:spcPts val="600"/>
              </a:spcBef>
              <a:buNone/>
            </a:pPr>
            <a:endParaRPr lang="tr-TR" altLang="bg-BG"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Sınırlı ihale usulü</a:t>
            </a:r>
            <a:r>
              <a:rPr lang="tr-TR" sz="1600" dirty="0">
                <a:solidFill>
                  <a:srgbClr val="003296"/>
                </a:solidFill>
                <a:ea typeface="Verdana" panose="020B0604030504040204" pitchFamily="34" charset="0"/>
                <a:cs typeface="Verdana" panose="020B0604030504040204" pitchFamily="34" charset="0"/>
              </a:rPr>
              <a:t>, yalnızca hizmet alımı sözleşmelerinde ve istisnai durumlarda inşaat sözleşmelerinde kullanılabilmektedir</a:t>
            </a:r>
            <a:r>
              <a:rPr lang="tr-TR" sz="1600" dirty="0" smtClean="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 Bu </a:t>
            </a:r>
            <a:r>
              <a:rPr lang="tr-TR" sz="1600" dirty="0" smtClean="0">
                <a:solidFill>
                  <a:srgbClr val="003296"/>
                </a:solidFill>
                <a:ea typeface="Verdana" panose="020B0604030504040204" pitchFamily="34" charset="0"/>
                <a:cs typeface="Verdana" panose="020B0604030504040204" pitchFamily="34" charset="0"/>
              </a:rPr>
              <a:t>sözleşme modelleri</a:t>
            </a:r>
            <a:r>
              <a:rPr lang="tr-TR" sz="1600" dirty="0">
                <a:solidFill>
                  <a:srgbClr val="003296"/>
                </a:solidFill>
                <a:ea typeface="Verdana" panose="020B0604030504040204" pitchFamily="34" charset="0"/>
                <a:cs typeface="Verdana" panose="020B0604030504040204" pitchFamily="34" charset="0"/>
              </a:rPr>
              <a:t>, PRAG'ta (bölüm </a:t>
            </a:r>
            <a:r>
              <a:rPr lang="tr-TR" sz="1600" dirty="0" smtClean="0">
                <a:solidFill>
                  <a:srgbClr val="003296"/>
                </a:solidFill>
                <a:ea typeface="Verdana" panose="020B0604030504040204" pitchFamily="34" charset="0"/>
                <a:cs typeface="Verdana" panose="020B0604030504040204" pitchFamily="34" charset="0"/>
              </a:rPr>
              <a:t>3.4 </a:t>
            </a:r>
            <a:r>
              <a:rPr lang="tr-TR" sz="1600" dirty="0">
                <a:solidFill>
                  <a:srgbClr val="003296"/>
                </a:solidFill>
                <a:ea typeface="Verdana" panose="020B0604030504040204" pitchFamily="34" charset="0"/>
                <a:cs typeface="Verdana" panose="020B0604030504040204" pitchFamily="34" charset="0"/>
              </a:rPr>
              <a:t>ve </a:t>
            </a:r>
            <a:r>
              <a:rPr lang="tr-TR" sz="1600" dirty="0" smtClean="0">
                <a:solidFill>
                  <a:srgbClr val="003296"/>
                </a:solidFill>
                <a:ea typeface="Verdana" panose="020B0604030504040204" pitchFamily="34" charset="0"/>
                <a:cs typeface="Verdana" panose="020B0604030504040204" pitchFamily="34" charset="0"/>
              </a:rPr>
              <a:t>5.4 ) bulunabilir.</a:t>
            </a:r>
          </a:p>
          <a:p>
            <a:pPr algn="just">
              <a:spcBef>
                <a:spcPts val="600"/>
              </a:spcBef>
              <a:buFont typeface="Wingdings" panose="05000000000000000000" pitchFamily="2" charset="2"/>
              <a:buChar char="q"/>
            </a:pPr>
            <a:endParaRPr lang="en-US" altLang="bg-BG"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Sınırlı ihale usulünde süreç iki adımdan oluşur</a:t>
            </a:r>
            <a:r>
              <a:rPr lang="tr-TR" sz="1600" dirty="0">
                <a:solidFill>
                  <a:srgbClr val="003296"/>
                </a:solidFill>
                <a:ea typeface="Verdana" panose="020B0604030504040204" pitchFamily="34" charset="0"/>
                <a:cs typeface="Verdana" panose="020B0604030504040204" pitchFamily="34" charset="0"/>
              </a:rPr>
              <a:t>: </a:t>
            </a:r>
          </a:p>
          <a:p>
            <a:pPr marL="0" indent="0" algn="just">
              <a:spcBef>
                <a:spcPts val="600"/>
              </a:spcBef>
              <a:buNone/>
            </a:pPr>
            <a:endParaRPr lang="tr-TR"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Birinci adımda niyet beyanı daveti çıkarılır. </a:t>
            </a:r>
          </a:p>
          <a:p>
            <a:pPr marL="0" indent="0" algn="just">
              <a:spcBef>
                <a:spcPts val="600"/>
              </a:spcBef>
              <a:buNone/>
            </a:pPr>
            <a:endParaRPr lang="tr-TR"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İkinci adımda ise ilk teklifler gözden geçirilir ve </a:t>
            </a:r>
            <a:r>
              <a:rPr lang="tr-TR" sz="1600" dirty="0" smtClean="0">
                <a:solidFill>
                  <a:srgbClr val="003296"/>
                </a:solidFill>
                <a:ea typeface="Verdana" panose="020B0604030504040204" pitchFamily="34" charset="0"/>
                <a:cs typeface="Verdana" panose="020B0604030504040204" pitchFamily="34" charset="0"/>
              </a:rPr>
              <a:t>İlk aşamayı geçenlerin</a:t>
            </a:r>
            <a:r>
              <a:rPr lang="tr-TR" sz="1600" dirty="0" smtClean="0">
                <a:solidFill>
                  <a:srgbClr val="003296"/>
                </a:solidFill>
                <a:ea typeface="Verdana" panose="020B0604030504040204" pitchFamily="34" charset="0"/>
                <a:cs typeface="Verdana" panose="020B0604030504040204" pitchFamily="34" charset="0"/>
              </a:rPr>
              <a:t> listesi </a:t>
            </a:r>
            <a:r>
              <a:rPr lang="tr-TR" sz="1600" dirty="0">
                <a:solidFill>
                  <a:srgbClr val="003296"/>
                </a:solidFill>
                <a:ea typeface="Verdana" panose="020B0604030504040204" pitchFamily="34" charset="0"/>
                <a:cs typeface="Verdana" panose="020B0604030504040204" pitchFamily="34" charset="0"/>
              </a:rPr>
              <a:t>yapılır. Daha sonra, </a:t>
            </a:r>
            <a:r>
              <a:rPr lang="tr-TR" sz="1600" dirty="0" smtClean="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listedeki adaylar tam tekliflerini vermek üzere davet edilir.</a:t>
            </a:r>
            <a:endParaRPr lang="en-US" sz="1600" dirty="0">
              <a:solidFill>
                <a:srgbClr val="003296"/>
              </a:solidFill>
              <a:ea typeface="Verdana" panose="020B0604030504040204" pitchFamily="34" charset="0"/>
              <a:cs typeface="Verdana" panose="020B0604030504040204"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1880414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açık ihale usulü</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spcBef>
                <a:spcPts val="600"/>
              </a:spcBef>
              <a:buFont typeface="Wingdings" panose="05000000000000000000" pitchFamily="2" charset="2"/>
              <a:buChar char="q"/>
            </a:pPr>
            <a:r>
              <a:rPr lang="tr-TR" sz="1600" b="1" dirty="0" smtClean="0">
                <a:solidFill>
                  <a:srgbClr val="003296"/>
                </a:solidFill>
                <a:ea typeface="Verdana" panose="020B0604030504040204" pitchFamily="34" charset="0"/>
                <a:cs typeface="Verdana" panose="020B0604030504040204" pitchFamily="34" charset="0"/>
              </a:rPr>
              <a:t>Açık </a:t>
            </a:r>
            <a:r>
              <a:rPr lang="tr-TR" sz="1600" b="1" dirty="0">
                <a:solidFill>
                  <a:srgbClr val="003296"/>
                </a:solidFill>
                <a:ea typeface="Verdana" panose="020B0604030504040204" pitchFamily="34" charset="0"/>
                <a:cs typeface="Verdana" panose="020B0604030504040204" pitchFamily="34" charset="0"/>
              </a:rPr>
              <a:t>İhale Usulünde</a:t>
            </a:r>
            <a:r>
              <a:rPr lang="tr-TR" sz="1600" dirty="0">
                <a:solidFill>
                  <a:srgbClr val="003296"/>
                </a:solidFill>
                <a:ea typeface="Verdana" panose="020B0604030504040204" pitchFamily="34" charset="0"/>
                <a:cs typeface="Verdana" panose="020B0604030504040204" pitchFamily="34" charset="0"/>
              </a:rPr>
              <a:t>, Teklif çağrıları açıktır ve isteyen ekonomik birimler teklif verebilirler.</a:t>
            </a:r>
          </a:p>
          <a:p>
            <a:pPr marL="0" indent="0" algn="just">
              <a:spcBef>
                <a:spcPts val="600"/>
              </a:spcBef>
              <a:buNone/>
            </a:pPr>
            <a:endParaRPr lang="tr-TR" altLang="bg-BG"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İhale ilanının yayınlanmasıyla</a:t>
            </a:r>
            <a:r>
              <a:rPr lang="tr-TR" sz="1600" dirty="0">
                <a:solidFill>
                  <a:srgbClr val="003296"/>
                </a:solidFill>
                <a:ea typeface="Verdana" panose="020B0604030504040204" pitchFamily="34" charset="0"/>
                <a:cs typeface="Verdana" panose="020B0604030504040204" pitchFamily="34" charset="0"/>
              </a:rPr>
              <a:t>, Ulusal ve uluslararası olmasına bağlı olarak, tekliflerin verilmesi için davet yapılır. Tüm ihale dosyası, Sözleşme bildirimi (PRAG ekleri C2 veya D2), Özet İhale duyurusu (PRAG'ın ekleri C3 veya D3) ve İhale sonucu duyurusu (PRAG'ın C9b veya D9b ekleri) Özellikle Programın internet sitesi ve hibe yararlanıcısının internet sitesinde (Sözleşme makamı sıfatıyla) başta olmak üzere tüm uygun ortamlarda yayınlanmalıdır. Ek olarak, Özet İhale duyurusu projenin yürütüldüğü ülkenin resmi gazetesinde veya diğer eşdeğer yayın organlarında yayınlanmalıdır. Ayrıntılar için PIM syf.33</a:t>
            </a:r>
          </a:p>
          <a:p>
            <a:pPr marL="0" indent="0" algn="just">
              <a:spcBef>
                <a:spcPts val="600"/>
              </a:spcBef>
              <a:buNone/>
            </a:pPr>
            <a:endParaRPr lang="tr-TR"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Açık İhale Usulü, </a:t>
            </a:r>
            <a:r>
              <a:rPr lang="tr-TR" sz="1600" dirty="0">
                <a:solidFill>
                  <a:srgbClr val="003296"/>
                </a:solidFill>
                <a:ea typeface="Verdana" panose="020B0604030504040204" pitchFamily="34" charset="0"/>
                <a:cs typeface="Verdana" panose="020B0604030504040204" pitchFamily="34" charset="0"/>
              </a:rPr>
              <a:t>Tedarik ve inşaat sözleşmelerinde uygulanabilir. Bu sözleşme modelleri, PRAG'ta (bölüm </a:t>
            </a:r>
            <a:r>
              <a:rPr lang="tr-TR" sz="1600" dirty="0" smtClean="0">
                <a:solidFill>
                  <a:srgbClr val="003296"/>
                </a:solidFill>
                <a:ea typeface="Verdana" panose="020B0604030504040204" pitchFamily="34" charset="0"/>
                <a:cs typeface="Verdana" panose="020B0604030504040204" pitchFamily="34" charset="0"/>
              </a:rPr>
              <a:t>4.3.1 ve 4.4 tedarik  5.3 ve 5.5 inşaat </a:t>
            </a:r>
            <a:r>
              <a:rPr lang="tr-TR" sz="1600" dirty="0">
                <a:solidFill>
                  <a:srgbClr val="003296"/>
                </a:solidFill>
                <a:ea typeface="Verdana" panose="020B0604030504040204" pitchFamily="34" charset="0"/>
                <a:cs typeface="Verdana" panose="020B0604030504040204" pitchFamily="34" charset="0"/>
              </a:rPr>
              <a:t>) bulunabilir</a:t>
            </a:r>
            <a:r>
              <a:rPr lang="tr-TR" sz="1600" dirty="0" smtClean="0">
                <a:solidFill>
                  <a:srgbClr val="003296"/>
                </a:solidFill>
                <a:ea typeface="Verdana" panose="020B0604030504040204" pitchFamily="34" charset="0"/>
                <a:cs typeface="Verdana" panose="020B0604030504040204" pitchFamily="34" charset="0"/>
              </a:rPr>
              <a:t>.</a:t>
            </a:r>
          </a:p>
          <a:p>
            <a:pPr marL="0" indent="0" algn="just">
              <a:spcBef>
                <a:spcPts val="600"/>
              </a:spcBef>
              <a:buNone/>
            </a:pPr>
            <a:endParaRPr lang="en-US" altLang="bg-BG"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Süreç tek adımdan oluşmaktadır</a:t>
            </a:r>
            <a:r>
              <a:rPr lang="tr-TR" sz="1600" dirty="0">
                <a:solidFill>
                  <a:srgbClr val="003296"/>
                </a:solidFill>
                <a:ea typeface="Verdana" panose="020B0604030504040204" pitchFamily="34" charset="0"/>
                <a:cs typeface="Verdana" panose="020B0604030504040204" pitchFamily="34" charset="0"/>
              </a:rPr>
              <a:t>: </a:t>
            </a:r>
          </a:p>
          <a:p>
            <a:pPr marL="0" indent="0" algn="just">
              <a:spcBef>
                <a:spcPts val="600"/>
              </a:spcBef>
              <a:buNone/>
            </a:pPr>
            <a:endParaRPr lang="tr-TR" sz="1600" dirty="0">
              <a:solidFill>
                <a:srgbClr val="003296"/>
              </a:solidFill>
              <a:ea typeface="Verdana" panose="020B0604030504040204" pitchFamily="34" charset="0"/>
              <a:cs typeface="Verdana" panose="020B0604030504040204" pitchFamily="34" charset="0"/>
            </a:endParaRPr>
          </a:p>
          <a:p>
            <a:pPr algn="just">
              <a:spcBef>
                <a:spcPts val="600"/>
              </a:spcBef>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Ulusal veya uluslararası düzeyde, tekliflerin verilmesi için ihaleye davet yapılır.</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4024007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tavsiyeler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algn="just">
              <a:spcBef>
                <a:spcPts val="0"/>
              </a:spcBef>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İhale </a:t>
            </a:r>
            <a:r>
              <a:rPr lang="tr-TR" sz="1600" dirty="0">
                <a:solidFill>
                  <a:srgbClr val="003296"/>
                </a:solidFill>
                <a:ea typeface="Verdana" panose="020B0604030504040204" pitchFamily="34" charset="0"/>
                <a:cs typeface="Verdana" panose="020B0604030504040204" pitchFamily="34" charset="0"/>
              </a:rPr>
              <a:t>kısımlara (lotlara) bölünebilir.</a:t>
            </a:r>
          </a:p>
          <a:p>
            <a:pPr marL="0" indent="0" algn="just">
              <a:spcBef>
                <a:spcPts val="0"/>
              </a:spcBef>
              <a:spcAft>
                <a:spcPts val="1200"/>
              </a:spcAft>
              <a:buNone/>
            </a:pPr>
            <a:endParaRPr lang="tr-TR" sz="1600" dirty="0">
              <a:solidFill>
                <a:srgbClr val="003296"/>
              </a:solidFill>
              <a:ea typeface="Verdana" panose="020B0604030504040204" pitchFamily="34" charset="0"/>
              <a:cs typeface="Verdana" panose="020B0604030504040204" pitchFamily="34" charset="0"/>
            </a:endParaRPr>
          </a:p>
          <a:p>
            <a:pPr lvl="0"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Mantığa uygun olarak tek bir tedarikçinin sağlaması olası olan tüm bütçe kalemleri aynı lot altında yer alır.</a:t>
            </a:r>
          </a:p>
          <a:p>
            <a:pPr marL="0" indent="0" algn="just">
              <a:spcBef>
                <a:spcPts val="0"/>
              </a:spcBef>
              <a:spcAft>
                <a:spcPts val="1200"/>
              </a:spcAft>
              <a:buNone/>
            </a:pPr>
            <a:endParaRPr lang="tr-TR" sz="1600" dirty="0">
              <a:solidFill>
                <a:srgbClr val="003296"/>
              </a:solidFill>
              <a:ea typeface="Verdana" panose="020B0604030504040204" pitchFamily="34" charset="0"/>
              <a:cs typeface="Verdana" panose="020B0604030504040204" pitchFamily="34" charset="0"/>
            </a:endParaRPr>
          </a:p>
          <a:p>
            <a:pPr lvl="0"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Bir ihale dosyasındaki lotların toplam değeri, ihale usulünü belirler.</a:t>
            </a:r>
          </a:p>
          <a:p>
            <a:pPr marL="0" indent="0" algn="just">
              <a:spcBef>
                <a:spcPts val="0"/>
              </a:spcBef>
              <a:spcAft>
                <a:spcPts val="1200"/>
              </a:spcAft>
              <a:buNone/>
            </a:pPr>
            <a:r>
              <a:rPr lang="tr-TR" sz="1600" dirty="0">
                <a:solidFill>
                  <a:srgbClr val="003296"/>
                </a:solidFill>
                <a:ea typeface="Verdana" panose="020B0604030504040204" pitchFamily="34" charset="0"/>
                <a:cs typeface="Verdana" panose="020B0604030504040204" pitchFamily="34" charset="0"/>
              </a:rPr>
              <a:t> </a:t>
            </a:r>
          </a:p>
          <a:p>
            <a:pPr lvl="0"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Usül değiştirmek için </a:t>
            </a:r>
            <a:r>
              <a:rPr lang="tr-TR" sz="1600" b="1" dirty="0">
                <a:solidFill>
                  <a:srgbClr val="003296"/>
                </a:solidFill>
                <a:ea typeface="Verdana" panose="020B0604030504040204" pitchFamily="34" charset="0"/>
                <a:cs typeface="Verdana" panose="020B0604030504040204" pitchFamily="34" charset="0"/>
              </a:rPr>
              <a:t>suni parçalama </a:t>
            </a:r>
            <a:r>
              <a:rPr lang="tr-TR" sz="1600" dirty="0">
                <a:solidFill>
                  <a:srgbClr val="003296"/>
                </a:solidFill>
                <a:ea typeface="Verdana" panose="020B0604030504040204" pitchFamily="34" charset="0"/>
                <a:cs typeface="Verdana" panose="020B0604030504040204" pitchFamily="34" charset="0"/>
              </a:rPr>
              <a:t>yapılarak, birden çok ihale dosyası hazırlanamaz.</a:t>
            </a:r>
          </a:p>
          <a:p>
            <a:pPr marL="0" indent="0" algn="just">
              <a:spcBef>
                <a:spcPts val="0"/>
              </a:spcBef>
              <a:spcAft>
                <a:spcPts val="1200"/>
              </a:spcAft>
              <a:buNone/>
            </a:pPr>
            <a:endParaRPr lang="tr-TR" sz="1600" dirty="0">
              <a:solidFill>
                <a:srgbClr val="003296"/>
              </a:solidFill>
              <a:ea typeface="Verdana" panose="020B0604030504040204" pitchFamily="34" charset="0"/>
              <a:cs typeface="Verdana" panose="020B0604030504040204" pitchFamily="34" charset="0"/>
            </a:endParaRPr>
          </a:p>
          <a:p>
            <a:pPr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Lotlar ayrı ihale edilebilir ve farklı tedarikçilere verilebilir.</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3268661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400" b="1" cap="small" dirty="0" smtClean="0">
                <a:solidFill>
                  <a:srgbClr val="003399"/>
                </a:solidFill>
                <a:latin typeface="Verdana" pitchFamily="34" charset="0"/>
              </a:rPr>
              <a:t>teknik şartname hazırlarken tavsiyeler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Teknik şartname</a:t>
            </a:r>
            <a:r>
              <a:rPr lang="tr-TR" sz="1600" dirty="0">
                <a:solidFill>
                  <a:srgbClr val="003296"/>
                </a:solidFill>
                <a:ea typeface="Verdana" panose="020B0604030504040204" pitchFamily="34" charset="0"/>
                <a:cs typeface="Verdana" panose="020B0604030504040204" pitchFamily="34" charset="0"/>
              </a:rPr>
              <a:t>, İhale dosyasının bir parçası, ve aynı zamanda sözleşmenin ekidir.</a:t>
            </a:r>
          </a:p>
          <a:p>
            <a:pPr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Sağlanacak ekipmanın tüm ayrıntılarını açıklamalıdır. </a:t>
            </a:r>
          </a:p>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İçerik –Ek B8</a:t>
            </a:r>
            <a:r>
              <a:rPr lang="az-Cyrl-AZ" sz="1600" b="1" dirty="0">
                <a:solidFill>
                  <a:srgbClr val="003296"/>
                </a:solidFill>
                <a:ea typeface="Verdana" panose="020B0604030504040204" pitchFamily="34" charset="0"/>
                <a:cs typeface="Verdana" panose="020B0604030504040204" pitchFamily="34" charset="0"/>
              </a:rPr>
              <a:t>е </a:t>
            </a:r>
            <a:r>
              <a:rPr lang="tr-TR" sz="1600" b="1" dirty="0">
                <a:solidFill>
                  <a:srgbClr val="003296"/>
                </a:solidFill>
                <a:ea typeface="Verdana" panose="020B0604030504040204" pitchFamily="34" charset="0"/>
                <a:cs typeface="Verdana" panose="020B0604030504040204" pitchFamily="34" charset="0"/>
              </a:rPr>
              <a:t>ve Ek B8f uyarınca: </a:t>
            </a:r>
            <a:r>
              <a:rPr lang="tr-TR" sz="1600" dirty="0">
                <a:solidFill>
                  <a:srgbClr val="003296"/>
                </a:solidFill>
                <a:ea typeface="Verdana" panose="020B0604030504040204" pitchFamily="34" charset="0"/>
                <a:cs typeface="Verdana" panose="020B0604030504040204" pitchFamily="34" charset="0"/>
              </a:rPr>
              <a:t>(Genel bilgi; Amaçlar, beklenen çıktılar; Olasılık ve riskler; İşin kapsamı; Lojistik ve zamanlama; Gereklilikler; Raporlar; İzleme ve değerlendirme açıkça ve ayrıntılı olarak belirlenmelidir; </a:t>
            </a:r>
          </a:p>
          <a:p>
            <a:pPr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Hizmet sağlayanın raporu, hizmetin özellikleri konusunda yeterince bilgi vermelidir;</a:t>
            </a:r>
          </a:p>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Ticari markaların belirtilmesi kabul edilemez</a:t>
            </a:r>
            <a:r>
              <a:rPr lang="tr-TR" sz="1600" dirty="0">
                <a:solidFill>
                  <a:srgbClr val="003296"/>
                </a:solidFill>
                <a:ea typeface="Verdana" panose="020B0604030504040204" pitchFamily="34" charset="0"/>
                <a:cs typeface="Verdana" panose="020B0604030504040204" pitchFamily="34" charset="0"/>
              </a:rPr>
              <a:t>. Tedarikin her bir unsurunun beklenen işlevselliği ve teknik parametreleri açıklanmalıdır;</a:t>
            </a:r>
          </a:p>
          <a:p>
            <a:pPr algn="just">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Hibe Sözleşmesindeki teknik şartnameye </a:t>
            </a:r>
            <a:r>
              <a:rPr lang="tr-TR" sz="1600" b="1" dirty="0">
                <a:solidFill>
                  <a:srgbClr val="003296"/>
                </a:solidFill>
                <a:ea typeface="Verdana" panose="020B0604030504040204" pitchFamily="34" charset="0"/>
                <a:cs typeface="Verdana" panose="020B0604030504040204" pitchFamily="34" charset="0"/>
              </a:rPr>
              <a:t>tam uyumlu </a:t>
            </a:r>
            <a:r>
              <a:rPr lang="tr-TR" sz="1600" dirty="0">
                <a:solidFill>
                  <a:srgbClr val="003296"/>
                </a:solidFill>
                <a:ea typeface="Verdana" panose="020B0604030504040204" pitchFamily="34" charset="0"/>
                <a:cs typeface="Verdana" panose="020B0604030504040204" pitchFamily="34" charset="0"/>
              </a:rPr>
              <a:t>olmalıdır.</a:t>
            </a:r>
          </a:p>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Tedarik edilen malzemelerinin kabulünde </a:t>
            </a:r>
            <a:r>
              <a:rPr lang="tr-TR" sz="1600" dirty="0">
                <a:solidFill>
                  <a:srgbClr val="003296"/>
                </a:solidFill>
                <a:ea typeface="Verdana" panose="020B0604030504040204" pitchFamily="34" charset="0"/>
                <a:cs typeface="Verdana" panose="020B0604030504040204" pitchFamily="34" charset="0"/>
              </a:rPr>
              <a:t>tüm destekleyici belgeler, temin edilmelidir: Ara / Kesin Kabul protokolleri; Garanti belgeleri; Fatura; varsa menşe belgesi istenmelidir; Seri numaraları (uygun olduğu yerlerde), modelini ve markasını belirterek tedarik edilen öğeleri açıkça belirtmelidir.</a:t>
            </a:r>
          </a:p>
          <a:p>
            <a:pPr algn="just">
              <a:spcBef>
                <a:spcPts val="0"/>
              </a:spcBef>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Görselleştirme </a:t>
            </a:r>
            <a:r>
              <a:rPr lang="tr-TR" sz="1600" dirty="0">
                <a:solidFill>
                  <a:srgbClr val="003296"/>
                </a:solidFill>
                <a:ea typeface="Verdana" panose="020B0604030504040204" pitchFamily="34" charset="0"/>
                <a:cs typeface="Verdana" panose="020B0604030504040204" pitchFamily="34" charset="0"/>
              </a:rPr>
              <a:t>sağlanmalıdır.</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2231802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örnek kullanımlar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grpSp>
        <p:nvGrpSpPr>
          <p:cNvPr id="9" name="Group 7"/>
          <p:cNvGrpSpPr/>
          <p:nvPr/>
        </p:nvGrpSpPr>
        <p:grpSpPr>
          <a:xfrm>
            <a:off x="606491" y="1728602"/>
            <a:ext cx="3749485" cy="1772406"/>
            <a:chOff x="856146" y="2060848"/>
            <a:chExt cx="3035483" cy="1584176"/>
          </a:xfrm>
        </p:grpSpPr>
        <p:pic>
          <p:nvPicPr>
            <p:cNvPr id="10" name="Picture 2" descr="D:\Pictures\3-039-pics\PP1\IMG_694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71" t="17883" r="10417" b="41058"/>
            <a:stretch/>
          </p:blipFill>
          <p:spPr bwMode="auto">
            <a:xfrm>
              <a:off x="856146" y="2060848"/>
              <a:ext cx="3035483" cy="151216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373887" y="3284984"/>
              <a:ext cx="829961"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Oval 12"/>
            <p:cNvSpPr/>
            <p:nvPr/>
          </p:nvSpPr>
          <p:spPr>
            <a:xfrm>
              <a:off x="1259632" y="2708920"/>
              <a:ext cx="829961"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024"/>
          <a:stretch/>
        </p:blipFill>
        <p:spPr bwMode="auto">
          <a:xfrm>
            <a:off x="606492" y="3619174"/>
            <a:ext cx="3749484" cy="264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descr="09-Certificate of Origin.pdf - Adobe Reader"/>
          <p:cNvPicPr>
            <a:picLocks noChangeAspect="1"/>
          </p:cNvPicPr>
          <p:nvPr/>
        </p:nvPicPr>
        <p:blipFill rotWithShape="1">
          <a:blip r:embed="rId7">
            <a:extLst>
              <a:ext uri="{28A0092B-C50C-407E-A947-70E740481C1C}">
                <a14:useLocalDpi xmlns:a14="http://schemas.microsoft.com/office/drawing/2010/main" val="0"/>
              </a:ext>
            </a:extLst>
          </a:blip>
          <a:srcRect l="32917" t="11584" r="28333" b="3645"/>
          <a:stretch/>
        </p:blipFill>
        <p:spPr>
          <a:xfrm>
            <a:off x="4854368" y="1701031"/>
            <a:ext cx="3832431" cy="4742565"/>
          </a:xfrm>
          <a:prstGeom prst="rect">
            <a:avLst/>
          </a:prstGeom>
        </p:spPr>
      </p:pic>
    </p:spTree>
    <p:extLst>
      <p:ext uri="{BB962C8B-B14F-4D97-AF65-F5344CB8AC3E}">
        <p14:creationId xmlns:p14="http://schemas.microsoft.com/office/powerpoint/2010/main" val="3198084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önemli bilgiler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ct val="160000"/>
              </a:lnSpc>
              <a:spcBef>
                <a:spcPts val="0"/>
              </a:spcBef>
              <a:spcAft>
                <a:spcPts val="1200"/>
              </a:spcAft>
              <a:buFont typeface="Wingdings" panose="05000000000000000000" pitchFamily="2" charset="2"/>
              <a:buChar char="q"/>
            </a:pPr>
            <a:r>
              <a:rPr lang="en-US" altLang="bg-BG" sz="1600" dirty="0">
                <a:solidFill>
                  <a:srgbClr val="003296"/>
                </a:solidFill>
                <a:ea typeface="Verdana" panose="020B0604030504040204" pitchFamily="34" charset="0"/>
                <a:cs typeface="Verdana" panose="020B0604030504040204" pitchFamily="34" charset="0"/>
              </a:rPr>
              <a:t>Tek </a:t>
            </a:r>
            <a:r>
              <a:rPr lang="tr-TR" altLang="bg-BG" sz="1600" dirty="0">
                <a:solidFill>
                  <a:srgbClr val="003296"/>
                </a:solidFill>
                <a:ea typeface="Verdana" panose="020B0604030504040204" pitchFamily="34" charset="0"/>
                <a:cs typeface="Verdana" panose="020B0604030504040204" pitchFamily="34" charset="0"/>
              </a:rPr>
              <a:t>Teklif </a:t>
            </a:r>
            <a:r>
              <a:rPr lang="en-US" altLang="bg-BG" sz="1600" dirty="0">
                <a:solidFill>
                  <a:srgbClr val="003296"/>
                </a:solidFill>
                <a:ea typeface="Verdana" panose="020B0604030504040204" pitchFamily="34" charset="0"/>
                <a:cs typeface="Verdana" panose="020B0604030504040204" pitchFamily="34" charset="0"/>
              </a:rPr>
              <a:t>ihale prosedürü haricindeki tüm prosedürler için ihale </a:t>
            </a:r>
            <a:r>
              <a:rPr lang="tr-TR" altLang="bg-BG" sz="1600" dirty="0">
                <a:solidFill>
                  <a:srgbClr val="003296"/>
                </a:solidFill>
                <a:ea typeface="Verdana" panose="020B0604030504040204" pitchFamily="34" charset="0"/>
                <a:cs typeface="Verdana" panose="020B0604030504040204" pitchFamily="34" charset="0"/>
              </a:rPr>
              <a:t>belgeleri </a:t>
            </a:r>
            <a:r>
              <a:rPr lang="en-US" altLang="bg-BG" sz="1600" dirty="0">
                <a:solidFill>
                  <a:srgbClr val="003296"/>
                </a:solidFill>
                <a:ea typeface="Verdana" panose="020B0604030504040204" pitchFamily="34" charset="0"/>
                <a:cs typeface="Verdana" panose="020B0604030504040204" pitchFamily="34" charset="0"/>
              </a:rPr>
              <a:t>, Programın</a:t>
            </a:r>
            <a:r>
              <a:rPr lang="tr-TR" altLang="bg-BG" sz="1600"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hlinkClick r:id="rId5"/>
              </a:rPr>
              <a:t>http://www.ipacbc-bgtr.eu</a:t>
            </a:r>
            <a:r>
              <a:rPr lang="en-US" altLang="bg-BG" sz="1600" dirty="0">
                <a:solidFill>
                  <a:srgbClr val="003296"/>
                </a:solidFill>
                <a:ea typeface="Verdana" panose="020B0604030504040204" pitchFamily="34" charset="0"/>
                <a:cs typeface="Verdana" panose="020B0604030504040204" pitchFamily="34" charset="0"/>
              </a:rPr>
              <a:t>. </a:t>
            </a:r>
            <a:r>
              <a:rPr lang="tr-TR" altLang="bg-BG" sz="1600" dirty="0">
                <a:solidFill>
                  <a:srgbClr val="003296"/>
                </a:solidFill>
                <a:ea typeface="Verdana" panose="020B0604030504040204" pitchFamily="34" charset="0"/>
                <a:cs typeface="Verdana" panose="020B0604030504040204" pitchFamily="34" charset="0"/>
              </a:rPr>
              <a:t>İnternet sitesinde</a:t>
            </a:r>
            <a:r>
              <a:rPr lang="en-US" altLang="bg-BG" sz="1600" dirty="0">
                <a:solidFill>
                  <a:srgbClr val="003296"/>
                </a:solidFill>
                <a:ea typeface="Verdana" panose="020B0604030504040204" pitchFamily="34" charset="0"/>
                <a:cs typeface="Verdana" panose="020B0604030504040204" pitchFamily="34" charset="0"/>
              </a:rPr>
              <a:t> yayınlanmak üzere OS'ye gönderilmelidir.</a:t>
            </a:r>
          </a:p>
          <a:p>
            <a:pPr algn="just">
              <a:lnSpc>
                <a:spcPct val="160000"/>
              </a:lnSpc>
              <a:spcBef>
                <a:spcPts val="0"/>
              </a:spcBef>
              <a:spcAft>
                <a:spcPts val="1200"/>
              </a:spcAft>
              <a:buFont typeface="Wingdings" panose="05000000000000000000" pitchFamily="2" charset="2"/>
              <a:buChar char="q"/>
            </a:pPr>
            <a:r>
              <a:rPr lang="en-US" altLang="bg-BG" sz="1600" dirty="0">
                <a:solidFill>
                  <a:srgbClr val="003296"/>
                </a:solidFill>
                <a:ea typeface="Verdana" panose="020B0604030504040204" pitchFamily="34" charset="0"/>
                <a:cs typeface="Verdana" panose="020B0604030504040204" pitchFamily="34" charset="0"/>
              </a:rPr>
              <a:t>Yayınlanacak tüm belgeler, ilgili satın alma prosedürünün türüne bağlı olarak, taranmış resmi bir ön yazı ile birlikte sunulmalı ve </a:t>
            </a:r>
            <a:r>
              <a:rPr lang="tr-TR" altLang="bg-BG" sz="1600" dirty="0">
                <a:solidFill>
                  <a:srgbClr val="003296"/>
                </a:solidFill>
                <a:ea typeface="Verdana" panose="020B0604030504040204" pitchFamily="34" charset="0"/>
                <a:cs typeface="Verdana" panose="020B0604030504040204" pitchFamily="34" charset="0"/>
              </a:rPr>
              <a:t>Yararlanıcı</a:t>
            </a:r>
            <a:r>
              <a:rPr lang="en-US" altLang="bg-BG" sz="1600" dirty="0">
                <a:solidFill>
                  <a:srgbClr val="003296"/>
                </a:solidFill>
                <a:ea typeface="Verdana" panose="020B0604030504040204" pitchFamily="34" charset="0"/>
                <a:cs typeface="Verdana" panose="020B0604030504040204" pitchFamily="34" charset="0"/>
              </a:rPr>
              <a:t> </a:t>
            </a:r>
            <a:r>
              <a:rPr lang="tr-TR" altLang="bg-BG" sz="1600" dirty="0">
                <a:solidFill>
                  <a:srgbClr val="003296"/>
                </a:solidFill>
                <a:ea typeface="Verdana" panose="020B0604030504040204" pitchFamily="34" charset="0"/>
                <a:cs typeface="Verdana" panose="020B0604030504040204" pitchFamily="34" charset="0"/>
              </a:rPr>
              <a:t>P</a:t>
            </a:r>
            <a:r>
              <a:rPr lang="en-US" altLang="bg-BG" sz="1600" dirty="0">
                <a:solidFill>
                  <a:srgbClr val="003296"/>
                </a:solidFill>
                <a:ea typeface="Verdana" panose="020B0604030504040204" pitchFamily="34" charset="0"/>
                <a:cs typeface="Verdana" panose="020B0604030504040204" pitchFamily="34" charset="0"/>
              </a:rPr>
              <a:t>ortalı aracılığıyla OS'ye gönderilmelidir. Belgeler, ihtiyaç duyulan yayın tarihinden en az 5 gün önce </a:t>
            </a:r>
            <a:r>
              <a:rPr lang="tr-TR" altLang="bg-BG" sz="1600" dirty="0" smtClean="0">
                <a:solidFill>
                  <a:srgbClr val="003296"/>
                </a:solidFill>
                <a:ea typeface="Verdana" panose="020B0604030504040204" pitchFamily="34" charset="0"/>
                <a:cs typeface="Verdana" panose="020B0604030504040204" pitchFamily="34" charset="0"/>
              </a:rPr>
              <a:t>O</a:t>
            </a:r>
            <a:r>
              <a:rPr lang="en-US" altLang="bg-BG" sz="1600" dirty="0" smtClean="0">
                <a:solidFill>
                  <a:srgbClr val="003296"/>
                </a:solidFill>
                <a:ea typeface="Verdana" panose="020B0604030504040204" pitchFamily="34" charset="0"/>
                <a:cs typeface="Verdana" panose="020B0604030504040204" pitchFamily="34" charset="0"/>
              </a:rPr>
              <a:t>S'ye </a:t>
            </a:r>
            <a:r>
              <a:rPr lang="tr-TR" altLang="bg-BG" sz="1600" dirty="0">
                <a:solidFill>
                  <a:srgbClr val="003296"/>
                </a:solidFill>
                <a:ea typeface="Verdana" panose="020B0604030504040204" pitchFamily="34" charset="0"/>
                <a:cs typeface="Verdana" panose="020B0604030504040204" pitchFamily="34" charset="0"/>
              </a:rPr>
              <a:t>gönderilmelidir</a:t>
            </a:r>
            <a:r>
              <a:rPr lang="en-US" altLang="bg-BG" sz="1600" dirty="0">
                <a:solidFill>
                  <a:srgbClr val="003296"/>
                </a:solidFill>
                <a:ea typeface="Verdana" panose="020B0604030504040204" pitchFamily="34" charset="0"/>
                <a:cs typeface="Verdana" panose="020B0604030504040204" pitchFamily="34" charset="0"/>
              </a:rPr>
              <a:t>. Programın</a:t>
            </a:r>
            <a:r>
              <a:rPr lang="tr-TR" altLang="bg-BG" sz="1600" dirty="0">
                <a:solidFill>
                  <a:srgbClr val="003296"/>
                </a:solidFill>
                <a:ea typeface="Verdana" panose="020B0604030504040204" pitchFamily="34" charset="0"/>
                <a:cs typeface="Verdana" panose="020B0604030504040204" pitchFamily="34" charset="0"/>
              </a:rPr>
              <a:t> internet</a:t>
            </a:r>
            <a:r>
              <a:rPr lang="en-US" altLang="bg-BG" sz="1600" dirty="0">
                <a:solidFill>
                  <a:srgbClr val="003296"/>
                </a:solidFill>
                <a:ea typeface="Verdana" panose="020B0604030504040204" pitchFamily="34" charset="0"/>
                <a:cs typeface="Verdana" panose="020B0604030504040204" pitchFamily="34" charset="0"/>
              </a:rPr>
              <a:t> sitesinde ve diğer medyada eşzamanlı olarak yayınlanmasını sağlamak için, Yararlanıcılar, gerekli yayın tarihini, iletişim için e-</a:t>
            </a:r>
            <a:r>
              <a:rPr lang="en-US" altLang="bg-BG" sz="1600" dirty="0" err="1">
                <a:solidFill>
                  <a:srgbClr val="003296"/>
                </a:solidFill>
                <a:ea typeface="Verdana" panose="020B0604030504040204" pitchFamily="34" charset="0"/>
                <a:cs typeface="Verdana" panose="020B0604030504040204" pitchFamily="34" charset="0"/>
              </a:rPr>
              <a:t>postayı</a:t>
            </a:r>
            <a:r>
              <a:rPr lang="en-US" altLang="bg-BG" sz="1600" dirty="0">
                <a:solidFill>
                  <a:srgbClr val="003296"/>
                </a:solidFill>
                <a:ea typeface="Verdana" panose="020B0604030504040204" pitchFamily="34" charset="0"/>
                <a:cs typeface="Verdana" panose="020B0604030504040204" pitchFamily="34" charset="0"/>
              </a:rPr>
              <a:t> ve diğer belirli bilgileri </a:t>
            </a:r>
            <a:r>
              <a:rPr lang="tr-TR" altLang="bg-BG" sz="1600" dirty="0">
                <a:solidFill>
                  <a:srgbClr val="003296"/>
                </a:solidFill>
                <a:ea typeface="Verdana" panose="020B0604030504040204" pitchFamily="34" charset="0"/>
                <a:cs typeface="Verdana" panose="020B0604030504040204" pitchFamily="34" charset="0"/>
              </a:rPr>
              <a:t>ön yazı</a:t>
            </a:r>
            <a:r>
              <a:rPr lang="en-US" altLang="bg-BG" sz="1600" dirty="0">
                <a:solidFill>
                  <a:srgbClr val="003296"/>
                </a:solidFill>
                <a:ea typeface="Verdana" panose="020B0604030504040204" pitchFamily="34" charset="0"/>
                <a:cs typeface="Verdana" panose="020B0604030504040204" pitchFamily="34" charset="0"/>
              </a:rPr>
              <a:t> mektubu</a:t>
            </a:r>
            <a:r>
              <a:rPr lang="tr-TR" altLang="bg-BG" sz="1600" dirty="0">
                <a:solidFill>
                  <a:srgbClr val="003296"/>
                </a:solidFill>
                <a:ea typeface="Verdana" panose="020B0604030504040204" pitchFamily="34" charset="0"/>
                <a:cs typeface="Verdana" panose="020B0604030504040204" pitchFamily="34" charset="0"/>
              </a:rPr>
              <a:t>n da belirtmelidir.</a:t>
            </a:r>
            <a:endParaRPr lang="en-US" altLang="bg-BG" sz="1600" dirty="0">
              <a:solidFill>
                <a:srgbClr val="003296"/>
              </a:solidFill>
              <a:ea typeface="Verdana" panose="020B0604030504040204" pitchFamily="34" charset="0"/>
              <a:cs typeface="Verdana" panose="020B0604030504040204" pitchFamily="34" charset="0"/>
            </a:endParaRPr>
          </a:p>
          <a:p>
            <a:pPr algn="just">
              <a:lnSpc>
                <a:spcPct val="160000"/>
              </a:lnSpc>
              <a:spcBef>
                <a:spcPts val="0"/>
              </a:spcBef>
              <a:spcAft>
                <a:spcPts val="1200"/>
              </a:spcAft>
              <a:buFont typeface="Wingdings" panose="05000000000000000000" pitchFamily="2" charset="2"/>
              <a:buChar char="q"/>
            </a:pPr>
            <a:r>
              <a:rPr lang="en-US" altLang="bg-BG" sz="1600" dirty="0" smtClean="0">
                <a:solidFill>
                  <a:srgbClr val="003296"/>
                </a:solidFill>
                <a:ea typeface="Verdana" panose="020B0604030504040204" pitchFamily="34" charset="0"/>
                <a:cs typeface="Verdana" panose="020B0604030504040204" pitchFamily="34" charset="0"/>
              </a:rPr>
              <a:t>(20.000 </a:t>
            </a:r>
            <a:r>
              <a:rPr lang="en-US" altLang="bg-BG" sz="1600" dirty="0">
                <a:solidFill>
                  <a:srgbClr val="003296"/>
                </a:solidFill>
                <a:ea typeface="Verdana" panose="020B0604030504040204" pitchFamily="34" charset="0"/>
                <a:cs typeface="Verdana" panose="020B0604030504040204" pitchFamily="34" charset="0"/>
              </a:rPr>
              <a:t>Euro üzerindeki sözleşmeler için) </a:t>
            </a:r>
            <a:r>
              <a:rPr lang="tr-TR" altLang="bg-BG" sz="1600" dirty="0">
                <a:solidFill>
                  <a:srgbClr val="003296"/>
                </a:solidFill>
                <a:ea typeface="Verdana" panose="020B0604030504040204" pitchFamily="34" charset="0"/>
                <a:cs typeface="Verdana" panose="020B0604030504040204" pitchFamily="34" charset="0"/>
              </a:rPr>
              <a:t>Y</a:t>
            </a:r>
            <a:r>
              <a:rPr lang="en-US" altLang="bg-BG" sz="1600" dirty="0" err="1" smtClean="0">
                <a:solidFill>
                  <a:srgbClr val="003296"/>
                </a:solidFill>
                <a:ea typeface="Verdana" panose="020B0604030504040204" pitchFamily="34" charset="0"/>
                <a:cs typeface="Verdana" panose="020B0604030504040204" pitchFamily="34" charset="0"/>
              </a:rPr>
              <a:t>ararlanıcı</a:t>
            </a:r>
            <a:r>
              <a:rPr lang="en-US" altLang="bg-BG" sz="1600" dirty="0">
                <a:solidFill>
                  <a:srgbClr val="003296"/>
                </a:solidFill>
                <a:ea typeface="Verdana" panose="020B0604030504040204" pitchFamily="34" charset="0"/>
                <a:cs typeface="Verdana" panose="020B0604030504040204" pitchFamily="34" charset="0"/>
              </a:rPr>
              <a:t>, </a:t>
            </a:r>
            <a:r>
              <a:rPr lang="tr-TR" altLang="bg-BG" sz="1600" dirty="0">
                <a:solidFill>
                  <a:srgbClr val="003296"/>
                </a:solidFill>
                <a:ea typeface="Verdana" panose="020B0604030504040204" pitchFamily="34" charset="0"/>
                <a:cs typeface="Verdana" panose="020B0604030504040204" pitchFamily="34" charset="0"/>
              </a:rPr>
              <a:t>O</a:t>
            </a:r>
            <a:r>
              <a:rPr lang="en-US" altLang="bg-BG" sz="1600" dirty="0">
                <a:solidFill>
                  <a:srgbClr val="003296"/>
                </a:solidFill>
                <a:ea typeface="Verdana" panose="020B0604030504040204" pitchFamily="34" charset="0"/>
                <a:cs typeface="Verdana" panose="020B0604030504040204" pitchFamily="34" charset="0"/>
              </a:rPr>
              <a:t>S temsilcilerini, tekliflerin alınması için son tarihten en geç 10 gün önce değerlendirme sürecine gözlemci olarak katılmaya davet etmelidir.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131728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temel ilkeler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r>
              <a:rPr lang="tr-TR" sz="1800" b="1" dirty="0" smtClean="0">
                <a:solidFill>
                  <a:srgbClr val="003296"/>
                </a:solidFill>
                <a:ea typeface="宋体"/>
                <a:cs typeface="Arial" pitchFamily="34" charset="0"/>
              </a:rPr>
              <a:t>Sözleşmeleri </a:t>
            </a:r>
            <a:r>
              <a:rPr lang="tr-TR" sz="1800" b="1" dirty="0">
                <a:solidFill>
                  <a:srgbClr val="003296"/>
                </a:solidFill>
                <a:ea typeface="宋体"/>
                <a:cs typeface="Arial" pitchFamily="34" charset="0"/>
              </a:rPr>
              <a:t>düzenleyen en temel ilke rekabete dayalı ihale ilkesidir</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r>
              <a:rPr lang="tr-TR" sz="1800" b="1" dirty="0" smtClean="0">
                <a:solidFill>
                  <a:srgbClr val="003296"/>
                </a:solidFill>
                <a:ea typeface="宋体"/>
                <a:cs typeface="Arial" pitchFamily="34" charset="0"/>
              </a:rPr>
              <a:t>Bu, iki amaca hizmet etmektedir: </a:t>
            </a:r>
            <a:endParaRPr lang="en-US" altLang="bg-BG" sz="1800" b="1" dirty="0">
              <a:solidFill>
                <a:srgbClr val="003296"/>
              </a:solidFill>
              <a:ea typeface="宋体"/>
              <a:cs typeface="Arial" pitchFamily="34" charset="0"/>
            </a:endParaRPr>
          </a:p>
          <a:p>
            <a:pPr marL="0" lv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
        <p:nvSpPr>
          <p:cNvPr id="9" name="TextBox 1"/>
          <p:cNvSpPr txBox="1"/>
          <p:nvPr/>
        </p:nvSpPr>
        <p:spPr>
          <a:xfrm>
            <a:off x="380158" y="3356992"/>
            <a:ext cx="4335858" cy="1944018"/>
          </a:xfrm>
          <a:prstGeom prst="rect">
            <a:avLst/>
          </a:prstGeom>
          <a:noFill/>
        </p:spPr>
        <p:txBody>
          <a:bodyPr wrap="square" rtlCol="0">
            <a:noAutofit/>
          </a:bodyPr>
          <a:lstStyle/>
          <a:p>
            <a:pPr marL="285750" indent="-285750" algn="just">
              <a:lnSpc>
                <a:spcPct val="150000"/>
              </a:lnSpc>
              <a:spcAft>
                <a:spcPts val="1200"/>
              </a:spcAft>
              <a:buFont typeface="Wingdings" panose="05000000000000000000" pitchFamily="2" charset="2"/>
              <a:buChar char="q"/>
            </a:pPr>
            <a:r>
              <a:rPr lang="tr-TR" dirty="0" smtClean="0">
                <a:solidFill>
                  <a:srgbClr val="003296"/>
                </a:solidFill>
                <a:latin typeface="+mj-lt"/>
                <a:ea typeface="Verdana" panose="020B0604030504040204" pitchFamily="34" charset="0"/>
                <a:cs typeface="Verdana" panose="020B0604030504040204" pitchFamily="34" charset="0"/>
              </a:rPr>
              <a:t>Yapılan faaliyet ve işlemlerde şeffaflığının, orantılılığın, eşit muamelenin sağlanması ve ayrımcılıktan kaçınılması; </a:t>
            </a:r>
            <a:endParaRPr lang="tr-TR" dirty="0">
              <a:solidFill>
                <a:srgbClr val="003296"/>
              </a:solidFill>
              <a:latin typeface="+mj-lt"/>
              <a:ea typeface="Verdana" panose="020B0604030504040204" pitchFamily="34" charset="0"/>
              <a:cs typeface="Verdana" panose="020B0604030504040204" pitchFamily="34" charset="0"/>
            </a:endParaRPr>
          </a:p>
        </p:txBody>
      </p:sp>
      <p:sp>
        <p:nvSpPr>
          <p:cNvPr id="10" name="TextBox 10"/>
          <p:cNvSpPr txBox="1"/>
          <p:nvPr/>
        </p:nvSpPr>
        <p:spPr>
          <a:xfrm>
            <a:off x="4912581" y="3356993"/>
            <a:ext cx="3816424" cy="1656183"/>
          </a:xfrm>
          <a:prstGeom prst="rect">
            <a:avLst/>
          </a:prstGeom>
          <a:noFill/>
        </p:spPr>
        <p:txBody>
          <a:bodyPr wrap="square" rtlCol="0">
            <a:noAutofit/>
          </a:bodyPr>
          <a:lstStyle/>
          <a:p>
            <a:pPr marL="285750" indent="-285750" algn="just">
              <a:lnSpc>
                <a:spcPct val="150000"/>
              </a:lnSpc>
              <a:spcAft>
                <a:spcPts val="1200"/>
              </a:spcAft>
              <a:buFont typeface="Wingdings" panose="05000000000000000000" pitchFamily="2" charset="2"/>
              <a:buChar char="q"/>
            </a:pPr>
            <a:r>
              <a:rPr lang="tr-TR" dirty="0">
                <a:solidFill>
                  <a:srgbClr val="003296"/>
                </a:solidFill>
                <a:latin typeface="+mj-lt"/>
                <a:ea typeface="Verdana" panose="020B0604030504040204" pitchFamily="34" charset="0"/>
                <a:cs typeface="Verdana" panose="020B0604030504040204" pitchFamily="34" charset="0"/>
              </a:rPr>
              <a:t>Olabilecek en uygun fiyata, istenilen kalitede hizmet alımı, tedarik ve inşaat işleri temin edilmesi </a:t>
            </a:r>
            <a:r>
              <a:rPr lang="tr-TR" dirty="0" smtClean="0">
                <a:solidFill>
                  <a:srgbClr val="003296"/>
                </a:solidFill>
                <a:latin typeface="+mj-lt"/>
                <a:ea typeface="Verdana" panose="020B0604030504040204" pitchFamily="34" charset="0"/>
                <a:cs typeface="Verdana" panose="020B0604030504040204" pitchFamily="34" charset="0"/>
              </a:rPr>
              <a:t>.</a:t>
            </a:r>
            <a:endParaRPr lang="tr-TR" dirty="0">
              <a:solidFill>
                <a:srgbClr val="003296"/>
              </a:solidFill>
              <a:latin typeface="+mj-lt"/>
              <a:ea typeface="Verdana" panose="020B0604030504040204" pitchFamily="34" charset="0"/>
              <a:cs typeface="Verdana" panose="020B0604030504040204" pitchFamily="34" charset="0"/>
            </a:endParaRPr>
          </a:p>
          <a:p>
            <a:pPr algn="just">
              <a:lnSpc>
                <a:spcPct val="150000"/>
              </a:lnSpc>
              <a:spcBef>
                <a:spcPts val="0"/>
              </a:spcBef>
              <a:spcAft>
                <a:spcPts val="1200"/>
              </a:spcAft>
              <a:buFontTx/>
              <a:buNone/>
            </a:pPr>
            <a:endParaRPr lang="en-US" altLang="bg-BG" sz="1600" dirty="0">
              <a:solidFill>
                <a:srgbClr val="00329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8480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3275856" y="260648"/>
            <a:ext cx="5383667" cy="683915"/>
          </a:xfrm>
          <a:noFill/>
        </p:spPr>
        <p:txBody>
          <a:bodyPr rtlCol="0">
            <a:normAutofit/>
          </a:bodyPr>
          <a:lstStyle/>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INTERREG-IPA CBC Bulgaria – Turkey Programme   </a:t>
            </a:r>
          </a:p>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CCI 2014TC16I5CB005</a:t>
            </a:r>
          </a:p>
        </p:txBody>
      </p:sp>
      <p:sp>
        <p:nvSpPr>
          <p:cNvPr id="14339" name="Rectangle 9"/>
          <p:cNvSpPr>
            <a:spLocks noChangeArrowheads="1"/>
          </p:cNvSpPr>
          <p:nvPr/>
        </p:nvSpPr>
        <p:spPr bwMode="auto">
          <a:xfrm>
            <a:off x="0" y="1125538"/>
            <a:ext cx="9144000" cy="574675"/>
          </a:xfrm>
          <a:prstGeom prst="rect">
            <a:avLst/>
          </a:prstGeom>
          <a:solidFill>
            <a:srgbClr val="98C222"/>
          </a:solidFill>
          <a:ln w="9525">
            <a:noFill/>
            <a:miter lim="800000"/>
            <a:headEnd/>
            <a:tailEnd/>
          </a:ln>
        </p:spPr>
        <p:txBody>
          <a:bodyPr/>
          <a:lstStyle/>
          <a:p>
            <a:endParaRPr lang="en-US" dirty="0">
              <a:latin typeface="Calibri" pitchFamily="34" charset="0"/>
            </a:endParaRPr>
          </a:p>
        </p:txBody>
      </p:sp>
      <p:sp>
        <p:nvSpPr>
          <p:cNvPr id="14340" name="Rectangle 10"/>
          <p:cNvSpPr>
            <a:spLocks noChangeArrowheads="1"/>
          </p:cNvSpPr>
          <p:nvPr/>
        </p:nvSpPr>
        <p:spPr bwMode="auto">
          <a:xfrm>
            <a:off x="-36512" y="908050"/>
            <a:ext cx="8675688" cy="360363"/>
          </a:xfrm>
          <a:prstGeom prst="rect">
            <a:avLst/>
          </a:prstGeom>
          <a:solidFill>
            <a:srgbClr val="843D8D"/>
          </a:solidFill>
          <a:ln w="38100">
            <a:solidFill>
              <a:srgbClr val="FFFFFF"/>
            </a:solidFill>
            <a:miter lim="800000"/>
            <a:headEnd/>
            <a:tailEnd/>
          </a:ln>
        </p:spPr>
        <p:txBody>
          <a:bodyPr/>
          <a:lstStyle/>
          <a:p>
            <a:endParaRPr lang="en-US" dirty="0">
              <a:latin typeface="Calibri" pitchFamily="34" charset="0"/>
            </a:endParaRPr>
          </a:p>
        </p:txBody>
      </p:sp>
      <p:pic>
        <p:nvPicPr>
          <p:cNvPr id="1434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5910" y="5981535"/>
            <a:ext cx="800358" cy="543809"/>
          </a:xfrm>
          <a:prstGeom prst="rect">
            <a:avLst/>
          </a:prstGeom>
          <a:noFill/>
          <a:ln w="9525">
            <a:noFill/>
            <a:miter lim="800000"/>
            <a:headEnd/>
            <a:tailEnd/>
          </a:ln>
        </p:spPr>
      </p:pic>
      <p:pic>
        <p:nvPicPr>
          <p:cNvPr id="14343" name="Kép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247281"/>
            <a:ext cx="2133675" cy="661439"/>
          </a:xfrm>
          <a:prstGeom prst="rect">
            <a:avLst/>
          </a:prstGeom>
          <a:noFill/>
          <a:ln w="9525">
            <a:noFill/>
            <a:miter lim="800000"/>
            <a:headEnd/>
            <a:tailEnd/>
          </a:ln>
        </p:spPr>
      </p:pic>
      <p:pic>
        <p:nvPicPr>
          <p:cNvPr id="23557" name="Picture 5" descr="C:\Users\HristovaV\Desktop\AIR\DSC_2443 - Copy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6" y="4203839"/>
            <a:ext cx="1387030" cy="13854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377" y="3429014"/>
            <a:ext cx="1387029" cy="7200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3556" name="Picture 4" descr="C:\Users\HristovaV\Desktop\PIM 2017\EC illustrations - free to use\EU_wind_power_small_s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683" y="1445555"/>
            <a:ext cx="1387029" cy="94255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1560" y="2444441"/>
            <a:ext cx="1368152" cy="91187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Alcím 2"/>
          <p:cNvSpPr txBox="1">
            <a:spLocks/>
          </p:cNvSpPr>
          <p:nvPr/>
        </p:nvSpPr>
        <p:spPr bwMode="auto">
          <a:xfrm>
            <a:off x="611560" y="5911481"/>
            <a:ext cx="6984776" cy="54185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spcAft>
                <a:spcPts val="0"/>
              </a:spcAft>
              <a:defRPr/>
            </a:pPr>
            <a:endParaRPr lang="en-GB" sz="1400"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spcAft>
                <a:spcPts val="0"/>
              </a:spcAft>
              <a:defRPr/>
            </a:pPr>
            <a:r>
              <a:rPr lang="en-US" sz="1400" dirty="0">
                <a:solidFill>
                  <a:srgbClr val="003399"/>
                </a:solidFill>
                <a:latin typeface="Verdana" panose="020B0604030504040204" pitchFamily="34" charset="0"/>
                <a:ea typeface="Verdana" panose="020B0604030504040204" pitchFamily="34" charset="0"/>
                <a:cs typeface="Verdana" panose="020B0604030504040204" pitchFamily="34" charset="0"/>
              </a:rPr>
              <a:t>The Programme is financed by the European Union through the Instrument for Pre-accession Assistance II (IPA II) . </a:t>
            </a:r>
          </a:p>
        </p:txBody>
      </p:sp>
      <p:sp>
        <p:nvSpPr>
          <p:cNvPr id="13" name="Cím 1"/>
          <p:cNvSpPr>
            <a:spLocks noGrp="1"/>
          </p:cNvSpPr>
          <p:nvPr>
            <p:ph type="ctrTitle"/>
          </p:nvPr>
        </p:nvSpPr>
        <p:spPr>
          <a:xfrm>
            <a:off x="2843809" y="1967956"/>
            <a:ext cx="6048672" cy="2469156"/>
          </a:xfrm>
        </p:spPr>
        <p:txBody>
          <a:bodyPr/>
          <a:lstStyle/>
          <a:p>
            <a:r>
              <a:rPr lang="tr-TR" sz="2000" b="1" dirty="0" smtClean="0">
                <a:solidFill>
                  <a:srgbClr val="003399"/>
                </a:solidFill>
                <a:latin typeface="Verdana" pitchFamily="34" charset="0"/>
              </a:rPr>
              <a:t>SATIN ALMA PLANI</a:t>
            </a:r>
            <a:r>
              <a:rPr lang="bg-BG" sz="2000" b="1" dirty="0" smtClean="0">
                <a:solidFill>
                  <a:srgbClr val="003399"/>
                </a:solidFill>
                <a:latin typeface="Verdana" pitchFamily="34" charset="0"/>
              </a:rPr>
              <a:t> </a:t>
            </a:r>
            <a:endParaRPr lang="bg-BG" sz="2000" b="1" dirty="0">
              <a:solidFill>
                <a:srgbClr val="003399"/>
              </a:solidFill>
              <a:latin typeface="Verdana" pitchFamily="34" charset="0"/>
            </a:endParaRPr>
          </a:p>
        </p:txBody>
      </p:sp>
      <p:sp>
        <p:nvSpPr>
          <p:cNvPr id="15" name="Alcím 2"/>
          <p:cNvSpPr txBox="1">
            <a:spLocks/>
          </p:cNvSpPr>
          <p:nvPr/>
        </p:nvSpPr>
        <p:spPr bwMode="auto">
          <a:xfrm>
            <a:off x="2771800" y="4656991"/>
            <a:ext cx="5887723" cy="10762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lnSpc>
                <a:spcPct val="150000"/>
              </a:lnSpc>
              <a:spcAft>
                <a:spcPts val="0"/>
              </a:spcAft>
              <a:defRPr/>
            </a:pP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Proje Uygulama Eğitimi</a:t>
            </a: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en-US" sz="2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lnSpc>
                <a:spcPct val="150000"/>
              </a:lnSpc>
              <a:spcAft>
                <a:spcPts val="0"/>
              </a:spcAft>
              <a:defRPr/>
            </a:pP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Üçüncü Teklif Çağrısı</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b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22 Ekim</a:t>
            </a:r>
            <a:r>
              <a:rPr lang="en-US"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2020</a:t>
            </a:r>
          </a:p>
          <a:p>
            <a:pPr algn="r" eaLnBrk="1" fontAlgn="auto" hangingPunct="1">
              <a:spcAft>
                <a:spcPts val="0"/>
              </a:spcAft>
              <a:defRPr/>
            </a:pPr>
            <a:endParaRPr lang="en-US" sz="2400" b="1" dirty="0">
              <a:solidFill>
                <a:srgbClr val="003399"/>
              </a:solidFill>
            </a:endParaRPr>
          </a:p>
        </p:txBody>
      </p:sp>
    </p:spTree>
    <p:extLst>
      <p:ext uri="{BB962C8B-B14F-4D97-AF65-F5344CB8AC3E}">
        <p14:creationId xmlns:p14="http://schemas.microsoft.com/office/powerpoint/2010/main" val="3912824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satın alma planı</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228600" lvl="0" indent="-228600" algn="just">
              <a:lnSpc>
                <a:spcPct val="150000"/>
              </a:lnSpc>
              <a:spcAft>
                <a:spcPts val="1200"/>
              </a:spcAft>
              <a:buFont typeface="Wingdings" panose="05000000000000000000" pitchFamily="2" charset="2"/>
              <a:buChar char="q"/>
            </a:pPr>
            <a:r>
              <a:rPr lang="tr-TR" altLang="en-US" sz="1600" b="1" dirty="0" smtClean="0">
                <a:solidFill>
                  <a:srgbClr val="003296"/>
                </a:solidFill>
                <a:ea typeface="宋体"/>
                <a:cs typeface="Arial" pitchFamily="34" charset="0"/>
              </a:rPr>
              <a:t> </a:t>
            </a:r>
            <a:r>
              <a:rPr lang="tr-TR" sz="1600" dirty="0" smtClean="0">
                <a:solidFill>
                  <a:srgbClr val="003296"/>
                </a:solidFill>
                <a:ea typeface="Verdana" panose="020B0604030504040204" pitchFamily="34" charset="0"/>
                <a:cs typeface="Verdana" panose="020B0604030504040204" pitchFamily="34" charset="0"/>
              </a:rPr>
              <a:t>Yararlanıcı </a:t>
            </a:r>
            <a:r>
              <a:rPr lang="tr-TR" sz="1600" dirty="0">
                <a:solidFill>
                  <a:srgbClr val="003296"/>
                </a:solidFill>
                <a:ea typeface="Verdana" panose="020B0604030504040204" pitchFamily="34" charset="0"/>
                <a:cs typeface="Verdana" panose="020B0604030504040204" pitchFamily="34" charset="0"/>
              </a:rPr>
              <a:t>alt ihale sürecini, hibe sözleşmesinin bir parçası olan satın alma planının Ortak Sekretarya tarafından onaylanmasından sonra başlatmalıdır.</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Proje Satın Alma Planı (Proje Uygulama Rehberi Ek 2) ve yararlanıcı portalında yer alır;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Ana Yararlanıcı tüm ortakların bilgilerini bir araya getirir;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Ana Yararlanıcı hibe sözleşmesinin imzalanmasının ardından 10 gün içinde Satın Alma Planını yararlanıcı portalı aracılığıyla Ortak </a:t>
            </a:r>
            <a:r>
              <a:rPr lang="tr-TR" sz="1600" dirty="0" smtClean="0">
                <a:solidFill>
                  <a:srgbClr val="003296"/>
                </a:solidFill>
                <a:ea typeface="Verdana" panose="020B0604030504040204" pitchFamily="34" charset="0"/>
                <a:cs typeface="Verdana" panose="020B0604030504040204" pitchFamily="34" charset="0"/>
              </a:rPr>
              <a:t>Sekretarya ’ya </a:t>
            </a:r>
            <a:r>
              <a:rPr lang="tr-TR" sz="1600" dirty="0">
                <a:solidFill>
                  <a:srgbClr val="003296"/>
                </a:solidFill>
                <a:ea typeface="Verdana" panose="020B0604030504040204" pitchFamily="34" charset="0"/>
                <a:cs typeface="Verdana" panose="020B0604030504040204" pitchFamily="34" charset="0"/>
              </a:rPr>
              <a:t>iletir.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 Satın almanın türünü belirlerken faaliyetin baskın gelen tarafına önem verilmelidir. Örneğin, tanıtım materyallerinin hazırlanmasına ilişkin bir işte, tasarım ve baskı öncesi işler baskı masrafından daha çoksa hizmet sözleşmesi imzalanmalıdır.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3129076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satın alma planı</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228600" indent="-22860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Yararlanıcı </a:t>
            </a:r>
            <a:r>
              <a:rPr lang="tr-TR" sz="1600" dirty="0">
                <a:solidFill>
                  <a:srgbClr val="003296"/>
                </a:solidFill>
                <a:ea typeface="Verdana" panose="020B0604030504040204" pitchFamily="34" charset="0"/>
                <a:cs typeface="Verdana" panose="020B0604030504040204" pitchFamily="34" charset="0"/>
              </a:rPr>
              <a:t>önceden piyasa araştırması yapmalıdır. </a:t>
            </a:r>
          </a:p>
          <a:p>
            <a:pPr marL="22860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Benzer hizmet, tedarik ve inşaat işleri için sözleşmeleri bölmek kabul edilemez,</a:t>
            </a:r>
          </a:p>
          <a:p>
            <a:pPr marL="22860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Benzer hizmet, tedarik ve inşaat işleri tek bir ihale kapsamında sözleşmeye bağlanmalıdır, </a:t>
            </a:r>
          </a:p>
          <a:p>
            <a:pPr marL="22860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Benzer hizmet, tedarik ve inşaat işleri normalde tek bir alt yüklenici tarafından sağlanabilecek olan işlerdir. </a:t>
            </a:r>
          </a:p>
          <a:p>
            <a:pPr marL="22860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Proje yararlanıcısı, birden fazla hizmet/tedarik/inşaat işinde tek bir alt yükleniciyle çalışmak istiyorsa, ilgili tutar tek bir ihale sürecine veya ihale yapılmayacaksa tek bir sözleşmeye tabi tutulmalıdır; </a:t>
            </a:r>
          </a:p>
          <a:p>
            <a:pPr marL="22860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Birden fazla hizmet/tedarik/inşaat işi birleştirmek veya ayırmak istenirse ilgili usullere başlanmadan önce satın alma planında değişiklik yapılmalı ve onaylatılmalıdır.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1526784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satın alma planı</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lvl="0" indent="0" algn="just">
              <a:lnSpc>
                <a:spcPct val="150000"/>
              </a:lnSpc>
              <a:spcAft>
                <a:spcPts val="1200"/>
              </a:spcAft>
              <a:buNone/>
            </a:pPr>
            <a:endParaRPr lang="tr-TR" sz="1600" dirty="0" smtClean="0">
              <a:solidFill>
                <a:srgbClr val="003296"/>
              </a:solidFill>
              <a:ea typeface="Verdana" panose="020B0604030504040204" pitchFamily="34" charset="0"/>
              <a:cs typeface="Verdana" panose="020B0604030504040204" pitchFamily="34" charset="0"/>
            </a:endParaRPr>
          </a:p>
          <a:p>
            <a:pPr marL="228600" lvl="0" indent="-22860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Ortak </a:t>
            </a:r>
            <a:r>
              <a:rPr lang="tr-TR" sz="1600" dirty="0">
                <a:solidFill>
                  <a:srgbClr val="003296"/>
                </a:solidFill>
                <a:ea typeface="Verdana" panose="020B0604030504040204" pitchFamily="34" charset="0"/>
                <a:cs typeface="Verdana" panose="020B0604030504040204" pitchFamily="34" charset="0"/>
              </a:rPr>
              <a:t>Sekretarya, planın onaylanmasının ardından 5 iş günü içinde Ana Yararlanıcıyı bilgilendirir ve onaylı belgeyi sisteme yükler;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Onay sürecinde açıklama ve değişiklik gerekirse Ortak Sekretarya yararlanıcıya bilgi verir,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Ana Yararlanıcı değiştirilen planı 3 gün içinde Sekretarya ’ya iletir,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Satın alma planında bir değişiklik yapılması gerekiyorsa Ana Yararlanıcı </a:t>
            </a:r>
            <a:r>
              <a:rPr lang="tr-TR" sz="1600" dirty="0" smtClean="0">
                <a:solidFill>
                  <a:srgbClr val="003296"/>
                </a:solidFill>
                <a:ea typeface="Verdana" panose="020B0604030504040204" pitchFamily="34" charset="0"/>
                <a:cs typeface="Verdana" panose="020B0604030504040204" pitchFamily="34" charset="0"/>
              </a:rPr>
              <a:t>Ortak Sekretarya’yı </a:t>
            </a:r>
            <a:r>
              <a:rPr lang="tr-TR" sz="1600" dirty="0">
                <a:solidFill>
                  <a:srgbClr val="003296"/>
                </a:solidFill>
                <a:ea typeface="Verdana" panose="020B0604030504040204" pitchFamily="34" charset="0"/>
                <a:cs typeface="Verdana" panose="020B0604030504040204" pitchFamily="34" charset="0"/>
              </a:rPr>
              <a:t>önceden bilgilendirmelidir, </a:t>
            </a:r>
          </a:p>
          <a:p>
            <a:pPr marL="228600" lvl="0" indent="-22860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Değişiklikler onaylanmadan yenilenen ihale usulü uygulanmamalıdır. </a:t>
            </a:r>
          </a:p>
          <a:p>
            <a:pPr marL="0" lvl="0" indent="0" algn="just">
              <a:lnSpc>
                <a:spcPct val="150000"/>
              </a:lnSpc>
              <a:spcAft>
                <a:spcPts val="1200"/>
              </a:spcAft>
              <a:buNone/>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469205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400" b="1" cap="small" dirty="0" smtClean="0">
                <a:solidFill>
                  <a:srgbClr val="003399"/>
                </a:solidFill>
                <a:latin typeface="Verdana" pitchFamily="34" charset="0"/>
              </a:rPr>
              <a:t>hazırlarken dikkat edilmesi gerekenler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179512" y="1556792"/>
            <a:ext cx="8712968" cy="5688632"/>
          </a:xfrm>
        </p:spPr>
        <p:txBody>
          <a:bodyPr/>
          <a:lstStyle/>
          <a:p>
            <a:pPr algn="just">
              <a:lnSpc>
                <a:spcPct val="150000"/>
              </a:lnSpc>
              <a:spcAft>
                <a:spcPts val="1200"/>
              </a:spcAft>
              <a:buFont typeface="Wingdings" panose="05000000000000000000" pitchFamily="2" charset="2"/>
              <a:buChar char="q"/>
            </a:pPr>
            <a:r>
              <a:rPr lang="tr-TR" altLang="en-US" sz="1600" b="1" dirty="0" smtClean="0">
                <a:solidFill>
                  <a:srgbClr val="003296"/>
                </a:solidFill>
                <a:ea typeface="宋体"/>
                <a:cs typeface="Arial" pitchFamily="34" charset="0"/>
              </a:rPr>
              <a:t> </a:t>
            </a:r>
            <a:r>
              <a:rPr lang="tr-TR" sz="1600" dirty="0">
                <a:solidFill>
                  <a:srgbClr val="003296"/>
                </a:solidFill>
                <a:ea typeface="Verdana" panose="020B0604030504040204" pitchFamily="34" charset="0"/>
                <a:cs typeface="Verdana" panose="020B0604030504040204" pitchFamily="34" charset="0"/>
              </a:rPr>
              <a:t>İdari bilgileri ve versiyon numaraları doğru </a:t>
            </a:r>
            <a:r>
              <a:rPr lang="tr-TR" sz="1600" dirty="0" smtClean="0">
                <a:solidFill>
                  <a:srgbClr val="003296"/>
                </a:solidFill>
                <a:ea typeface="Verdana" panose="020B0604030504040204" pitchFamily="34" charset="0"/>
                <a:cs typeface="Verdana" panose="020B0604030504040204" pitchFamily="34" charset="0"/>
              </a:rPr>
              <a:t>girilmeli; Ana </a:t>
            </a:r>
            <a:r>
              <a:rPr lang="tr-TR" sz="1600" dirty="0">
                <a:solidFill>
                  <a:srgbClr val="003296"/>
                </a:solidFill>
                <a:ea typeface="Verdana" panose="020B0604030504040204" pitchFamily="34" charset="0"/>
                <a:cs typeface="Verdana" panose="020B0604030504040204" pitchFamily="34" charset="0"/>
              </a:rPr>
              <a:t>Yararlanıcının resmi yetkilisi tarafından imzalanmalı; </a:t>
            </a:r>
            <a:endParaRPr lang="tr-TR" sz="1600" dirty="0" smtClean="0">
              <a:solidFill>
                <a:srgbClr val="003296"/>
              </a:solidFill>
              <a:ea typeface="Verdana" panose="020B0604030504040204" pitchFamily="34" charset="0"/>
              <a:cs typeface="Verdana" panose="020B0604030504040204" pitchFamily="34" charset="0"/>
            </a:endParaRPr>
          </a:p>
          <a:p>
            <a:pPr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İhalenin </a:t>
            </a:r>
            <a:r>
              <a:rPr lang="tr-TR" sz="1600" dirty="0">
                <a:solidFill>
                  <a:srgbClr val="003296"/>
                </a:solidFill>
                <a:ea typeface="Verdana" panose="020B0604030504040204" pitchFamily="34" charset="0"/>
                <a:cs typeface="Verdana" panose="020B0604030504040204" pitchFamily="34" charset="0"/>
              </a:rPr>
              <a:t>başlığı sözleşmenin konusuyla ve proje faaliyetlerinin içeriğiyle açıkça uyumlu olmalı;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İhaleye çıkılacak tarih gerçekçi ve faaliyet planı ile uyumlu olmalı;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Faaliyet planındaki değişiklikler satın alma planına da yansıtılmalı;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Doğru ihale usulü öngörülen harcamalar ve ihale eşiklerine uygun olarak belirlenmeli;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Hizmet, tedarik ve inşaat sütunları sözleşmenin toplam tutarını içermeli;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“comments” Notlar kısmına kapsamlı bilgi girilmeli- bütçe kalemleri, ihale kısımları;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İhale sürecine tabi olmayan harcamalar – “Expenses that will not be procured” kısmına </a:t>
            </a:r>
            <a:r>
              <a:rPr lang="tr-TR" sz="1600" dirty="0" smtClean="0">
                <a:solidFill>
                  <a:srgbClr val="003296"/>
                </a:solidFill>
                <a:ea typeface="Verdana" panose="020B0604030504040204" pitchFamily="34" charset="0"/>
                <a:cs typeface="Verdana" panose="020B0604030504040204" pitchFamily="34" charset="0"/>
              </a:rPr>
              <a:t>yazılmalı; Harcamaları </a:t>
            </a:r>
            <a:r>
              <a:rPr lang="tr-TR" sz="1600" dirty="0">
                <a:solidFill>
                  <a:srgbClr val="003296"/>
                </a:solidFill>
                <a:ea typeface="Verdana" panose="020B0604030504040204" pitchFamily="34" charset="0"/>
                <a:cs typeface="Verdana" panose="020B0604030504040204" pitchFamily="34" charset="0"/>
              </a:rPr>
              <a:t>sınıflandırma gerekçeleri ilgili kısma yazılmalı;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2002431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3275856" y="260648"/>
            <a:ext cx="5383667" cy="683915"/>
          </a:xfrm>
          <a:noFill/>
        </p:spPr>
        <p:txBody>
          <a:bodyPr rtlCol="0">
            <a:normAutofit/>
          </a:bodyPr>
          <a:lstStyle/>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INTERREG-IPA CBC Bulgaria – Turkey Programme   </a:t>
            </a:r>
          </a:p>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CCI 2014TC16I5CB005</a:t>
            </a:r>
          </a:p>
        </p:txBody>
      </p:sp>
      <p:sp>
        <p:nvSpPr>
          <p:cNvPr id="14339" name="Rectangle 9"/>
          <p:cNvSpPr>
            <a:spLocks noChangeArrowheads="1"/>
          </p:cNvSpPr>
          <p:nvPr/>
        </p:nvSpPr>
        <p:spPr bwMode="auto">
          <a:xfrm>
            <a:off x="0" y="1125538"/>
            <a:ext cx="9144000" cy="574675"/>
          </a:xfrm>
          <a:prstGeom prst="rect">
            <a:avLst/>
          </a:prstGeom>
          <a:solidFill>
            <a:srgbClr val="98C222"/>
          </a:solidFill>
          <a:ln w="9525">
            <a:noFill/>
            <a:miter lim="800000"/>
            <a:headEnd/>
            <a:tailEnd/>
          </a:ln>
        </p:spPr>
        <p:txBody>
          <a:bodyPr/>
          <a:lstStyle/>
          <a:p>
            <a:endParaRPr lang="en-US" dirty="0">
              <a:latin typeface="Calibri" pitchFamily="34" charset="0"/>
            </a:endParaRPr>
          </a:p>
        </p:txBody>
      </p:sp>
      <p:sp>
        <p:nvSpPr>
          <p:cNvPr id="14340" name="Rectangle 10"/>
          <p:cNvSpPr>
            <a:spLocks noChangeArrowheads="1"/>
          </p:cNvSpPr>
          <p:nvPr/>
        </p:nvSpPr>
        <p:spPr bwMode="auto">
          <a:xfrm>
            <a:off x="-36512" y="908050"/>
            <a:ext cx="8675688" cy="360363"/>
          </a:xfrm>
          <a:prstGeom prst="rect">
            <a:avLst/>
          </a:prstGeom>
          <a:solidFill>
            <a:srgbClr val="843D8D"/>
          </a:solidFill>
          <a:ln w="38100">
            <a:solidFill>
              <a:srgbClr val="FFFFFF"/>
            </a:solidFill>
            <a:miter lim="800000"/>
            <a:headEnd/>
            <a:tailEnd/>
          </a:ln>
        </p:spPr>
        <p:txBody>
          <a:bodyPr/>
          <a:lstStyle/>
          <a:p>
            <a:endParaRPr lang="en-US" dirty="0">
              <a:latin typeface="Calibri" pitchFamily="34" charset="0"/>
            </a:endParaRPr>
          </a:p>
        </p:txBody>
      </p:sp>
      <p:pic>
        <p:nvPicPr>
          <p:cNvPr id="1434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5910" y="5981535"/>
            <a:ext cx="800358" cy="543809"/>
          </a:xfrm>
          <a:prstGeom prst="rect">
            <a:avLst/>
          </a:prstGeom>
          <a:noFill/>
          <a:ln w="9525">
            <a:noFill/>
            <a:miter lim="800000"/>
            <a:headEnd/>
            <a:tailEnd/>
          </a:ln>
        </p:spPr>
      </p:pic>
      <p:pic>
        <p:nvPicPr>
          <p:cNvPr id="14343" name="Kép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247281"/>
            <a:ext cx="2133675" cy="661439"/>
          </a:xfrm>
          <a:prstGeom prst="rect">
            <a:avLst/>
          </a:prstGeom>
          <a:noFill/>
          <a:ln w="9525">
            <a:noFill/>
            <a:miter lim="800000"/>
            <a:headEnd/>
            <a:tailEnd/>
          </a:ln>
        </p:spPr>
      </p:pic>
      <p:pic>
        <p:nvPicPr>
          <p:cNvPr id="23557" name="Picture 5" descr="C:\Users\HristovaV\Desktop\AIR\DSC_2443 - Copy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6" y="4203839"/>
            <a:ext cx="1387030" cy="13854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377" y="3429014"/>
            <a:ext cx="1387029" cy="7200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3556" name="Picture 4" descr="C:\Users\HristovaV\Desktop\PIM 2017\EC illustrations - free to use\EU_wind_power_small_s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683" y="1445555"/>
            <a:ext cx="1387029" cy="94255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1560" y="2444441"/>
            <a:ext cx="1368152" cy="91187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Alcím 2"/>
          <p:cNvSpPr txBox="1">
            <a:spLocks/>
          </p:cNvSpPr>
          <p:nvPr/>
        </p:nvSpPr>
        <p:spPr bwMode="auto">
          <a:xfrm>
            <a:off x="611560" y="5911481"/>
            <a:ext cx="6984776" cy="54185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spcAft>
                <a:spcPts val="0"/>
              </a:spcAft>
              <a:defRPr/>
            </a:pPr>
            <a:endParaRPr lang="en-GB" sz="1400"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spcAft>
                <a:spcPts val="0"/>
              </a:spcAft>
              <a:defRPr/>
            </a:pPr>
            <a:r>
              <a:rPr lang="en-US" sz="1400" dirty="0">
                <a:solidFill>
                  <a:srgbClr val="003399"/>
                </a:solidFill>
                <a:latin typeface="Verdana" panose="020B0604030504040204" pitchFamily="34" charset="0"/>
                <a:ea typeface="Verdana" panose="020B0604030504040204" pitchFamily="34" charset="0"/>
                <a:cs typeface="Verdana" panose="020B0604030504040204" pitchFamily="34" charset="0"/>
              </a:rPr>
              <a:t>The Programme is financed by the European Union through the Instrument for Pre-accession Assistance II (IPA II) . </a:t>
            </a:r>
          </a:p>
        </p:txBody>
      </p:sp>
      <p:sp>
        <p:nvSpPr>
          <p:cNvPr id="13" name="Cím 1"/>
          <p:cNvSpPr>
            <a:spLocks noGrp="1"/>
          </p:cNvSpPr>
          <p:nvPr>
            <p:ph type="ctrTitle"/>
          </p:nvPr>
        </p:nvSpPr>
        <p:spPr>
          <a:xfrm>
            <a:off x="2843809" y="1967956"/>
            <a:ext cx="6048672" cy="2469156"/>
          </a:xfrm>
        </p:spPr>
        <p:txBody>
          <a:bodyPr/>
          <a:lstStyle/>
          <a:p>
            <a:r>
              <a:rPr lang="tr-TR" sz="2000" b="1" dirty="0" smtClean="0">
                <a:solidFill>
                  <a:srgbClr val="003399"/>
                </a:solidFill>
                <a:latin typeface="Verdana" pitchFamily="34" charset="0"/>
              </a:rPr>
              <a:t> Mali Uygulamalar</a:t>
            </a:r>
            <a:endParaRPr lang="bg-BG" sz="2000" b="1" dirty="0">
              <a:solidFill>
                <a:srgbClr val="003399"/>
              </a:solidFill>
              <a:latin typeface="Verdana" pitchFamily="34" charset="0"/>
            </a:endParaRPr>
          </a:p>
        </p:txBody>
      </p:sp>
      <p:sp>
        <p:nvSpPr>
          <p:cNvPr id="15" name="Alcím 2"/>
          <p:cNvSpPr txBox="1">
            <a:spLocks/>
          </p:cNvSpPr>
          <p:nvPr/>
        </p:nvSpPr>
        <p:spPr bwMode="auto">
          <a:xfrm>
            <a:off x="2771800" y="4656991"/>
            <a:ext cx="5887723" cy="10762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eaLnBrk="1" fontAlgn="auto" hangingPunct="1">
              <a:lnSpc>
                <a:spcPct val="150000"/>
              </a:lnSpc>
              <a:spcAft>
                <a:spcPts val="0"/>
              </a:spcAft>
              <a:defRPr/>
            </a:pP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Proje Uygulama Eğitimi</a:t>
            </a:r>
            <a:r>
              <a:rPr lang="en-US" sz="22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en-US" sz="22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r" eaLnBrk="1" fontAlgn="auto" hangingPunct="1">
              <a:lnSpc>
                <a:spcPct val="150000"/>
              </a:lnSpc>
              <a:spcAft>
                <a:spcPts val="0"/>
              </a:spcAft>
              <a:defRPr/>
            </a:pP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Üçüncü Teklif Çağrısı</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bg-BG" sz="1600" dirty="0">
                <a:solidFill>
                  <a:srgbClr val="003399"/>
                </a:solidFill>
                <a:latin typeface="Verdana" panose="020B0604030504040204" pitchFamily="34" charset="0"/>
                <a:ea typeface="Verdana" panose="020B0604030504040204" pitchFamily="34" charset="0"/>
                <a:cs typeface="Verdana" panose="020B0604030504040204" pitchFamily="34" charset="0"/>
              </a:rPr>
            </a:br>
            <a:r>
              <a:rPr lang="tr-TR"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22 Ekim</a:t>
            </a:r>
            <a:r>
              <a:rPr lang="en-US"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bg-BG" sz="16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2020</a:t>
            </a:r>
          </a:p>
          <a:p>
            <a:pPr algn="r" eaLnBrk="1" fontAlgn="auto" hangingPunct="1">
              <a:spcAft>
                <a:spcPts val="0"/>
              </a:spcAft>
              <a:defRPr/>
            </a:pPr>
            <a:endParaRPr lang="en-US" sz="2400" b="1" dirty="0">
              <a:solidFill>
                <a:srgbClr val="003399"/>
              </a:solidFill>
            </a:endParaRPr>
          </a:p>
        </p:txBody>
      </p:sp>
    </p:spTree>
    <p:extLst>
      <p:ext uri="{BB962C8B-B14F-4D97-AF65-F5344CB8AC3E}">
        <p14:creationId xmlns:p14="http://schemas.microsoft.com/office/powerpoint/2010/main" val="437027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1600" b="1" cap="small" dirty="0" smtClean="0">
                <a:solidFill>
                  <a:srgbClr val="003399"/>
                </a:solidFill>
                <a:latin typeface="Verdana" pitchFamily="34" charset="0"/>
              </a:rPr>
              <a:t>MALİ</a:t>
            </a:r>
            <a:r>
              <a:rPr lang="en-US" sz="1600" b="1" cap="small" dirty="0" smtClean="0">
                <a:solidFill>
                  <a:srgbClr val="003399"/>
                </a:solidFill>
                <a:latin typeface="Verdana" pitchFamily="34" charset="0"/>
              </a:rPr>
              <a:t> </a:t>
            </a:r>
            <a:r>
              <a:rPr lang="en-US" sz="1600" b="1" cap="small" dirty="0">
                <a:solidFill>
                  <a:srgbClr val="003399"/>
                </a:solidFill>
                <a:latin typeface="Verdana" pitchFamily="34" charset="0"/>
              </a:rPr>
              <a:t>YÖNETİM - ORTAK ÇERÇEVE </a:t>
            </a: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lv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İlk Adım</a:t>
            </a:r>
            <a:r>
              <a:rPr lang="bg-BG" altLang="en-US" sz="1800" b="1" dirty="0" smtClean="0">
                <a:solidFill>
                  <a:srgbClr val="003296"/>
                </a:solidFill>
                <a:ea typeface="宋体"/>
                <a:cs typeface="Arial" pitchFamily="34" charset="0"/>
              </a:rPr>
              <a:t>:</a:t>
            </a:r>
            <a:endParaRPr lang="en-US" altLang="en-US" sz="1800" b="1" dirty="0" smtClean="0">
              <a:solidFill>
                <a:srgbClr val="003296"/>
              </a:solidFill>
              <a:ea typeface="宋体"/>
              <a:cs typeface="Arial" pitchFamily="34" charset="0"/>
            </a:endParaRPr>
          </a:p>
          <a:p>
            <a:pPr marL="0" lvl="1" indent="0" algn="just">
              <a:spcBef>
                <a:spcPct val="0"/>
              </a:spcBef>
              <a:buNone/>
            </a:pPr>
            <a:r>
              <a:rPr lang="bg-BG" sz="1600" b="1" dirty="0">
                <a:solidFill>
                  <a:srgbClr val="003296"/>
                </a:solidFill>
                <a:latin typeface="Arial" pitchFamily="34" charset="0"/>
                <a:ea typeface="宋体"/>
                <a:cs typeface="Arial" pitchFamily="34" charset="0"/>
              </a:rPr>
              <a:t>1. </a:t>
            </a:r>
            <a:r>
              <a:rPr lang="tr-TR" sz="1600" dirty="0" smtClean="0">
                <a:solidFill>
                  <a:srgbClr val="003296"/>
                </a:solidFill>
                <a:ea typeface="宋体"/>
                <a:cs typeface="Arial" pitchFamily="34" charset="0"/>
              </a:rPr>
              <a:t>10 </a:t>
            </a:r>
            <a:r>
              <a:rPr lang="tr-TR" sz="1600" dirty="0">
                <a:solidFill>
                  <a:srgbClr val="003296"/>
                </a:solidFill>
                <a:ea typeface="宋体"/>
                <a:cs typeface="Arial" pitchFamily="34" charset="0"/>
              </a:rPr>
              <a:t>gün içinde; Proje uygulama dönemi başladıktan sonra 10 gün içinde Ana yararlanıcının Ortak Sekretarya ’ya sunması gereken belgeler: </a:t>
            </a:r>
            <a:endParaRPr lang="bg-BG" sz="1600" dirty="0" smtClean="0">
              <a:solidFill>
                <a:srgbClr val="003296"/>
              </a:solidFill>
              <a:ea typeface="宋体"/>
              <a:cs typeface="Arial" pitchFamily="34" charset="0"/>
            </a:endParaRPr>
          </a:p>
          <a:p>
            <a:pPr marL="800100" lvl="1" indent="-342900" algn="just">
              <a:spcBef>
                <a:spcPct val="0"/>
              </a:spcBef>
              <a:buFont typeface="Wingdings" panose="05000000000000000000" pitchFamily="2" charset="2"/>
              <a:buChar char="ü"/>
            </a:pPr>
            <a:r>
              <a:rPr lang="tr-TR" sz="1600" dirty="0">
                <a:solidFill>
                  <a:srgbClr val="FF0000"/>
                </a:solidFill>
                <a:ea typeface="宋体"/>
                <a:cs typeface="Arial" pitchFamily="34" charset="0"/>
              </a:rPr>
              <a:t>Her bir proje ortağı; </a:t>
            </a:r>
            <a:r>
              <a:rPr lang="tr-TR" sz="1600" dirty="0">
                <a:solidFill>
                  <a:srgbClr val="003296"/>
                </a:solidFill>
                <a:ea typeface="宋体"/>
                <a:cs typeface="Arial" pitchFamily="34" charset="0"/>
              </a:rPr>
              <a:t>proje faaliyetlerinin başarılı uygulanması için gerekli ve nitelikli proje personeli çalıştıracağını, serbest bir formatta yasal temsilci tarafından imzalanmış şekli ile beyan eder. </a:t>
            </a:r>
            <a:r>
              <a:rPr lang="bg-BG" sz="1600" dirty="0" smtClean="0">
                <a:solidFill>
                  <a:srgbClr val="003296"/>
                </a:solidFill>
                <a:ea typeface="宋体"/>
                <a:cs typeface="Arial" pitchFamily="34" charset="0"/>
              </a:rPr>
              <a:t>;</a:t>
            </a:r>
          </a:p>
          <a:p>
            <a:pPr marL="800100" lvl="1" indent="-342900" algn="just">
              <a:spcBef>
                <a:spcPct val="0"/>
              </a:spcBef>
              <a:buFont typeface="Wingdings" panose="05000000000000000000" pitchFamily="2" charset="2"/>
              <a:buChar char="ü"/>
            </a:pPr>
            <a:r>
              <a:rPr lang="tr-TR" sz="1600" dirty="0">
                <a:solidFill>
                  <a:srgbClr val="FF0000"/>
                </a:solidFill>
                <a:ea typeface="宋体"/>
                <a:cs typeface="Arial" pitchFamily="34" charset="0"/>
              </a:rPr>
              <a:t>Her bir proje ortağı, </a:t>
            </a:r>
            <a:r>
              <a:rPr lang="tr-TR" sz="1600" dirty="0">
                <a:solidFill>
                  <a:srgbClr val="003296"/>
                </a:solidFill>
                <a:ea typeface="宋体"/>
                <a:cs typeface="Arial" pitchFamily="34" charset="0"/>
              </a:rPr>
              <a:t>proje yönetim ekibi üyelerinin görevlerine ilişkin kısa bir açıklamanın yer aldığı ve yapılan işleri ayrıntısıyla gösteren belge düzenlemelidir. </a:t>
            </a:r>
          </a:p>
          <a:p>
            <a:pPr marL="0" lvl="1" indent="0" algn="just">
              <a:spcBef>
                <a:spcPct val="0"/>
              </a:spcBef>
              <a:buNone/>
            </a:pPr>
            <a:endParaRPr lang="tr-TR" sz="1600" b="1" dirty="0" smtClean="0">
              <a:solidFill>
                <a:srgbClr val="003296"/>
              </a:solidFill>
              <a:latin typeface="Arial" pitchFamily="34" charset="0"/>
              <a:ea typeface="宋体"/>
              <a:cs typeface="Arial" pitchFamily="34" charset="0"/>
            </a:endParaRPr>
          </a:p>
          <a:p>
            <a:pPr marL="0" lvl="1" indent="0" algn="just">
              <a:spcBef>
                <a:spcPct val="0"/>
              </a:spcBef>
              <a:buNone/>
            </a:pPr>
            <a:r>
              <a:rPr lang="bg-BG" sz="1600" b="1" dirty="0" smtClean="0">
                <a:solidFill>
                  <a:srgbClr val="003296"/>
                </a:solidFill>
                <a:latin typeface="Arial" pitchFamily="34" charset="0"/>
                <a:ea typeface="宋体"/>
                <a:cs typeface="Arial" pitchFamily="34" charset="0"/>
              </a:rPr>
              <a:t>2</a:t>
            </a:r>
            <a:r>
              <a:rPr lang="bg-BG" sz="1600" b="1" dirty="0">
                <a:solidFill>
                  <a:srgbClr val="003296"/>
                </a:solidFill>
                <a:latin typeface="Arial" pitchFamily="34" charset="0"/>
                <a:ea typeface="宋体"/>
                <a:cs typeface="Arial" pitchFamily="34" charset="0"/>
              </a:rPr>
              <a:t>. </a:t>
            </a:r>
            <a:r>
              <a:rPr lang="tr-TR" sz="1600" b="1" dirty="0" smtClean="0">
                <a:solidFill>
                  <a:srgbClr val="FF0000"/>
                </a:solidFill>
                <a:ea typeface="宋体"/>
                <a:cs typeface="Arial" pitchFamily="34" charset="0"/>
              </a:rPr>
              <a:t>Banka </a:t>
            </a:r>
            <a:r>
              <a:rPr lang="tr-TR" sz="1600" b="1" dirty="0">
                <a:solidFill>
                  <a:srgbClr val="FF0000"/>
                </a:solidFill>
                <a:ea typeface="宋体"/>
                <a:cs typeface="Arial" pitchFamily="34" charset="0"/>
              </a:rPr>
              <a:t>Hesabı– </a:t>
            </a:r>
            <a:r>
              <a:rPr lang="tr-TR" sz="1600" dirty="0">
                <a:solidFill>
                  <a:srgbClr val="003296"/>
                </a:solidFill>
                <a:ea typeface="宋体"/>
                <a:cs typeface="Arial" pitchFamily="34" charset="0"/>
              </a:rPr>
              <a:t>Ana Yararlanıcı, proje için ayrı bir banka hesabı açmalıdır; </a:t>
            </a:r>
            <a:endParaRPr lang="bg-BG" sz="1600" dirty="0" smtClean="0">
              <a:solidFill>
                <a:srgbClr val="003296"/>
              </a:solidFill>
              <a:ea typeface="宋体"/>
              <a:cs typeface="Arial" pitchFamily="34" charset="0"/>
            </a:endParaRPr>
          </a:p>
          <a:p>
            <a:pPr marL="0" indent="0" algn="just">
              <a:spcBef>
                <a:spcPct val="0"/>
              </a:spcBef>
              <a:buNone/>
            </a:pPr>
            <a:endParaRPr lang="tr-TR" sz="1600" b="1" dirty="0" smtClean="0">
              <a:solidFill>
                <a:srgbClr val="003296"/>
              </a:solidFill>
              <a:latin typeface="Arial" pitchFamily="34" charset="0"/>
              <a:ea typeface="宋体"/>
              <a:cs typeface="Arial" pitchFamily="34" charset="0"/>
            </a:endParaRPr>
          </a:p>
          <a:p>
            <a:pPr marL="0" indent="0" algn="just">
              <a:spcBef>
                <a:spcPct val="0"/>
              </a:spcBef>
              <a:buNone/>
            </a:pPr>
            <a:r>
              <a:rPr lang="bg-BG" sz="1600" b="1" dirty="0" smtClean="0">
                <a:solidFill>
                  <a:srgbClr val="003296"/>
                </a:solidFill>
                <a:latin typeface="Arial" pitchFamily="34" charset="0"/>
                <a:ea typeface="宋体"/>
                <a:cs typeface="Arial" pitchFamily="34" charset="0"/>
              </a:rPr>
              <a:t>3</a:t>
            </a:r>
            <a:r>
              <a:rPr lang="bg-BG" sz="1600" b="1" dirty="0">
                <a:solidFill>
                  <a:srgbClr val="003296"/>
                </a:solidFill>
                <a:latin typeface="Arial" pitchFamily="34" charset="0"/>
                <a:ea typeface="宋体"/>
                <a:cs typeface="Arial" pitchFamily="34" charset="0"/>
              </a:rPr>
              <a:t>.</a:t>
            </a:r>
            <a:r>
              <a:rPr lang="tr-TR" sz="1600" b="1" dirty="0">
                <a:solidFill>
                  <a:srgbClr val="003296"/>
                </a:solidFill>
                <a:latin typeface="Arial" pitchFamily="34" charset="0"/>
                <a:ea typeface="宋体"/>
                <a:cs typeface="Arial" pitchFamily="34" charset="0"/>
              </a:rPr>
              <a:t> </a:t>
            </a:r>
            <a:r>
              <a:rPr lang="tr-TR" sz="1600" dirty="0" smtClean="0">
                <a:solidFill>
                  <a:srgbClr val="003296"/>
                </a:solidFill>
                <a:ea typeface="宋体"/>
                <a:cs typeface="Arial" pitchFamily="34" charset="0"/>
              </a:rPr>
              <a:t>20 </a:t>
            </a:r>
            <a:r>
              <a:rPr lang="tr-TR" sz="1600" dirty="0">
                <a:solidFill>
                  <a:srgbClr val="003296"/>
                </a:solidFill>
                <a:ea typeface="宋体"/>
                <a:cs typeface="Arial" pitchFamily="34" charset="0"/>
              </a:rPr>
              <a:t>gün içinde ; Projenin uygulama dönemi başladıktan sonra 20 gün içinde Ana </a:t>
            </a:r>
            <a:r>
              <a:rPr lang="tr-TR" sz="1600" dirty="0" smtClean="0">
                <a:solidFill>
                  <a:srgbClr val="003296"/>
                </a:solidFill>
                <a:ea typeface="宋体"/>
                <a:cs typeface="Arial" pitchFamily="34" charset="0"/>
              </a:rPr>
              <a:t>yararlanıcı, </a:t>
            </a:r>
            <a:r>
              <a:rPr lang="tr-TR" sz="1600" dirty="0">
                <a:solidFill>
                  <a:srgbClr val="003296"/>
                </a:solidFill>
                <a:ea typeface="宋体"/>
                <a:cs typeface="Arial" pitchFamily="34" charset="0"/>
              </a:rPr>
              <a:t>Ortak Sekretarya ’ya detaylı bütçeye dayalı 3 aylık dönemlere göre hazırlanmış </a:t>
            </a:r>
            <a:r>
              <a:rPr lang="tr-TR" sz="1600" b="1" dirty="0">
                <a:solidFill>
                  <a:srgbClr val="FF0000"/>
                </a:solidFill>
                <a:ea typeface="宋体"/>
                <a:cs typeface="Arial" pitchFamily="34" charset="0"/>
              </a:rPr>
              <a:t>Nakit Akış Planı </a:t>
            </a:r>
            <a:r>
              <a:rPr lang="tr-TR" sz="1600" dirty="0">
                <a:solidFill>
                  <a:srgbClr val="003296"/>
                </a:solidFill>
                <a:ea typeface="宋体"/>
                <a:cs typeface="Arial" pitchFamily="34" charset="0"/>
              </a:rPr>
              <a:t>sunmalıdır. Nakit Akış Planı, Ana Yararlanıcılara Ortak Sekretarya tarafından gönderilir</a:t>
            </a:r>
            <a:r>
              <a:rPr lang="tr-TR" sz="1600" dirty="0" smtClean="0">
                <a:solidFill>
                  <a:srgbClr val="003296"/>
                </a:solidFill>
                <a:ea typeface="宋体"/>
                <a:cs typeface="Arial" pitchFamily="34" charset="0"/>
              </a:rPr>
              <a:t>.</a:t>
            </a:r>
            <a:r>
              <a:rPr lang="bg-BG" sz="1600" dirty="0">
                <a:solidFill>
                  <a:srgbClr val="003296"/>
                </a:solidFill>
                <a:ea typeface="宋体"/>
                <a:cs typeface="Arial" pitchFamily="34" charset="0"/>
              </a:rPr>
              <a:t> ;</a:t>
            </a:r>
            <a:r>
              <a:rPr lang="tr-TR" sz="1600" dirty="0" smtClean="0">
                <a:solidFill>
                  <a:srgbClr val="003296"/>
                </a:solidFill>
                <a:ea typeface="宋体"/>
                <a:cs typeface="Arial" pitchFamily="34" charset="0"/>
              </a:rPr>
              <a:t> </a:t>
            </a:r>
            <a:endParaRPr lang="tr-TR" sz="1600" dirty="0">
              <a:solidFill>
                <a:srgbClr val="003296"/>
              </a:solidFill>
              <a:ea typeface="宋体"/>
              <a:cs typeface="Arial" pitchFamily="34" charset="0"/>
            </a:endParaRPr>
          </a:p>
          <a:p>
            <a:pPr marL="0" indent="0" algn="just">
              <a:spcBef>
                <a:spcPct val="0"/>
              </a:spcBef>
              <a:buNone/>
            </a:pPr>
            <a:endParaRPr lang="tr-TR" sz="1600" b="1" dirty="0" smtClean="0">
              <a:solidFill>
                <a:srgbClr val="003296"/>
              </a:solidFill>
              <a:latin typeface="Arial" pitchFamily="34" charset="0"/>
              <a:ea typeface="宋体"/>
              <a:cs typeface="Arial" pitchFamily="34" charset="0"/>
            </a:endParaRPr>
          </a:p>
          <a:p>
            <a:pPr marL="0" indent="0" algn="just">
              <a:spcBef>
                <a:spcPct val="0"/>
              </a:spcBef>
              <a:buNone/>
            </a:pPr>
            <a:r>
              <a:rPr lang="bg-BG" sz="1600" b="1" dirty="0" smtClean="0">
                <a:solidFill>
                  <a:srgbClr val="003296"/>
                </a:solidFill>
                <a:latin typeface="Arial" pitchFamily="34" charset="0"/>
                <a:ea typeface="宋体"/>
                <a:cs typeface="Arial" pitchFamily="34" charset="0"/>
              </a:rPr>
              <a:t>4. </a:t>
            </a:r>
            <a:r>
              <a:rPr lang="tr-TR" sz="1600" b="1" dirty="0">
                <a:solidFill>
                  <a:srgbClr val="FF0000"/>
                </a:solidFill>
                <a:ea typeface="宋体"/>
                <a:cs typeface="Arial" pitchFamily="34" charset="0"/>
              </a:rPr>
              <a:t>Talep edilen harcamaların </a:t>
            </a:r>
            <a:r>
              <a:rPr lang="tr-TR" sz="1600" b="1" dirty="0" smtClean="0">
                <a:solidFill>
                  <a:srgbClr val="FF0000"/>
                </a:solidFill>
                <a:ea typeface="宋体"/>
                <a:cs typeface="Arial" pitchFamily="34" charset="0"/>
              </a:rPr>
              <a:t>Doğrulaması </a:t>
            </a:r>
            <a:r>
              <a:rPr lang="tr-TR" sz="1600" b="1" dirty="0">
                <a:solidFill>
                  <a:srgbClr val="FF0000"/>
                </a:solidFill>
                <a:ea typeface="宋体"/>
                <a:cs typeface="Arial" pitchFamily="34" charset="0"/>
              </a:rPr>
              <a:t>– </a:t>
            </a:r>
            <a:r>
              <a:rPr lang="tr-TR" sz="1600" dirty="0">
                <a:solidFill>
                  <a:srgbClr val="003296"/>
                </a:solidFill>
                <a:ea typeface="宋体"/>
                <a:cs typeface="Arial" pitchFamily="34" charset="0"/>
              </a:rPr>
              <a:t>Rapor edilen harcamaların kontrolü ve onayı İlk Seviye Uzmanı tarafından yapılır. </a:t>
            </a:r>
            <a:endParaRPr lang="tr-TR" sz="1600" dirty="0" smtClean="0">
              <a:solidFill>
                <a:srgbClr val="003296"/>
              </a:solidFill>
              <a:ea typeface="宋体"/>
              <a:cs typeface="Arial" pitchFamily="34" charset="0"/>
            </a:endParaRPr>
          </a:p>
          <a:p>
            <a:pPr marL="0" indent="0" algn="just">
              <a:spcBef>
                <a:spcPct val="0"/>
              </a:spcBef>
              <a:buNone/>
            </a:pPr>
            <a:endParaRPr lang="tr-TR" sz="1600" b="1" dirty="0" smtClean="0">
              <a:solidFill>
                <a:srgbClr val="003296"/>
              </a:solidFill>
              <a:latin typeface="Arial" pitchFamily="34" charset="0"/>
              <a:ea typeface="宋体"/>
              <a:cs typeface="Arial" pitchFamily="34" charset="0"/>
            </a:endParaRPr>
          </a:p>
          <a:p>
            <a:pPr marL="0" indent="0" algn="just">
              <a:spcBef>
                <a:spcPct val="0"/>
              </a:spcBef>
              <a:buNone/>
            </a:pPr>
            <a:r>
              <a:rPr lang="bg-BG" sz="1600" b="1" dirty="0" smtClean="0">
                <a:solidFill>
                  <a:srgbClr val="003296"/>
                </a:solidFill>
                <a:latin typeface="Arial" pitchFamily="34" charset="0"/>
                <a:ea typeface="宋体"/>
                <a:cs typeface="Arial" pitchFamily="34" charset="0"/>
              </a:rPr>
              <a:t>5</a:t>
            </a:r>
            <a:r>
              <a:rPr lang="bg-BG" sz="1600" b="1" dirty="0">
                <a:solidFill>
                  <a:srgbClr val="003296"/>
                </a:solidFill>
                <a:latin typeface="Arial" pitchFamily="34" charset="0"/>
                <a:ea typeface="宋体"/>
                <a:cs typeface="Arial" pitchFamily="34" charset="0"/>
              </a:rPr>
              <a:t>. </a:t>
            </a:r>
            <a:r>
              <a:rPr lang="tr-TR" sz="1600" b="1" dirty="0" smtClean="0">
                <a:solidFill>
                  <a:srgbClr val="FF0000"/>
                </a:solidFill>
                <a:ea typeface="宋体"/>
                <a:cs typeface="Arial" pitchFamily="34" charset="0"/>
              </a:rPr>
              <a:t>Ödeme </a:t>
            </a:r>
            <a:r>
              <a:rPr lang="tr-TR" sz="1600" b="1" dirty="0">
                <a:solidFill>
                  <a:srgbClr val="FF0000"/>
                </a:solidFill>
                <a:ea typeface="宋体"/>
                <a:cs typeface="Arial" pitchFamily="34" charset="0"/>
              </a:rPr>
              <a:t>talebinin sunulması– </a:t>
            </a:r>
            <a:r>
              <a:rPr lang="tr-TR" sz="1600" dirty="0">
                <a:solidFill>
                  <a:srgbClr val="003296"/>
                </a:solidFill>
                <a:ea typeface="宋体"/>
                <a:cs typeface="Arial" pitchFamily="34" charset="0"/>
              </a:rPr>
              <a:t>Yararlanıcı Portalı aracılığıyla yapılır. </a:t>
            </a:r>
          </a:p>
          <a:p>
            <a:pPr marL="0" indent="0" algn="just">
              <a:spcBef>
                <a:spcPct val="0"/>
              </a:spcBef>
              <a:buNone/>
            </a:pPr>
            <a:endParaRPr lang="bg-BG" sz="1600" dirty="0" smtClean="0">
              <a:solidFill>
                <a:srgbClr val="003296"/>
              </a:solidFill>
              <a:ea typeface="宋体"/>
              <a:cs typeface="Arial" pitchFamily="34" charset="0"/>
            </a:endParaRPr>
          </a:p>
          <a:p>
            <a:pPr marL="0" indent="0">
              <a:buNone/>
            </a:pPr>
            <a:endParaRPr lang="bg-BG"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3551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fontScale="90000"/>
          </a:bodyPr>
          <a:lstStyle/>
          <a:p>
            <a:pPr fontAlgn="auto">
              <a:spcAft>
                <a:spcPts val="0"/>
              </a:spcAft>
              <a:defRPr/>
            </a:pPr>
            <a:r>
              <a:rPr lang="en-US" sz="2400" b="1" cap="small" dirty="0" smtClean="0">
                <a:solidFill>
                  <a:srgbClr val="003399"/>
                </a:solidFill>
                <a:latin typeface="Verdana" pitchFamily="34" charset="0"/>
              </a:rPr>
              <a:t/>
            </a:r>
            <a:br>
              <a:rPr lang="en-US" sz="2400" b="1" cap="small" dirty="0" smtClean="0">
                <a:solidFill>
                  <a:srgbClr val="003399"/>
                </a:solidFill>
                <a:latin typeface="Verdana" pitchFamily="34" charset="0"/>
              </a:rPr>
            </a:br>
            <a:r>
              <a:rPr lang="tr-TR" sz="2000" b="1" cap="small" dirty="0" smtClean="0">
                <a:solidFill>
                  <a:srgbClr val="003399"/>
                </a:solidFill>
                <a:latin typeface="Verdana" pitchFamily="34" charset="0"/>
              </a:rPr>
              <a:t>MALİ</a:t>
            </a:r>
            <a:r>
              <a:rPr lang="en-US" sz="2000" b="1" cap="small" dirty="0" smtClean="0">
                <a:solidFill>
                  <a:srgbClr val="003399"/>
                </a:solidFill>
                <a:latin typeface="Verdana" pitchFamily="34" charset="0"/>
              </a:rPr>
              <a:t> </a:t>
            </a:r>
            <a:r>
              <a:rPr lang="en-US" sz="2000" b="1" cap="small" dirty="0">
                <a:solidFill>
                  <a:srgbClr val="003399"/>
                </a:solidFill>
                <a:latin typeface="Verdana" pitchFamily="34" charset="0"/>
              </a:rPr>
              <a:t>YÖNETİM </a:t>
            </a:r>
            <a:r>
              <a:rPr lang="en-GB" sz="2000" b="1" cap="all" dirty="0">
                <a:solidFill>
                  <a:srgbClr val="003399"/>
                </a:solidFill>
                <a:latin typeface="Verdana" pitchFamily="34" charset="0"/>
              </a:rPr>
              <a:t/>
            </a:r>
            <a:br>
              <a:rPr lang="en-GB" sz="2000" b="1" cap="all" dirty="0">
                <a:solidFill>
                  <a:srgbClr val="003399"/>
                </a:solidFill>
                <a:latin typeface="Verdana" pitchFamily="34" charset="0"/>
              </a:rPr>
            </a:b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525963"/>
          </a:xfrm>
        </p:spPr>
        <p:txBody>
          <a:bodyPr/>
          <a:lstStyle/>
          <a:p>
            <a:pPr marL="0" lvl="0" indent="0" algn="just" fontAlgn="auto">
              <a:spcBef>
                <a:spcPts val="0"/>
              </a:spcBef>
              <a:spcAft>
                <a:spcPts val="1200"/>
              </a:spcAft>
              <a:buNone/>
              <a:tabLst>
                <a:tab pos="0" algn="l"/>
              </a:tabLst>
              <a:defRPr/>
            </a:pPr>
            <a:r>
              <a:rPr lang="en-US" altLang="en-US" sz="1800" b="1" dirty="0" smtClean="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r>
              <a:rPr lang="tr-TR" altLang="en-US" sz="1800" b="1" dirty="0">
                <a:solidFill>
                  <a:srgbClr val="003296"/>
                </a:solidFill>
                <a:ea typeface="宋体"/>
                <a:cs typeface="Arial" pitchFamily="34" charset="0"/>
              </a:rPr>
              <a:t>A</a:t>
            </a:r>
            <a:r>
              <a:rPr lang="tr-TR" sz="1800" b="1" dirty="0" smtClean="0">
                <a:solidFill>
                  <a:srgbClr val="003296"/>
                </a:solidFill>
                <a:ea typeface="宋体"/>
                <a:cs typeface="Arial" pitchFamily="34" charset="0"/>
              </a:rPr>
              <a:t>vans </a:t>
            </a:r>
            <a:r>
              <a:rPr lang="tr-TR" sz="1800" b="1" dirty="0">
                <a:solidFill>
                  <a:srgbClr val="003296"/>
                </a:solidFill>
                <a:ea typeface="宋体"/>
                <a:cs typeface="Arial" pitchFamily="34" charset="0"/>
              </a:rPr>
              <a:t>Ö</a:t>
            </a:r>
            <a:r>
              <a:rPr lang="tr-TR" sz="1800" b="1" dirty="0" smtClean="0">
                <a:solidFill>
                  <a:srgbClr val="003296"/>
                </a:solidFill>
                <a:ea typeface="宋体"/>
                <a:cs typeface="Arial" pitchFamily="34" charset="0"/>
              </a:rPr>
              <a:t>deme </a:t>
            </a:r>
            <a:r>
              <a:rPr lang="tr-TR" sz="1800" b="1" dirty="0">
                <a:solidFill>
                  <a:srgbClr val="003296"/>
                </a:solidFill>
                <a:ea typeface="宋体"/>
                <a:cs typeface="Arial" pitchFamily="34" charset="0"/>
              </a:rPr>
              <a:t>T</a:t>
            </a:r>
            <a:r>
              <a:rPr lang="tr-TR" sz="1800" b="1" dirty="0" smtClean="0">
                <a:solidFill>
                  <a:srgbClr val="003296"/>
                </a:solidFill>
                <a:ea typeface="宋体"/>
                <a:cs typeface="Arial" pitchFamily="34" charset="0"/>
              </a:rPr>
              <a:t>alebinin iletilmesi</a:t>
            </a:r>
            <a:endParaRPr lang="en-US" altLang="en-US" sz="1600" b="1" dirty="0" smtClean="0">
              <a:solidFill>
                <a:srgbClr val="003399"/>
              </a:solidFill>
            </a:endParaRPr>
          </a:p>
          <a:p>
            <a:pPr marL="0" lvl="0" indent="0" algn="just" fontAlgn="auto">
              <a:spcBef>
                <a:spcPts val="0"/>
              </a:spcBef>
              <a:spcAft>
                <a:spcPts val="1200"/>
              </a:spcAft>
              <a:buNone/>
              <a:tabLst>
                <a:tab pos="0" algn="l"/>
              </a:tabLst>
              <a:defRPr/>
            </a:pPr>
            <a:endParaRPr lang="tr-TR" altLang="en-US" sz="1600" b="1" dirty="0" smtClean="0">
              <a:solidFill>
                <a:srgbClr val="003399"/>
              </a:solidFill>
            </a:endParaRPr>
          </a:p>
          <a:p>
            <a:pPr marL="0" lvl="0" indent="0" algn="just" fontAlgn="auto">
              <a:spcBef>
                <a:spcPts val="0"/>
              </a:spcBef>
              <a:spcAft>
                <a:spcPts val="1200"/>
              </a:spcAft>
              <a:buNone/>
              <a:tabLst>
                <a:tab pos="0" algn="l"/>
              </a:tabLst>
              <a:defRPr/>
            </a:pPr>
            <a:r>
              <a:rPr lang="tr-TR" altLang="en-US" sz="1600" b="1" dirty="0" smtClean="0">
                <a:solidFill>
                  <a:srgbClr val="003399"/>
                </a:solidFill>
              </a:rPr>
              <a:t>Hibe </a:t>
            </a:r>
            <a:r>
              <a:rPr lang="tr-TR" altLang="en-US" sz="1600" b="1" dirty="0">
                <a:solidFill>
                  <a:srgbClr val="003399"/>
                </a:solidFill>
              </a:rPr>
              <a:t>sözleşmesinin toplam tutarının % 20'si </a:t>
            </a:r>
            <a:r>
              <a:rPr lang="tr-TR" altLang="en-US" sz="1600" b="1" dirty="0" smtClean="0">
                <a:solidFill>
                  <a:srgbClr val="003399"/>
                </a:solidFill>
              </a:rPr>
              <a:t>oranında iki </a:t>
            </a:r>
            <a:r>
              <a:rPr lang="tr-TR" altLang="en-US" sz="1600" b="1" dirty="0">
                <a:solidFill>
                  <a:srgbClr val="003399"/>
                </a:solidFill>
              </a:rPr>
              <a:t>dilim halinde ödenecektir</a:t>
            </a:r>
            <a:r>
              <a:rPr lang="tr-TR" altLang="en-US" sz="1600" b="1" dirty="0" smtClean="0">
                <a:solidFill>
                  <a:srgbClr val="003399"/>
                </a:solidFill>
              </a:rPr>
              <a:t>:</a:t>
            </a:r>
          </a:p>
          <a:p>
            <a:pPr marL="0" lvl="0" indent="0" algn="just" fontAlgn="auto">
              <a:spcBef>
                <a:spcPts val="0"/>
              </a:spcBef>
              <a:spcAft>
                <a:spcPts val="1200"/>
              </a:spcAft>
              <a:buNone/>
              <a:tabLst>
                <a:tab pos="0" algn="l"/>
              </a:tabLst>
              <a:defRPr/>
            </a:pPr>
            <a:endParaRPr lang="bg-BG" altLang="en-US" sz="1600" b="1" dirty="0" smtClean="0">
              <a:solidFill>
                <a:srgbClr val="003399"/>
              </a:solidFill>
            </a:endParaRPr>
          </a:p>
          <a:p>
            <a:pPr algn="just" fontAlgn="auto">
              <a:spcBef>
                <a:spcPts val="0"/>
              </a:spcBef>
              <a:spcAft>
                <a:spcPts val="1200"/>
              </a:spcAft>
              <a:buFont typeface="Wingdings" panose="05000000000000000000" pitchFamily="2" charset="2"/>
              <a:buChar char="Ø"/>
              <a:tabLst>
                <a:tab pos="0" algn="l"/>
              </a:tabLst>
              <a:defRPr/>
            </a:pPr>
            <a:r>
              <a:rPr lang="tr-TR" sz="1600" dirty="0" smtClean="0">
                <a:solidFill>
                  <a:srgbClr val="003399"/>
                </a:solidFill>
              </a:rPr>
              <a:t>Hibe </a:t>
            </a:r>
            <a:r>
              <a:rPr lang="tr-TR" sz="1600" dirty="0">
                <a:solidFill>
                  <a:srgbClr val="003399"/>
                </a:solidFill>
              </a:rPr>
              <a:t>Sözleşmesi imzalandıktan sonra toplam tutarın %10’u</a:t>
            </a:r>
            <a:r>
              <a:rPr lang="en-US" altLang="en-US" sz="1600" dirty="0">
                <a:solidFill>
                  <a:srgbClr val="003399"/>
                </a:solidFill>
              </a:rPr>
              <a:t> </a:t>
            </a:r>
            <a:r>
              <a:rPr lang="ru-RU" altLang="en-US" sz="1600" dirty="0" smtClean="0">
                <a:solidFill>
                  <a:srgbClr val="003399"/>
                </a:solidFill>
              </a:rPr>
              <a:t>– </a:t>
            </a:r>
            <a:r>
              <a:rPr lang="tr-TR" altLang="en-US" sz="1600" dirty="0" smtClean="0">
                <a:solidFill>
                  <a:srgbClr val="003399"/>
                </a:solidFill>
              </a:rPr>
              <a:t>Hibe sözleşmesinin imzalanmasından sonra Ana yararlanıcı İlgili avans ödeme talebini </a:t>
            </a:r>
            <a:r>
              <a:rPr lang="bg-BG" altLang="en-US" sz="1600" dirty="0" smtClean="0">
                <a:solidFill>
                  <a:srgbClr val="003399"/>
                </a:solidFill>
              </a:rPr>
              <a:t>(</a:t>
            </a:r>
            <a:r>
              <a:rPr lang="tr-TR" altLang="en-US" sz="1600" dirty="0" smtClean="0">
                <a:solidFill>
                  <a:srgbClr val="003399"/>
                </a:solidFill>
              </a:rPr>
              <a:t>Ek</a:t>
            </a:r>
            <a:r>
              <a:rPr lang="en-US" altLang="en-US" sz="1600" dirty="0" smtClean="0">
                <a:solidFill>
                  <a:srgbClr val="003399"/>
                </a:solidFill>
              </a:rPr>
              <a:t> </a:t>
            </a:r>
            <a:r>
              <a:rPr lang="en-US" altLang="en-US" sz="1600" dirty="0">
                <a:solidFill>
                  <a:srgbClr val="003399"/>
                </a:solidFill>
              </a:rPr>
              <a:t>6 </a:t>
            </a:r>
            <a:r>
              <a:rPr lang="en-US" altLang="en-US" sz="1600" dirty="0" smtClean="0">
                <a:solidFill>
                  <a:srgbClr val="003399"/>
                </a:solidFill>
              </a:rPr>
              <a:t>“</a:t>
            </a:r>
            <a:r>
              <a:rPr lang="tr-TR" altLang="en-US" sz="1600" dirty="0" smtClean="0">
                <a:solidFill>
                  <a:srgbClr val="003399"/>
                </a:solidFill>
              </a:rPr>
              <a:t>Ödeme talep formu</a:t>
            </a:r>
            <a:r>
              <a:rPr lang="en-US" altLang="en-US" sz="1600" dirty="0" smtClean="0">
                <a:solidFill>
                  <a:srgbClr val="003399"/>
                </a:solidFill>
              </a:rPr>
              <a:t>”)</a:t>
            </a:r>
            <a:r>
              <a:rPr lang="bg-BG" altLang="en-US" sz="1600" dirty="0" smtClean="0">
                <a:solidFill>
                  <a:srgbClr val="003399"/>
                </a:solidFill>
              </a:rPr>
              <a:t> </a:t>
            </a:r>
            <a:r>
              <a:rPr lang="tr-TR" altLang="en-US" sz="1600" dirty="0" smtClean="0">
                <a:solidFill>
                  <a:srgbClr val="003399"/>
                </a:solidFill>
              </a:rPr>
              <a:t>ve</a:t>
            </a:r>
            <a:r>
              <a:rPr lang="en-US" altLang="en-US" sz="1600" dirty="0" smtClean="0">
                <a:solidFill>
                  <a:srgbClr val="003399"/>
                </a:solidFill>
              </a:rPr>
              <a:t> </a:t>
            </a:r>
            <a:r>
              <a:rPr lang="tr-TR" altLang="en-US" sz="1600" dirty="0" smtClean="0">
                <a:solidFill>
                  <a:srgbClr val="003399"/>
                </a:solidFill>
              </a:rPr>
              <a:t>Mali Kimlik Formu</a:t>
            </a:r>
            <a:r>
              <a:rPr lang="en-US" altLang="en-US" sz="1600" dirty="0" smtClean="0">
                <a:solidFill>
                  <a:srgbClr val="003399"/>
                </a:solidFill>
              </a:rPr>
              <a:t> (FIF)</a:t>
            </a:r>
            <a:r>
              <a:rPr lang="tr-TR" altLang="en-US" sz="1600" dirty="0" smtClean="0">
                <a:solidFill>
                  <a:srgbClr val="003399"/>
                </a:solidFill>
              </a:rPr>
              <a:t> ile birlikte Yönetim Makamına iletir. İlgili talebin ödemesi en geç 45 gün içerisinde Yönetim Makamı tarafından Ana yararlanıcının banka hesabına gönderilir</a:t>
            </a:r>
            <a:r>
              <a:rPr lang="bg-BG" sz="1600" dirty="0" smtClean="0">
                <a:solidFill>
                  <a:srgbClr val="003399"/>
                </a:solidFill>
              </a:rPr>
              <a:t>;</a:t>
            </a:r>
            <a:endParaRPr lang="ru-RU" altLang="en-US" sz="1600" dirty="0" smtClean="0">
              <a:solidFill>
                <a:srgbClr val="003399"/>
              </a:solidFill>
            </a:endParaRPr>
          </a:p>
          <a:p>
            <a:pPr algn="just" fontAlgn="auto">
              <a:spcBef>
                <a:spcPts val="0"/>
              </a:spcBef>
              <a:spcAft>
                <a:spcPts val="1200"/>
              </a:spcAft>
              <a:buFont typeface="Wingdings" panose="05000000000000000000" pitchFamily="2" charset="2"/>
              <a:buChar char="Ø"/>
              <a:tabLst>
                <a:tab pos="0" algn="l"/>
              </a:tabLst>
              <a:defRPr/>
            </a:pPr>
            <a:r>
              <a:rPr lang="tr-TR" sz="1600" dirty="0" smtClean="0">
                <a:solidFill>
                  <a:srgbClr val="003399"/>
                </a:solidFill>
              </a:rPr>
              <a:t>Hibe Sözleşmesi toplam tutarının diğer %10 ‘luk kısmı</a:t>
            </a:r>
            <a:r>
              <a:rPr lang="en-US" altLang="en-US" sz="1600" dirty="0" smtClean="0">
                <a:solidFill>
                  <a:srgbClr val="003399"/>
                </a:solidFill>
              </a:rPr>
              <a:t> </a:t>
            </a:r>
            <a:r>
              <a:rPr lang="ru-RU" altLang="en-US" sz="1600" dirty="0" smtClean="0">
                <a:solidFill>
                  <a:srgbClr val="003399"/>
                </a:solidFill>
              </a:rPr>
              <a:t>– </a:t>
            </a:r>
            <a:r>
              <a:rPr lang="tr-TR" sz="1600" dirty="0">
                <a:solidFill>
                  <a:srgbClr val="003399"/>
                </a:solidFill>
              </a:rPr>
              <a:t>proje ortaklarından birinin yatırım faaliyeti için bir alt sözleşme imzalanmasından </a:t>
            </a:r>
            <a:r>
              <a:rPr lang="tr-TR" sz="1600" dirty="0" smtClean="0">
                <a:solidFill>
                  <a:srgbClr val="003399"/>
                </a:solidFill>
              </a:rPr>
              <a:t>sonra i</a:t>
            </a:r>
            <a:r>
              <a:rPr lang="tr-TR" altLang="en-US" sz="1600" dirty="0" smtClean="0">
                <a:solidFill>
                  <a:srgbClr val="003399"/>
                </a:solidFill>
              </a:rPr>
              <a:t>lgili avans ödeme talebinin </a:t>
            </a:r>
            <a:r>
              <a:rPr lang="bg-BG" altLang="en-US" sz="1600" dirty="0">
                <a:solidFill>
                  <a:srgbClr val="003399"/>
                </a:solidFill>
              </a:rPr>
              <a:t>(</a:t>
            </a:r>
            <a:r>
              <a:rPr lang="tr-TR" altLang="en-US" sz="1600" dirty="0">
                <a:solidFill>
                  <a:srgbClr val="003399"/>
                </a:solidFill>
              </a:rPr>
              <a:t>Ek</a:t>
            </a:r>
            <a:r>
              <a:rPr lang="en-US" altLang="en-US" sz="1600" dirty="0">
                <a:solidFill>
                  <a:srgbClr val="003399"/>
                </a:solidFill>
              </a:rPr>
              <a:t> 6 “</a:t>
            </a:r>
            <a:r>
              <a:rPr lang="tr-TR" altLang="en-US" sz="1600" dirty="0">
                <a:solidFill>
                  <a:srgbClr val="003399"/>
                </a:solidFill>
              </a:rPr>
              <a:t>Ödeme talep formu</a:t>
            </a:r>
            <a:r>
              <a:rPr lang="en-US" altLang="en-US" sz="1600" dirty="0">
                <a:solidFill>
                  <a:srgbClr val="003399"/>
                </a:solidFill>
              </a:rPr>
              <a:t>”)</a:t>
            </a:r>
            <a:r>
              <a:rPr lang="bg-BG" altLang="en-US" sz="1600" dirty="0">
                <a:solidFill>
                  <a:srgbClr val="003399"/>
                </a:solidFill>
              </a:rPr>
              <a:t> </a:t>
            </a:r>
            <a:r>
              <a:rPr lang="tr-TR" altLang="en-US" sz="1600" dirty="0">
                <a:solidFill>
                  <a:srgbClr val="003399"/>
                </a:solidFill>
              </a:rPr>
              <a:t>ve</a:t>
            </a:r>
            <a:r>
              <a:rPr lang="en-US" altLang="en-US" sz="1600" dirty="0">
                <a:solidFill>
                  <a:srgbClr val="003399"/>
                </a:solidFill>
              </a:rPr>
              <a:t> </a:t>
            </a:r>
            <a:r>
              <a:rPr lang="tr-TR" altLang="en-US" sz="1600" dirty="0">
                <a:solidFill>
                  <a:srgbClr val="003399"/>
                </a:solidFill>
              </a:rPr>
              <a:t>Mali Kimlik Formu</a:t>
            </a:r>
            <a:r>
              <a:rPr lang="en-US" altLang="en-US" sz="1600" dirty="0">
                <a:solidFill>
                  <a:srgbClr val="003399"/>
                </a:solidFill>
              </a:rPr>
              <a:t> (FIF)</a:t>
            </a:r>
            <a:r>
              <a:rPr lang="tr-TR" altLang="en-US" sz="1600" dirty="0">
                <a:solidFill>
                  <a:srgbClr val="003399"/>
                </a:solidFill>
              </a:rPr>
              <a:t> ile birlikte Yönetim Makamına </a:t>
            </a:r>
            <a:r>
              <a:rPr lang="tr-TR" altLang="en-US" sz="1600" dirty="0" smtClean="0">
                <a:solidFill>
                  <a:srgbClr val="003399"/>
                </a:solidFill>
              </a:rPr>
              <a:t>iletmesinden sonra</a:t>
            </a:r>
            <a:r>
              <a:rPr lang="tr-TR" sz="1600" dirty="0" smtClean="0">
                <a:solidFill>
                  <a:srgbClr val="003399"/>
                </a:solidFill>
              </a:rPr>
              <a:t>  </a:t>
            </a:r>
            <a:r>
              <a:rPr lang="tr-TR" sz="1600" dirty="0">
                <a:solidFill>
                  <a:srgbClr val="003399"/>
                </a:solidFill>
              </a:rPr>
              <a:t>g</a:t>
            </a:r>
            <a:r>
              <a:rPr lang="tr-TR" sz="1600" dirty="0" smtClean="0">
                <a:solidFill>
                  <a:srgbClr val="003399"/>
                </a:solidFill>
              </a:rPr>
              <a:t>erçekleşir.</a:t>
            </a:r>
            <a:endParaRPr lang="tr-TR" sz="1600" dirty="0">
              <a:solidFill>
                <a:srgbClr val="003399"/>
              </a:solidFill>
            </a:endParaRPr>
          </a:p>
          <a:p>
            <a:pPr lvl="0" algn="just" fontAlgn="auto">
              <a:spcBef>
                <a:spcPts val="0"/>
              </a:spcBef>
              <a:spcAft>
                <a:spcPts val="1200"/>
              </a:spcAft>
              <a:buFont typeface="Wingdings" panose="05000000000000000000" pitchFamily="2" charset="2"/>
              <a:buChar char="Ø"/>
              <a:tabLst>
                <a:tab pos="0" algn="l"/>
              </a:tabLst>
              <a:defRPr/>
            </a:pPr>
            <a:endParaRPr lang="ru-RU" altLang="en-US" sz="1600" dirty="0" smtClean="0">
              <a:solidFill>
                <a:srgbClr val="003399"/>
              </a:solidFill>
            </a:endParaRPr>
          </a:p>
          <a:p>
            <a:pPr marL="0" lvl="0" indent="0" algn="just" fontAlgn="auto">
              <a:spcBef>
                <a:spcPts val="0"/>
              </a:spcBef>
              <a:spcAft>
                <a:spcPts val="1200"/>
              </a:spcAft>
              <a:buNone/>
              <a:tabLst>
                <a:tab pos="0" algn="l"/>
              </a:tabLst>
              <a:defRPr/>
            </a:pPr>
            <a:endParaRPr lang="bg-BG" sz="1600" dirty="0" smtClean="0">
              <a:solidFill>
                <a:srgbClr val="003399"/>
              </a:solidFill>
            </a:endParaRPr>
          </a:p>
        </p:txBody>
      </p:sp>
    </p:spTree>
    <p:extLst>
      <p:ext uri="{BB962C8B-B14F-4D97-AF65-F5344CB8AC3E}">
        <p14:creationId xmlns:p14="http://schemas.microsoft.com/office/powerpoint/2010/main" val="553239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000" b="1" cap="small" dirty="0" smtClean="0">
                <a:solidFill>
                  <a:srgbClr val="003399"/>
                </a:solidFill>
                <a:latin typeface="Verdana" pitchFamily="34" charset="0"/>
              </a:rPr>
              <a:t>MALİ</a:t>
            </a:r>
            <a:r>
              <a:rPr lang="en-US" sz="2000" b="1" cap="small" dirty="0" smtClean="0">
                <a:solidFill>
                  <a:srgbClr val="003399"/>
                </a:solidFill>
                <a:latin typeface="Verdana" pitchFamily="34" charset="0"/>
              </a:rPr>
              <a:t> </a:t>
            </a:r>
            <a:r>
              <a:rPr lang="en-US" sz="2000" b="1" cap="small" dirty="0">
                <a:solidFill>
                  <a:srgbClr val="003399"/>
                </a:solidFill>
                <a:latin typeface="Verdana" pitchFamily="34" charset="0"/>
              </a:rPr>
              <a:t>YÖNETİM </a:t>
            </a: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611560" y="1628800"/>
            <a:ext cx="8229600" cy="4525963"/>
          </a:xfrm>
        </p:spPr>
        <p:txBody>
          <a:bodyPr/>
          <a:lstStyle/>
          <a:p>
            <a:pPr marL="0" indent="0" algn="just" fontAlgn="auto">
              <a:spcBef>
                <a:spcPts val="0"/>
              </a:spcBef>
              <a:spcAft>
                <a:spcPts val="1200"/>
              </a:spcAft>
              <a:buClr>
                <a:srgbClr val="1F497D">
                  <a:lumMod val="50000"/>
                </a:srgbClr>
              </a:buClr>
              <a:buNone/>
              <a:tabLst>
                <a:tab pos="0" algn="l"/>
              </a:tabLst>
              <a:defRPr/>
            </a:pPr>
            <a:r>
              <a:rPr lang="en-US" altLang="en-US" sz="1800" b="1" dirty="0" smtClean="0">
                <a:solidFill>
                  <a:srgbClr val="003296"/>
                </a:solidFill>
                <a:ea typeface="宋体"/>
                <a:cs typeface="Arial" pitchFamily="34" charset="0"/>
              </a:rPr>
              <a:t>	</a:t>
            </a: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r>
              <a:rPr lang="en-US" altLang="en-US" sz="1800" b="1" dirty="0" smtClean="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Ara </a:t>
            </a:r>
            <a:r>
              <a:rPr lang="en-US" altLang="en-US" sz="1800" b="1" dirty="0" smtClean="0">
                <a:solidFill>
                  <a:srgbClr val="003296"/>
                </a:solidFill>
                <a:ea typeface="宋体"/>
                <a:cs typeface="Arial" pitchFamily="34" charset="0"/>
              </a:rPr>
              <a:t>/</a:t>
            </a:r>
            <a:r>
              <a:rPr lang="tr-TR" altLang="en-US" sz="1800" b="1" dirty="0" smtClean="0">
                <a:solidFill>
                  <a:srgbClr val="003296"/>
                </a:solidFill>
                <a:ea typeface="宋体"/>
                <a:cs typeface="Arial" pitchFamily="34" charset="0"/>
              </a:rPr>
              <a:t> Nihai</a:t>
            </a:r>
            <a:r>
              <a:rPr lang="en-US" altLang="en-US" sz="1800" b="1" dirty="0" smtClean="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Ödeme Talebinin iletilmesi </a:t>
            </a:r>
            <a:r>
              <a:rPr lang="en-US" altLang="en-US" sz="1800" b="1" dirty="0" smtClean="0">
                <a:solidFill>
                  <a:srgbClr val="003296"/>
                </a:solidFill>
                <a:ea typeface="宋体"/>
                <a:cs typeface="Arial" pitchFamily="34" charset="0"/>
              </a:rPr>
              <a:t>:</a:t>
            </a:r>
            <a:endParaRPr lang="en-US" altLang="en-US" sz="1800" b="1" dirty="0">
              <a:solidFill>
                <a:srgbClr val="003296"/>
              </a:solidFill>
              <a:ea typeface="宋体"/>
              <a:cs typeface="Arial" pitchFamily="34" charset="0"/>
            </a:endParaRPr>
          </a:p>
          <a:p>
            <a:pPr marL="285750" lvl="0" indent="-285750" algn="just" fontAlgn="auto">
              <a:spcBef>
                <a:spcPts val="0"/>
              </a:spcBef>
              <a:spcAft>
                <a:spcPts val="1200"/>
              </a:spcAft>
              <a:buFont typeface="Wingdings" panose="05000000000000000000" pitchFamily="2" charset="2"/>
              <a:buChar char="Ø"/>
              <a:tabLst>
                <a:tab pos="0" algn="l"/>
              </a:tabLst>
              <a:defRPr/>
            </a:pPr>
            <a:endParaRPr lang="bg-BG" altLang="en-US" sz="1600" dirty="0" smtClean="0">
              <a:solidFill>
                <a:srgbClr val="003399"/>
              </a:solidFill>
            </a:endParaRPr>
          </a:p>
          <a:p>
            <a:pPr marL="285750" lvl="0" indent="-285750" algn="just" fontAlgn="auto">
              <a:spcBef>
                <a:spcPts val="0"/>
              </a:spcBef>
              <a:spcAft>
                <a:spcPts val="1200"/>
              </a:spcAft>
              <a:buFont typeface="Wingdings" panose="05000000000000000000" pitchFamily="2" charset="2"/>
              <a:buChar char="Ø"/>
              <a:tabLst>
                <a:tab pos="0" algn="l"/>
              </a:tabLst>
              <a:defRPr/>
            </a:pPr>
            <a:r>
              <a:rPr lang="tr-TR" altLang="en-US" sz="1600" dirty="0" smtClean="0">
                <a:solidFill>
                  <a:srgbClr val="003399"/>
                </a:solidFill>
              </a:rPr>
              <a:t>Ara </a:t>
            </a:r>
            <a:r>
              <a:rPr lang="tr-TR" altLang="en-US" sz="1600" dirty="0">
                <a:solidFill>
                  <a:srgbClr val="003399"/>
                </a:solidFill>
              </a:rPr>
              <a:t>ödeme talebi</a:t>
            </a:r>
            <a:r>
              <a:rPr lang="tr-TR" altLang="en-US" sz="1600" dirty="0" smtClean="0">
                <a:solidFill>
                  <a:srgbClr val="003399"/>
                </a:solidFill>
              </a:rPr>
              <a:t>,</a:t>
            </a:r>
            <a:r>
              <a:rPr lang="tr-TR" sz="1600" dirty="0">
                <a:solidFill>
                  <a:srgbClr val="003296"/>
                </a:solidFill>
                <a:latin typeface="Verdana" panose="020B0604030504040204" pitchFamily="34" charset="0"/>
                <a:ea typeface="Verdana" panose="020B0604030504040204" pitchFamily="34" charset="0"/>
                <a:cs typeface="Verdana" panose="020B0604030504040204" pitchFamily="34" charset="0"/>
              </a:rPr>
              <a:t> </a:t>
            </a:r>
            <a:r>
              <a:rPr lang="tr-TR" sz="1600" dirty="0">
                <a:solidFill>
                  <a:srgbClr val="003399"/>
                </a:solidFill>
              </a:rPr>
              <a:t>Yararlanıcılar tarafından gerçekleştirilen harcamalara bağlıdır.</a:t>
            </a:r>
            <a:r>
              <a:rPr lang="tr-TR" altLang="en-US" sz="1600" dirty="0">
                <a:solidFill>
                  <a:srgbClr val="003399"/>
                </a:solidFill>
              </a:rPr>
              <a:t> </a:t>
            </a:r>
            <a:r>
              <a:rPr lang="tr-TR" altLang="en-US" sz="1600" b="1" dirty="0" smtClean="0">
                <a:solidFill>
                  <a:srgbClr val="003399"/>
                </a:solidFill>
              </a:rPr>
              <a:t>harcamaların </a:t>
            </a:r>
            <a:r>
              <a:rPr lang="tr-TR" altLang="en-US" sz="1600" b="1" dirty="0">
                <a:solidFill>
                  <a:srgbClr val="003399"/>
                </a:solidFill>
              </a:rPr>
              <a:t>doğrulanması tamamlandıktan </a:t>
            </a:r>
            <a:r>
              <a:rPr lang="tr-TR" altLang="en-US" sz="1600" dirty="0">
                <a:solidFill>
                  <a:srgbClr val="003399"/>
                </a:solidFill>
              </a:rPr>
              <a:t>sonra </a:t>
            </a:r>
            <a:r>
              <a:rPr lang="tr-TR" altLang="en-US" sz="1600" b="1" dirty="0">
                <a:solidFill>
                  <a:srgbClr val="FF0000"/>
                </a:solidFill>
              </a:rPr>
              <a:t>5 gün </a:t>
            </a:r>
            <a:r>
              <a:rPr lang="tr-TR" altLang="en-US" sz="1600" dirty="0">
                <a:solidFill>
                  <a:srgbClr val="003399"/>
                </a:solidFill>
              </a:rPr>
              <a:t>içinde sunulacaktır.</a:t>
            </a:r>
            <a:endParaRPr lang="bg-BG" altLang="en-US" sz="1600" dirty="0">
              <a:solidFill>
                <a:srgbClr val="003399"/>
              </a:solidFill>
            </a:endParaRPr>
          </a:p>
          <a:p>
            <a:pPr marL="0" lvl="0" indent="0" algn="just" fontAlgn="auto">
              <a:spcBef>
                <a:spcPts val="0"/>
              </a:spcBef>
              <a:spcAft>
                <a:spcPts val="1200"/>
              </a:spcAft>
              <a:buNone/>
              <a:tabLst>
                <a:tab pos="0" algn="l"/>
              </a:tabLst>
              <a:defRPr/>
            </a:pPr>
            <a:endParaRPr lang="bg-BG" altLang="en-US" sz="1600" dirty="0" smtClean="0">
              <a:solidFill>
                <a:srgbClr val="003399"/>
              </a:solidFill>
            </a:endParaRPr>
          </a:p>
          <a:p>
            <a:pPr marL="285750" indent="-285750" algn="just" fontAlgn="auto">
              <a:spcBef>
                <a:spcPts val="0"/>
              </a:spcBef>
              <a:spcAft>
                <a:spcPts val="1200"/>
              </a:spcAft>
              <a:buFont typeface="Wingdings" panose="05000000000000000000" pitchFamily="2" charset="2"/>
              <a:buChar char="Ø"/>
              <a:tabLst>
                <a:tab pos="0" algn="l"/>
              </a:tabLst>
              <a:defRPr/>
            </a:pPr>
            <a:r>
              <a:rPr lang="tr-TR" altLang="en-US" sz="1600" dirty="0" smtClean="0">
                <a:solidFill>
                  <a:srgbClr val="003399"/>
                </a:solidFill>
              </a:rPr>
              <a:t>Ana Yararlanıcı, her </a:t>
            </a:r>
            <a:r>
              <a:rPr lang="tr-TR" altLang="en-US" sz="1600" dirty="0">
                <a:solidFill>
                  <a:srgbClr val="003399"/>
                </a:solidFill>
              </a:rPr>
              <a:t>raporlama döneminin bitiminden sonra </a:t>
            </a:r>
            <a:r>
              <a:rPr lang="tr-TR" altLang="en-US" sz="1600" dirty="0" smtClean="0">
                <a:solidFill>
                  <a:srgbClr val="003399"/>
                </a:solidFill>
              </a:rPr>
              <a:t>-</a:t>
            </a:r>
            <a:r>
              <a:rPr lang="tr-TR" sz="1600" dirty="0">
                <a:solidFill>
                  <a:srgbClr val="003399"/>
                </a:solidFill>
              </a:rPr>
              <a:t> yapılan harcamaların doğrulanması için</a:t>
            </a:r>
            <a:r>
              <a:rPr lang="tr-TR" altLang="en-US" sz="1600" dirty="0" smtClean="0">
                <a:solidFill>
                  <a:srgbClr val="003399"/>
                </a:solidFill>
              </a:rPr>
              <a:t> </a:t>
            </a:r>
            <a:r>
              <a:rPr lang="tr-TR" altLang="en-US" sz="1600" b="1" dirty="0" smtClean="0">
                <a:solidFill>
                  <a:srgbClr val="FF0000"/>
                </a:solidFill>
              </a:rPr>
              <a:t>her üç  </a:t>
            </a:r>
            <a:r>
              <a:rPr lang="tr-TR" altLang="en-US" sz="1600" b="1" dirty="0">
                <a:solidFill>
                  <a:srgbClr val="FF0000"/>
                </a:solidFill>
              </a:rPr>
              <a:t>/ </a:t>
            </a:r>
            <a:r>
              <a:rPr lang="tr-TR" altLang="en-US" sz="1600" b="1" dirty="0" smtClean="0">
                <a:solidFill>
                  <a:srgbClr val="FF0000"/>
                </a:solidFill>
              </a:rPr>
              <a:t>altı </a:t>
            </a:r>
            <a:r>
              <a:rPr lang="tr-TR" altLang="en-US" sz="1600" b="1" dirty="0">
                <a:solidFill>
                  <a:srgbClr val="FF0000"/>
                </a:solidFill>
              </a:rPr>
              <a:t>ayda bir </a:t>
            </a:r>
            <a:r>
              <a:rPr lang="tr-TR" altLang="en-US" sz="1600" dirty="0">
                <a:solidFill>
                  <a:srgbClr val="003399"/>
                </a:solidFill>
              </a:rPr>
              <a:t>- </a:t>
            </a:r>
            <a:r>
              <a:rPr lang="tr-TR" altLang="en-US" sz="1600" dirty="0" smtClean="0">
                <a:solidFill>
                  <a:srgbClr val="003399"/>
                </a:solidFill>
              </a:rPr>
              <a:t>ara </a:t>
            </a:r>
            <a:r>
              <a:rPr lang="tr-TR" altLang="en-US" sz="1600" dirty="0">
                <a:solidFill>
                  <a:srgbClr val="003399"/>
                </a:solidFill>
              </a:rPr>
              <a:t>ödeme talebi hazırlayacaktır</a:t>
            </a:r>
            <a:r>
              <a:rPr lang="tr-TR" altLang="en-US" sz="1600" dirty="0" smtClean="0">
                <a:solidFill>
                  <a:srgbClr val="003399"/>
                </a:solidFill>
              </a:rPr>
              <a:t>.</a:t>
            </a:r>
            <a:r>
              <a:rPr lang="tr-TR" sz="1600" dirty="0" smtClean="0">
                <a:solidFill>
                  <a:srgbClr val="003399"/>
                </a:solidFill>
              </a:rPr>
              <a:t> </a:t>
            </a:r>
          </a:p>
          <a:p>
            <a:pPr marL="0" indent="0" algn="just" fontAlgn="auto">
              <a:spcBef>
                <a:spcPts val="0"/>
              </a:spcBef>
              <a:spcAft>
                <a:spcPts val="1200"/>
              </a:spcAft>
              <a:buNone/>
              <a:tabLst>
                <a:tab pos="0" algn="l"/>
              </a:tabLst>
              <a:defRPr/>
            </a:pPr>
            <a:endParaRPr lang="bg-BG" altLang="en-US" sz="1600" dirty="0">
              <a:solidFill>
                <a:prstClr val="black"/>
              </a:solidFill>
            </a:endParaRPr>
          </a:p>
          <a:p>
            <a:pPr marL="285750" lvl="0" indent="-285750" algn="just" fontAlgn="auto">
              <a:spcBef>
                <a:spcPts val="0"/>
              </a:spcBef>
              <a:spcAft>
                <a:spcPts val="1200"/>
              </a:spcAft>
              <a:buFont typeface="Wingdings" panose="05000000000000000000" pitchFamily="2" charset="2"/>
              <a:buChar char="Ø"/>
              <a:tabLst>
                <a:tab pos="0" algn="l"/>
              </a:tabLst>
              <a:defRPr/>
            </a:pPr>
            <a:r>
              <a:rPr lang="tr-TR" altLang="en-US" sz="1600" dirty="0" smtClean="0">
                <a:solidFill>
                  <a:srgbClr val="003399"/>
                </a:solidFill>
              </a:rPr>
              <a:t>Ana </a:t>
            </a:r>
            <a:r>
              <a:rPr lang="tr-TR" altLang="en-US" sz="1600" dirty="0">
                <a:solidFill>
                  <a:srgbClr val="003399"/>
                </a:solidFill>
              </a:rPr>
              <a:t>Yararlanıcı ’ya, nihai ödeme Proje Uygulama Dönemi sonunda ve ilgili harcamalar kontrolörler tarafından doğrulandıktan sonra yapılır. Nihai ödeme talebi, </a:t>
            </a:r>
            <a:r>
              <a:rPr lang="tr-TR" altLang="en-US" sz="1600" dirty="0" smtClean="0">
                <a:solidFill>
                  <a:srgbClr val="003399"/>
                </a:solidFill>
              </a:rPr>
              <a:t>Ana Yararlanıcı </a:t>
            </a:r>
            <a:r>
              <a:rPr lang="tr-TR" altLang="en-US" sz="1600" dirty="0">
                <a:solidFill>
                  <a:srgbClr val="003399"/>
                </a:solidFill>
              </a:rPr>
              <a:t>tarafından FLC kontrolöründen alınan nihai doğrulama sertifikasının tarihinden sonraki </a:t>
            </a:r>
            <a:r>
              <a:rPr lang="tr-TR" altLang="en-US" sz="1600" b="1" dirty="0">
                <a:solidFill>
                  <a:srgbClr val="FF0000"/>
                </a:solidFill>
              </a:rPr>
              <a:t>15 gün </a:t>
            </a:r>
            <a:r>
              <a:rPr lang="tr-TR" altLang="en-US" sz="1600" dirty="0">
                <a:solidFill>
                  <a:srgbClr val="003399"/>
                </a:solidFill>
              </a:rPr>
              <a:t>içinde, ancak projenin tamamlanmasından sonra en geç </a:t>
            </a:r>
            <a:r>
              <a:rPr lang="tr-TR" altLang="en-US" sz="1600" b="1" dirty="0">
                <a:solidFill>
                  <a:srgbClr val="FF0000"/>
                </a:solidFill>
              </a:rPr>
              <a:t>110 gün </a:t>
            </a:r>
            <a:r>
              <a:rPr lang="tr-TR" altLang="en-US" sz="1600" dirty="0">
                <a:solidFill>
                  <a:srgbClr val="003399"/>
                </a:solidFill>
              </a:rPr>
              <a:t>içinde sunulacaktır.</a:t>
            </a:r>
            <a:endParaRPr lang="bg-BG" altLang="en-US" sz="1600" dirty="0">
              <a:solidFill>
                <a:srgbClr val="003399"/>
              </a:solidFill>
            </a:endParaRPr>
          </a:p>
          <a:p>
            <a:pPr marL="0" indent="0">
              <a:buNone/>
            </a:pPr>
            <a:endParaRPr lang="bg-B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154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000" b="1" cap="small" dirty="0" smtClean="0">
                <a:solidFill>
                  <a:srgbClr val="003399"/>
                </a:solidFill>
                <a:latin typeface="Verdana" pitchFamily="34" charset="0"/>
              </a:rPr>
              <a:t>MALİ</a:t>
            </a:r>
            <a:r>
              <a:rPr lang="en-US" sz="2000" b="1" cap="small" dirty="0" smtClean="0">
                <a:solidFill>
                  <a:srgbClr val="003399"/>
                </a:solidFill>
                <a:latin typeface="Verdana" pitchFamily="34" charset="0"/>
              </a:rPr>
              <a:t> </a:t>
            </a:r>
            <a:r>
              <a:rPr lang="en-US" sz="2000" b="1" cap="small" dirty="0">
                <a:solidFill>
                  <a:srgbClr val="003399"/>
                </a:solidFill>
                <a:latin typeface="Verdana" pitchFamily="34" charset="0"/>
              </a:rPr>
              <a:t>YÖNETİM </a:t>
            </a: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525963"/>
          </a:xfrm>
        </p:spPr>
        <p:txBody>
          <a:bodyPr/>
          <a:lstStyle/>
          <a:p>
            <a:pPr marL="0" indent="0">
              <a:buNone/>
              <a:defRPr/>
            </a:pPr>
            <a:r>
              <a:rPr lang="tr-TR" sz="2000" b="1" dirty="0">
                <a:solidFill>
                  <a:srgbClr val="003296"/>
                </a:solidFill>
                <a:ea typeface="宋体"/>
              </a:rPr>
              <a:t> </a:t>
            </a:r>
            <a:r>
              <a:rPr lang="tr-TR" sz="2000" b="1" dirty="0" smtClean="0">
                <a:solidFill>
                  <a:srgbClr val="003296"/>
                </a:solidFill>
                <a:ea typeface="宋体"/>
              </a:rPr>
              <a:t>     </a:t>
            </a:r>
            <a:r>
              <a:rPr lang="tr-TR" sz="1800" b="1" dirty="0" smtClean="0">
                <a:solidFill>
                  <a:srgbClr val="003296"/>
                </a:solidFill>
                <a:ea typeface="宋体"/>
              </a:rPr>
              <a:t>Proje kapsamında harcama yapmaya </a:t>
            </a:r>
            <a:r>
              <a:rPr lang="tr-TR" sz="1800" b="1" dirty="0">
                <a:solidFill>
                  <a:srgbClr val="003296"/>
                </a:solidFill>
                <a:ea typeface="宋体"/>
              </a:rPr>
              <a:t>başlamadan </a:t>
            </a:r>
            <a:r>
              <a:rPr lang="tr-TR" sz="1800" b="1" dirty="0" smtClean="0">
                <a:solidFill>
                  <a:srgbClr val="003296"/>
                </a:solidFill>
                <a:ea typeface="宋体"/>
              </a:rPr>
              <a:t>önce lütfen </a:t>
            </a:r>
            <a:r>
              <a:rPr lang="tr-TR" sz="1800" b="1" dirty="0">
                <a:solidFill>
                  <a:srgbClr val="003296"/>
                </a:solidFill>
                <a:ea typeface="宋体"/>
              </a:rPr>
              <a:t>kontrol edin:</a:t>
            </a:r>
            <a:endParaRPr lang="bg-BG" sz="1800" b="1" dirty="0">
              <a:solidFill>
                <a:srgbClr val="003296"/>
              </a:solidFill>
              <a:ea typeface="宋体"/>
            </a:endParaRPr>
          </a:p>
          <a:p>
            <a:pPr marL="285750" lvl="0" indent="-285750" algn="just" fontAlgn="auto">
              <a:spcBef>
                <a:spcPts val="0"/>
              </a:spcBef>
              <a:spcAft>
                <a:spcPts val="1200"/>
              </a:spcAft>
              <a:buFont typeface="Wingdings" panose="05000000000000000000" pitchFamily="2" charset="2"/>
              <a:buChar char="ü"/>
              <a:defRPr/>
            </a:pPr>
            <a:endParaRPr lang="bg-BG" sz="1800" dirty="0" smtClean="0">
              <a:solidFill>
                <a:prstClr val="black"/>
              </a:solidFill>
            </a:endParaRPr>
          </a:p>
          <a:p>
            <a:pPr marL="285750" lvl="0" indent="-285750">
              <a:buFont typeface="Wingdings" panose="05000000000000000000" pitchFamily="2" charset="2"/>
              <a:buChar char="ü"/>
            </a:pPr>
            <a:r>
              <a:rPr lang="tr-TR" sz="1600" dirty="0">
                <a:solidFill>
                  <a:srgbClr val="003296"/>
                </a:solidFill>
                <a:ea typeface="宋体"/>
              </a:rPr>
              <a:t>H</a:t>
            </a:r>
            <a:r>
              <a:rPr lang="tr-TR" sz="1600" dirty="0" smtClean="0">
                <a:solidFill>
                  <a:srgbClr val="003296"/>
                </a:solidFill>
                <a:ea typeface="宋体"/>
              </a:rPr>
              <a:t>arcamaların uygunluğu kontrol edilmelidir;</a:t>
            </a:r>
            <a:endParaRPr lang="bg-BG" sz="1600" dirty="0" smtClean="0">
              <a:solidFill>
                <a:srgbClr val="003296"/>
              </a:solidFill>
              <a:ea typeface="宋体"/>
            </a:endParaRPr>
          </a:p>
          <a:p>
            <a:pPr marL="285750" lvl="0" indent="-285750" algn="just" defTabSz="906463">
              <a:lnSpc>
                <a:spcPts val="3000"/>
              </a:lnSpc>
              <a:spcAft>
                <a:spcPts val="600"/>
              </a:spcAft>
              <a:buFont typeface="Wingdings" panose="05000000000000000000" pitchFamily="2" charset="2"/>
              <a:buChar char="ü"/>
            </a:pPr>
            <a:r>
              <a:rPr lang="tr-TR" sz="1600" dirty="0" smtClean="0">
                <a:solidFill>
                  <a:srgbClr val="003296"/>
                </a:solidFill>
                <a:ea typeface="宋体"/>
              </a:rPr>
              <a:t>Uygun </a:t>
            </a:r>
            <a:r>
              <a:rPr lang="tr-TR" sz="1600" dirty="0">
                <a:solidFill>
                  <a:srgbClr val="003296"/>
                </a:solidFill>
                <a:ea typeface="宋体"/>
              </a:rPr>
              <a:t>olmayan </a:t>
            </a:r>
            <a:r>
              <a:rPr lang="tr-TR" sz="1600" dirty="0" smtClean="0">
                <a:solidFill>
                  <a:srgbClr val="003296"/>
                </a:solidFill>
                <a:ea typeface="宋体"/>
              </a:rPr>
              <a:t>harcamalar nelerdir belirlenmelidir;</a:t>
            </a:r>
            <a:endParaRPr lang="bg-BG" sz="1600" dirty="0">
              <a:solidFill>
                <a:srgbClr val="003296"/>
              </a:solidFill>
              <a:ea typeface="宋体"/>
            </a:endParaRPr>
          </a:p>
          <a:p>
            <a:pPr marL="285750" indent="-285750">
              <a:buFont typeface="Wingdings" panose="05000000000000000000" pitchFamily="2" charset="2"/>
              <a:buChar char="ü"/>
            </a:pPr>
            <a:r>
              <a:rPr lang="tr-TR" sz="1600" dirty="0" smtClean="0">
                <a:solidFill>
                  <a:srgbClr val="003296"/>
                </a:solidFill>
                <a:ea typeface="宋体"/>
              </a:rPr>
              <a:t>Proje </a:t>
            </a:r>
            <a:r>
              <a:rPr lang="tr-TR" sz="1600" dirty="0">
                <a:solidFill>
                  <a:srgbClr val="003296"/>
                </a:solidFill>
                <a:ea typeface="宋体"/>
              </a:rPr>
              <a:t>kapsamında bütçeye hangi </a:t>
            </a:r>
            <a:r>
              <a:rPr lang="tr-TR" sz="1600" dirty="0" smtClean="0">
                <a:solidFill>
                  <a:srgbClr val="003296"/>
                </a:solidFill>
                <a:ea typeface="宋体"/>
              </a:rPr>
              <a:t>harcamalar dahil tespit edilmelidir;</a:t>
            </a:r>
            <a:endParaRPr lang="bg-BG" sz="1600" dirty="0">
              <a:solidFill>
                <a:srgbClr val="003296"/>
              </a:solidFill>
              <a:ea typeface="宋体"/>
            </a:endParaRPr>
          </a:p>
          <a:p>
            <a:pPr algn="just" defTabSz="906463">
              <a:lnSpc>
                <a:spcPts val="3000"/>
              </a:lnSpc>
              <a:spcAft>
                <a:spcPts val="600"/>
              </a:spcAft>
              <a:buFont typeface="Wingdings" panose="05000000000000000000" pitchFamily="2" charset="2"/>
              <a:buChar char="ü"/>
            </a:pPr>
            <a:r>
              <a:rPr lang="tr-TR" sz="1600" dirty="0" smtClean="0">
                <a:solidFill>
                  <a:srgbClr val="003296"/>
                </a:solidFill>
                <a:ea typeface="宋体"/>
              </a:rPr>
              <a:t>Ayrıntılı </a:t>
            </a:r>
            <a:r>
              <a:rPr lang="tr-TR" sz="1600" dirty="0">
                <a:solidFill>
                  <a:srgbClr val="003296"/>
                </a:solidFill>
                <a:ea typeface="宋体"/>
              </a:rPr>
              <a:t>bir </a:t>
            </a:r>
            <a:r>
              <a:rPr lang="tr-TR" sz="1600" dirty="0" smtClean="0">
                <a:solidFill>
                  <a:srgbClr val="003296"/>
                </a:solidFill>
                <a:ea typeface="宋体"/>
              </a:rPr>
              <a:t>faaliyet </a:t>
            </a:r>
            <a:r>
              <a:rPr lang="tr-TR" sz="1600" dirty="0">
                <a:solidFill>
                  <a:srgbClr val="003296"/>
                </a:solidFill>
                <a:ea typeface="宋体"/>
              </a:rPr>
              <a:t>planı </a:t>
            </a:r>
            <a:r>
              <a:rPr lang="tr-TR" sz="1600" dirty="0" smtClean="0">
                <a:solidFill>
                  <a:srgbClr val="003296"/>
                </a:solidFill>
                <a:ea typeface="宋体"/>
              </a:rPr>
              <a:t>oluşturulmalı ve proje ortakları ile proje başlangıç toplantısı düzenlenip , ilgili konular plan üzerinden ayrıntılı görüşülüp tutanak altına alınmalıdır;</a:t>
            </a:r>
            <a:endParaRPr lang="bg-BG" sz="1600" dirty="0">
              <a:solidFill>
                <a:srgbClr val="003296"/>
              </a:solidFill>
              <a:ea typeface="宋体"/>
            </a:endParaRPr>
          </a:p>
          <a:p>
            <a:pPr lvl="0" algn="just" defTabSz="906463">
              <a:lnSpc>
                <a:spcPts val="3000"/>
              </a:lnSpc>
              <a:spcAft>
                <a:spcPts val="600"/>
              </a:spcAft>
              <a:buFont typeface="Wingdings" panose="05000000000000000000" pitchFamily="2" charset="2"/>
              <a:buChar char="ü"/>
            </a:pPr>
            <a:r>
              <a:rPr lang="tr-TR" sz="1600" dirty="0" smtClean="0">
                <a:solidFill>
                  <a:srgbClr val="003296"/>
                </a:solidFill>
                <a:ea typeface="宋体"/>
              </a:rPr>
              <a:t>Proje kapsamındaki görev dağılımlarını, ekip üyeleri arasında başlangıç toplantısı sırasında paylaştırılmalıdır. </a:t>
            </a:r>
            <a:endParaRPr lang="bg-B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840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satın alma süreci</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
        <p:nvSpPr>
          <p:cNvPr id="10" name="TextBox 10"/>
          <p:cNvSpPr txBox="1"/>
          <p:nvPr/>
        </p:nvSpPr>
        <p:spPr>
          <a:xfrm>
            <a:off x="5796135" y="2420889"/>
            <a:ext cx="2932869" cy="2592288"/>
          </a:xfrm>
          <a:prstGeom prst="rect">
            <a:avLst/>
          </a:prstGeom>
          <a:noFill/>
        </p:spPr>
        <p:txBody>
          <a:bodyPr wrap="square" rtlCol="0">
            <a:noAutofit/>
          </a:bodyPr>
          <a:lstStyle/>
          <a:p>
            <a:pPr algn="just">
              <a:lnSpc>
                <a:spcPct val="150000"/>
              </a:lnSpc>
              <a:spcBef>
                <a:spcPts val="0"/>
              </a:spcBef>
              <a:spcAft>
                <a:spcPts val="1200"/>
              </a:spcAft>
              <a:buFontTx/>
              <a:buNone/>
            </a:pPr>
            <a:endParaRPr lang="en-US" altLang="bg-BG" sz="1600" dirty="0">
              <a:solidFill>
                <a:srgbClr val="003296"/>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Yuvarlatılmış Dikdörtgen 10"/>
          <p:cNvSpPr/>
          <p:nvPr/>
        </p:nvSpPr>
        <p:spPr>
          <a:xfrm>
            <a:off x="6084168" y="2593504"/>
            <a:ext cx="2448272" cy="2131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tr-TR" dirty="0">
                <a:solidFill>
                  <a:schemeClr val="bg1"/>
                </a:solidFill>
              </a:rPr>
              <a:t>•Güvenilir kayıtların tutulduğu,</a:t>
            </a:r>
          </a:p>
          <a:p>
            <a:endParaRPr lang="tr-TR" dirty="0">
              <a:solidFill>
                <a:schemeClr val="bg1"/>
              </a:solidFill>
            </a:endParaRPr>
          </a:p>
          <a:p>
            <a:r>
              <a:rPr lang="tr-TR" dirty="0">
                <a:solidFill>
                  <a:schemeClr val="bg1"/>
                </a:solidFill>
              </a:rPr>
              <a:t>•İncelemeye açık,</a:t>
            </a:r>
          </a:p>
          <a:p>
            <a:endParaRPr lang="tr-TR" dirty="0">
              <a:solidFill>
                <a:schemeClr val="bg1"/>
              </a:solidFill>
            </a:endParaRPr>
          </a:p>
          <a:p>
            <a:r>
              <a:rPr lang="tr-TR" dirty="0">
                <a:solidFill>
                  <a:schemeClr val="bg1"/>
                </a:solidFill>
              </a:rPr>
              <a:t>•Şeffaf,</a:t>
            </a:r>
          </a:p>
          <a:p>
            <a:endParaRPr lang="tr-TR" dirty="0">
              <a:solidFill>
                <a:schemeClr val="bg1"/>
              </a:solidFill>
            </a:endParaRPr>
          </a:p>
          <a:p>
            <a:r>
              <a:rPr lang="tr-TR" dirty="0">
                <a:solidFill>
                  <a:schemeClr val="bg1"/>
                </a:solidFill>
              </a:rPr>
              <a:t>•Tarafsız.</a:t>
            </a:r>
          </a:p>
        </p:txBody>
      </p:sp>
      <p:sp>
        <p:nvSpPr>
          <p:cNvPr id="13" name="Sağ Ok 12"/>
          <p:cNvSpPr/>
          <p:nvPr/>
        </p:nvSpPr>
        <p:spPr>
          <a:xfrm>
            <a:off x="4460321" y="3150681"/>
            <a:ext cx="978408" cy="1132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4" name="Dikdörtgen 13"/>
          <p:cNvSpPr/>
          <p:nvPr/>
        </p:nvSpPr>
        <p:spPr>
          <a:xfrm>
            <a:off x="539552" y="2204864"/>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Satın almanın </a:t>
            </a:r>
            <a:r>
              <a:rPr lang="tr-TR" dirty="0" smtClean="0"/>
              <a:t>tanımlanması (</a:t>
            </a:r>
            <a:r>
              <a:rPr lang="tr-TR" dirty="0" err="1" smtClean="0"/>
              <a:t>ne,nasıl</a:t>
            </a:r>
            <a:r>
              <a:rPr lang="tr-TR" dirty="0" smtClean="0"/>
              <a:t>) </a:t>
            </a:r>
            <a:endParaRPr lang="tr-TR" dirty="0"/>
          </a:p>
        </p:txBody>
      </p:sp>
      <p:sp>
        <p:nvSpPr>
          <p:cNvPr id="15" name="Dikdörtgen 14"/>
          <p:cNvSpPr/>
          <p:nvPr/>
        </p:nvSpPr>
        <p:spPr>
          <a:xfrm>
            <a:off x="539552" y="2674611"/>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Teknik şartnamenin hazırlanması</a:t>
            </a:r>
          </a:p>
        </p:txBody>
      </p:sp>
      <p:sp>
        <p:nvSpPr>
          <p:cNvPr id="17" name="Dikdörtgen 16"/>
          <p:cNvSpPr/>
          <p:nvPr/>
        </p:nvSpPr>
        <p:spPr>
          <a:xfrm>
            <a:off x="539552" y="3144358"/>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Tedarikçilerle irtibat</a:t>
            </a:r>
          </a:p>
        </p:txBody>
      </p:sp>
      <p:sp>
        <p:nvSpPr>
          <p:cNvPr id="18" name="Dikdörtgen 17"/>
          <p:cNvSpPr/>
          <p:nvPr/>
        </p:nvSpPr>
        <p:spPr>
          <a:xfrm>
            <a:off x="523789" y="3553592"/>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Tekliflerin alınması </a:t>
            </a:r>
          </a:p>
        </p:txBody>
      </p:sp>
      <p:sp>
        <p:nvSpPr>
          <p:cNvPr id="19" name="Dikdörtgen 18"/>
          <p:cNvSpPr/>
          <p:nvPr/>
        </p:nvSpPr>
        <p:spPr>
          <a:xfrm>
            <a:off x="539552" y="4091207"/>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a:t>Tekliflerin değerlendirilmesi</a:t>
            </a:r>
          </a:p>
        </p:txBody>
      </p:sp>
      <p:sp>
        <p:nvSpPr>
          <p:cNvPr id="20" name="Dikdörtgen 19"/>
          <p:cNvSpPr/>
          <p:nvPr/>
        </p:nvSpPr>
        <p:spPr>
          <a:xfrm>
            <a:off x="539552" y="4691336"/>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Sözleşme yapılması</a:t>
            </a:r>
          </a:p>
        </p:txBody>
      </p:sp>
      <p:sp>
        <p:nvSpPr>
          <p:cNvPr id="21" name="Dikdörtgen 20"/>
          <p:cNvSpPr/>
          <p:nvPr/>
        </p:nvSpPr>
        <p:spPr>
          <a:xfrm>
            <a:off x="539552" y="5207332"/>
            <a:ext cx="367240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a:t>Satın almanın tamamlanması</a:t>
            </a:r>
          </a:p>
        </p:txBody>
      </p:sp>
    </p:spTree>
    <p:extLst>
      <p:ext uri="{BB962C8B-B14F-4D97-AF65-F5344CB8AC3E}">
        <p14:creationId xmlns:p14="http://schemas.microsoft.com/office/powerpoint/2010/main" val="983569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eaLnBrk="1" fontAlgn="auto" hangingPunct="1">
              <a:spcAft>
                <a:spcPts val="0"/>
              </a:spcAft>
              <a:defRPr/>
            </a:pPr>
            <a:r>
              <a:rPr lang="tr-TR" sz="2400" b="1" cap="small" dirty="0" smtClean="0">
                <a:solidFill>
                  <a:srgbClr val="003399"/>
                </a:solidFill>
                <a:latin typeface="Verdana" pitchFamily="34" charset="0"/>
              </a:rPr>
              <a:t>harcamaların uygunluğu</a:t>
            </a: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525963"/>
          </a:xfrm>
        </p:spPr>
        <p:txBody>
          <a:bodyPr/>
          <a:lstStyle/>
          <a:p>
            <a:pPr marL="0" lvl="0" indent="0" algn="ctr" fontAlgn="auto">
              <a:spcBef>
                <a:spcPts val="0"/>
              </a:spcBef>
              <a:spcAft>
                <a:spcPts val="1200"/>
              </a:spcAft>
              <a:buNone/>
              <a:defRPr/>
            </a:pPr>
            <a:r>
              <a:rPr lang="tr-TR" sz="1800" b="1" u="sng" dirty="0" smtClean="0">
                <a:solidFill>
                  <a:srgbClr val="FF0000"/>
                </a:solidFill>
              </a:rPr>
              <a:t>Bir harcamanın uygun harcama kabul edilebilmesi için gereklilikler:</a:t>
            </a:r>
            <a:endParaRPr lang="bg-BG" sz="1800" b="1" u="sng" dirty="0" smtClean="0">
              <a:solidFill>
                <a:srgbClr val="FF0000"/>
              </a:solidFill>
            </a:endParaRPr>
          </a:p>
          <a:p>
            <a:pPr lvl="0" algn="just" defTabSz="906463">
              <a:lnSpc>
                <a:spcPts val="2500"/>
              </a:lnSpc>
              <a:spcAft>
                <a:spcPts val="300"/>
              </a:spcAft>
              <a:buFont typeface="Wingdings" panose="05000000000000000000" pitchFamily="2" charset="2"/>
              <a:buChar char="ü"/>
            </a:pPr>
            <a:r>
              <a:rPr lang="en-US" sz="1600" b="1" dirty="0" smtClean="0">
                <a:solidFill>
                  <a:srgbClr val="003296"/>
                </a:solidFill>
                <a:ea typeface="宋体"/>
              </a:rPr>
              <a:t>Proje </a:t>
            </a:r>
            <a:r>
              <a:rPr lang="en-US" sz="1600" b="1" dirty="0">
                <a:solidFill>
                  <a:srgbClr val="003296"/>
                </a:solidFill>
                <a:ea typeface="宋体"/>
              </a:rPr>
              <a:t>kapsamındaki faaliyetlerin uygulanması ve sağlam mali yönetim ilkelerine uygun olması </a:t>
            </a:r>
            <a:r>
              <a:rPr lang="tr-TR" sz="1600" b="1" dirty="0" smtClean="0">
                <a:solidFill>
                  <a:srgbClr val="003296"/>
                </a:solidFill>
                <a:ea typeface="宋体"/>
              </a:rPr>
              <a:t>gereklidir</a:t>
            </a:r>
            <a:r>
              <a:rPr lang="en-US" sz="1600" b="1" dirty="0" smtClean="0">
                <a:solidFill>
                  <a:srgbClr val="003296"/>
                </a:solidFill>
                <a:ea typeface="宋体"/>
              </a:rPr>
              <a:t>;</a:t>
            </a:r>
            <a:endParaRPr lang="bg-BG" sz="1600" b="1"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b="1" u="sng" dirty="0" smtClean="0">
                <a:solidFill>
                  <a:srgbClr val="003296"/>
                </a:solidFill>
                <a:ea typeface="宋体"/>
              </a:rPr>
              <a:t>Proje </a:t>
            </a:r>
            <a:r>
              <a:rPr lang="tr-TR" sz="1600" b="1" u="sng" dirty="0">
                <a:solidFill>
                  <a:srgbClr val="003296"/>
                </a:solidFill>
                <a:ea typeface="宋体"/>
              </a:rPr>
              <a:t>kapsamındaki </a:t>
            </a:r>
            <a:r>
              <a:rPr lang="tr-TR" sz="1600" b="1" u="sng" dirty="0" smtClean="0">
                <a:solidFill>
                  <a:srgbClr val="003296"/>
                </a:solidFill>
                <a:ea typeface="宋体"/>
              </a:rPr>
              <a:t>faaliyetlerin proje </a:t>
            </a:r>
            <a:r>
              <a:rPr lang="tr-TR" sz="1600" b="1" u="sng" dirty="0">
                <a:solidFill>
                  <a:srgbClr val="003296"/>
                </a:solidFill>
                <a:ea typeface="宋体"/>
              </a:rPr>
              <a:t>uygulanmasının son tarihi içerisinde gerçekten uygulanmış ve projenin tamamlanmasından itibaren en geç 45 gün içinde </a:t>
            </a:r>
            <a:r>
              <a:rPr lang="tr-TR" sz="1600" b="1" u="sng" dirty="0" smtClean="0">
                <a:solidFill>
                  <a:srgbClr val="003296"/>
                </a:solidFill>
                <a:ea typeface="宋体"/>
              </a:rPr>
              <a:t>ödenmesinin yapılmış olması;</a:t>
            </a:r>
            <a:endParaRPr lang="bg-BG" sz="1600" b="1" u="sng" dirty="0">
              <a:solidFill>
                <a:srgbClr val="003296"/>
              </a:solidFill>
              <a:ea typeface="宋体"/>
            </a:endParaRPr>
          </a:p>
          <a:p>
            <a:pPr lvl="0" defTabSz="906463">
              <a:lnSpc>
                <a:spcPts val="2500"/>
              </a:lnSpc>
              <a:spcAft>
                <a:spcPts val="300"/>
              </a:spcAft>
              <a:buFont typeface="Wingdings" panose="05000000000000000000" pitchFamily="2" charset="2"/>
              <a:buChar char="ü"/>
            </a:pPr>
            <a:r>
              <a:rPr lang="tr-TR" sz="1600" b="1" dirty="0" smtClean="0">
                <a:solidFill>
                  <a:srgbClr val="003296"/>
                </a:solidFill>
                <a:ea typeface="宋体"/>
              </a:rPr>
              <a:t>Tüm </a:t>
            </a:r>
            <a:r>
              <a:rPr lang="tr-TR" sz="1600" b="1" dirty="0">
                <a:solidFill>
                  <a:srgbClr val="003296"/>
                </a:solidFill>
                <a:ea typeface="宋体"/>
              </a:rPr>
              <a:t>birincil muhasebe belgelerinin ulusal mevzuata göre düzenlenmiş olması </a:t>
            </a:r>
            <a:r>
              <a:rPr lang="tr-TR" sz="1600" b="1" dirty="0" smtClean="0">
                <a:solidFill>
                  <a:srgbClr val="003296"/>
                </a:solidFill>
                <a:ea typeface="宋体"/>
              </a:rPr>
              <a:t>gereklidir</a:t>
            </a:r>
            <a:r>
              <a:rPr lang="en-US" sz="1600" b="1" dirty="0" smtClean="0">
                <a:solidFill>
                  <a:srgbClr val="003296"/>
                </a:solidFill>
                <a:ea typeface="宋体"/>
              </a:rPr>
              <a:t>;</a:t>
            </a:r>
            <a:endParaRPr lang="bg-BG" sz="1600" b="1"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en-US" sz="1600" b="1" dirty="0" smtClean="0">
                <a:solidFill>
                  <a:srgbClr val="003296"/>
                </a:solidFill>
                <a:ea typeface="宋体"/>
              </a:rPr>
              <a:t>Finansman </a:t>
            </a:r>
            <a:r>
              <a:rPr lang="en-US" sz="1600" b="1" dirty="0">
                <a:solidFill>
                  <a:srgbClr val="003296"/>
                </a:solidFill>
                <a:ea typeface="宋体"/>
              </a:rPr>
              <a:t>anlaşmasının şartlarına uygun olarak ilgili ortak tarafından </a:t>
            </a:r>
            <a:r>
              <a:rPr lang="en-US" sz="1600" b="1" dirty="0" smtClean="0">
                <a:solidFill>
                  <a:srgbClr val="003296"/>
                </a:solidFill>
                <a:ea typeface="宋体"/>
              </a:rPr>
              <a:t>uygulan</a:t>
            </a:r>
            <a:r>
              <a:rPr lang="tr-TR" sz="1600" b="1" dirty="0" smtClean="0">
                <a:solidFill>
                  <a:srgbClr val="003296"/>
                </a:solidFill>
                <a:ea typeface="宋体"/>
              </a:rPr>
              <a:t>malı,</a:t>
            </a:r>
            <a:r>
              <a:rPr lang="en-US" sz="1600" b="1" dirty="0" smtClean="0">
                <a:solidFill>
                  <a:srgbClr val="003296"/>
                </a:solidFill>
                <a:ea typeface="宋体"/>
              </a:rPr>
              <a:t> öde</a:t>
            </a:r>
            <a:r>
              <a:rPr lang="tr-TR" sz="1600" b="1" dirty="0" smtClean="0">
                <a:solidFill>
                  <a:srgbClr val="003296"/>
                </a:solidFill>
                <a:ea typeface="宋体"/>
              </a:rPr>
              <a:t>mesi yapılmalı</a:t>
            </a:r>
            <a:r>
              <a:rPr lang="en-US" sz="1600" b="1" dirty="0" smtClean="0">
                <a:solidFill>
                  <a:srgbClr val="003296"/>
                </a:solidFill>
                <a:ea typeface="宋体"/>
              </a:rPr>
              <a:t> </a:t>
            </a:r>
            <a:r>
              <a:rPr lang="en-US" sz="1600" b="1" dirty="0">
                <a:solidFill>
                  <a:srgbClr val="003296"/>
                </a:solidFill>
                <a:ea typeface="宋体"/>
              </a:rPr>
              <a:t>ve </a:t>
            </a:r>
            <a:r>
              <a:rPr lang="tr-TR" sz="1600" b="1" dirty="0" smtClean="0">
                <a:solidFill>
                  <a:srgbClr val="003296"/>
                </a:solidFill>
                <a:ea typeface="宋体"/>
              </a:rPr>
              <a:t>İlk Seviye</a:t>
            </a:r>
            <a:r>
              <a:rPr lang="tr-TR" sz="1600" b="1" dirty="0">
                <a:solidFill>
                  <a:srgbClr val="003296"/>
                </a:solidFill>
                <a:ea typeface="宋体"/>
              </a:rPr>
              <a:t> K</a:t>
            </a:r>
            <a:r>
              <a:rPr lang="en-US" sz="1600" b="1" dirty="0" smtClean="0">
                <a:solidFill>
                  <a:srgbClr val="003296"/>
                </a:solidFill>
                <a:ea typeface="宋体"/>
              </a:rPr>
              <a:t>ontrolörleri </a:t>
            </a:r>
            <a:r>
              <a:rPr lang="en-US" sz="1600" b="1" dirty="0">
                <a:solidFill>
                  <a:srgbClr val="003296"/>
                </a:solidFill>
                <a:ea typeface="宋体"/>
              </a:rPr>
              <a:t>tarafından </a:t>
            </a:r>
            <a:r>
              <a:rPr lang="tr-TR" sz="1600" b="1" dirty="0" smtClean="0">
                <a:solidFill>
                  <a:srgbClr val="003296"/>
                </a:solidFill>
                <a:ea typeface="宋体"/>
              </a:rPr>
              <a:t>harcamaların </a:t>
            </a:r>
            <a:r>
              <a:rPr lang="en-US" sz="1600" b="1" dirty="0" smtClean="0">
                <a:solidFill>
                  <a:srgbClr val="003296"/>
                </a:solidFill>
                <a:ea typeface="宋体"/>
              </a:rPr>
              <a:t>uygunluğu doğrula</a:t>
            </a:r>
            <a:r>
              <a:rPr lang="tr-TR" sz="1600" b="1" dirty="0" smtClean="0">
                <a:solidFill>
                  <a:srgbClr val="003296"/>
                </a:solidFill>
                <a:ea typeface="宋体"/>
              </a:rPr>
              <a:t>nmalıdır</a:t>
            </a:r>
            <a:r>
              <a:rPr lang="en-US" sz="1600" b="1" dirty="0" smtClean="0">
                <a:solidFill>
                  <a:srgbClr val="003296"/>
                </a:solidFill>
                <a:ea typeface="宋体"/>
              </a:rPr>
              <a:t> </a:t>
            </a:r>
            <a:r>
              <a:rPr lang="en-US" sz="1600" b="1" dirty="0">
                <a:solidFill>
                  <a:srgbClr val="003296"/>
                </a:solidFill>
                <a:ea typeface="宋体"/>
              </a:rPr>
              <a:t>(kontrol edilir ve onaylanır</a:t>
            </a:r>
            <a:r>
              <a:rPr lang="en-US" sz="1600" b="1" dirty="0" smtClean="0">
                <a:solidFill>
                  <a:srgbClr val="003296"/>
                </a:solidFill>
                <a:ea typeface="宋体"/>
              </a:rPr>
              <a:t>);</a:t>
            </a:r>
            <a:endParaRPr lang="bg-BG" sz="1600" b="1"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b="1" dirty="0" smtClean="0">
                <a:solidFill>
                  <a:srgbClr val="003296"/>
                </a:solidFill>
                <a:ea typeface="宋体"/>
              </a:rPr>
              <a:t>Ulusal mevzuata ve </a:t>
            </a:r>
            <a:r>
              <a:rPr lang="tr-TR" sz="1600" b="1" dirty="0">
                <a:solidFill>
                  <a:srgbClr val="003296"/>
                </a:solidFill>
                <a:ea typeface="宋体"/>
              </a:rPr>
              <a:t>Avrupa mevzuatı </a:t>
            </a:r>
            <a:r>
              <a:rPr lang="tr-TR" sz="1600" b="1" dirty="0" smtClean="0">
                <a:solidFill>
                  <a:srgbClr val="003296"/>
                </a:solidFill>
                <a:ea typeface="宋体"/>
              </a:rPr>
              <a:t>hükümlerine uygun olarak düzenlenmelidir.</a:t>
            </a:r>
            <a:endParaRPr lang="bg-BG" sz="1600" b="1"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b="1" dirty="0" smtClean="0">
                <a:solidFill>
                  <a:srgbClr val="003296"/>
                </a:solidFill>
                <a:ea typeface="宋体"/>
              </a:rPr>
              <a:t>Doğru </a:t>
            </a:r>
            <a:r>
              <a:rPr lang="tr-TR" sz="1600" b="1" dirty="0">
                <a:solidFill>
                  <a:srgbClr val="003296"/>
                </a:solidFill>
                <a:ea typeface="宋体"/>
              </a:rPr>
              <a:t>bütçe satırında rapor </a:t>
            </a:r>
            <a:r>
              <a:rPr lang="tr-TR" sz="1600" b="1" dirty="0" smtClean="0">
                <a:solidFill>
                  <a:srgbClr val="003296"/>
                </a:solidFill>
                <a:ea typeface="宋体"/>
              </a:rPr>
              <a:t>edilmelidir.</a:t>
            </a:r>
            <a:endParaRPr lang="bg-BG" sz="1600" b="1" dirty="0">
              <a:solidFill>
                <a:srgbClr val="003296"/>
              </a:solidFill>
              <a:ea typeface="宋体"/>
            </a:endParaRPr>
          </a:p>
          <a:p>
            <a:pPr marL="0" indent="0">
              <a:buNone/>
            </a:pPr>
            <a:endParaRPr lang="bg-B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9472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harcamaların </a:t>
            </a:r>
            <a:r>
              <a:rPr lang="tr-TR" sz="2400" b="1" cap="small" dirty="0">
                <a:solidFill>
                  <a:srgbClr val="003399"/>
                </a:solidFill>
                <a:latin typeface="Verdana" pitchFamily="34" charset="0"/>
              </a:rPr>
              <a:t>uygunluğu</a:t>
            </a:r>
            <a:endParaRPr lang="en-US" sz="24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853136"/>
          </a:xfrm>
        </p:spPr>
        <p:txBody>
          <a:bodyPr/>
          <a:lstStyle/>
          <a:p>
            <a:pPr algn="just" defTabSz="906463">
              <a:lnSpc>
                <a:spcPts val="2500"/>
              </a:lnSpc>
              <a:spcAft>
                <a:spcPts val="300"/>
              </a:spcAft>
              <a:buFont typeface="Wingdings" panose="05000000000000000000" pitchFamily="2" charset="2"/>
              <a:buChar char="ü"/>
            </a:pPr>
            <a:r>
              <a:rPr lang="tr-TR" sz="1600" dirty="0" smtClean="0">
                <a:solidFill>
                  <a:srgbClr val="003296"/>
                </a:solidFill>
                <a:ea typeface="宋体"/>
              </a:rPr>
              <a:t>Katma </a:t>
            </a:r>
            <a:r>
              <a:rPr lang="tr-TR" sz="1600" dirty="0">
                <a:solidFill>
                  <a:srgbClr val="003296"/>
                </a:solidFill>
                <a:ea typeface="宋体"/>
              </a:rPr>
              <a:t>Değer Vergisi (KDV) </a:t>
            </a:r>
            <a:r>
              <a:rPr lang="tr-TR" sz="1600" dirty="0" smtClean="0">
                <a:solidFill>
                  <a:srgbClr val="003296"/>
                </a:solidFill>
                <a:ea typeface="宋体"/>
              </a:rPr>
              <a:t>harcamaları, </a:t>
            </a:r>
            <a:r>
              <a:rPr lang="tr-TR" sz="1600" dirty="0">
                <a:solidFill>
                  <a:srgbClr val="003296"/>
                </a:solidFill>
                <a:ea typeface="宋体"/>
              </a:rPr>
              <a:t>verginin başka bir kaynak tarafından iade edilememesi nedeniyle </a:t>
            </a:r>
            <a:r>
              <a:rPr lang="tr-TR" sz="1600" dirty="0" smtClean="0">
                <a:solidFill>
                  <a:srgbClr val="003296"/>
                </a:solidFill>
                <a:ea typeface="宋体"/>
              </a:rPr>
              <a:t>uygun harcama kabul edilir. Program kapsamında </a:t>
            </a:r>
            <a:r>
              <a:rPr lang="tr-TR" sz="1600" dirty="0">
                <a:solidFill>
                  <a:srgbClr val="003296"/>
                </a:solidFill>
                <a:ea typeface="宋体"/>
              </a:rPr>
              <a:t>yalnızca </a:t>
            </a:r>
            <a:r>
              <a:rPr lang="tr-TR" sz="1600" dirty="0" smtClean="0">
                <a:solidFill>
                  <a:srgbClr val="003296"/>
                </a:solidFill>
                <a:ea typeface="宋体"/>
              </a:rPr>
              <a:t>iade edilmeyen </a:t>
            </a:r>
            <a:r>
              <a:rPr lang="tr-TR" sz="1600" dirty="0">
                <a:solidFill>
                  <a:srgbClr val="003296"/>
                </a:solidFill>
                <a:ea typeface="宋体"/>
              </a:rPr>
              <a:t>KDV </a:t>
            </a:r>
            <a:r>
              <a:rPr lang="tr-TR" sz="1600" dirty="0" smtClean="0">
                <a:solidFill>
                  <a:srgbClr val="003296"/>
                </a:solidFill>
                <a:ea typeface="宋体"/>
              </a:rPr>
              <a:t>harcamaları uygundur.</a:t>
            </a:r>
            <a:endParaRPr lang="bg-BG" sz="1600"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dirty="0" smtClean="0">
                <a:solidFill>
                  <a:srgbClr val="003296"/>
                </a:solidFill>
                <a:ea typeface="宋体"/>
              </a:rPr>
              <a:t>Proje </a:t>
            </a:r>
            <a:r>
              <a:rPr lang="tr-TR" sz="1600" dirty="0">
                <a:solidFill>
                  <a:srgbClr val="003296"/>
                </a:solidFill>
                <a:ea typeface="宋体"/>
              </a:rPr>
              <a:t>teklifinin hazırlanması için harcamaların </a:t>
            </a:r>
            <a:r>
              <a:rPr lang="tr-TR" sz="1600" dirty="0" smtClean="0">
                <a:solidFill>
                  <a:srgbClr val="003296"/>
                </a:solidFill>
                <a:ea typeface="宋体"/>
              </a:rPr>
              <a:t>uygunluğunun </a:t>
            </a:r>
            <a:r>
              <a:rPr lang="tr-TR" sz="1600" b="1" dirty="0">
                <a:solidFill>
                  <a:srgbClr val="003296"/>
                </a:solidFill>
                <a:ea typeface="宋体"/>
              </a:rPr>
              <a:t>başlangıç tarihi</a:t>
            </a:r>
            <a:r>
              <a:rPr lang="tr-TR" sz="1600" b="1" dirty="0" smtClean="0">
                <a:solidFill>
                  <a:srgbClr val="003296"/>
                </a:solidFill>
                <a:ea typeface="宋体"/>
              </a:rPr>
              <a:t> </a:t>
            </a:r>
            <a:r>
              <a:rPr lang="tr-TR" sz="1600" dirty="0" smtClean="0">
                <a:solidFill>
                  <a:srgbClr val="003296"/>
                </a:solidFill>
                <a:ea typeface="宋体"/>
              </a:rPr>
              <a:t>Bulgaristan’daki </a:t>
            </a:r>
            <a:r>
              <a:rPr lang="tr-TR" sz="1600" dirty="0">
                <a:solidFill>
                  <a:srgbClr val="003296"/>
                </a:solidFill>
                <a:ea typeface="宋体"/>
              </a:rPr>
              <a:t>ortaklar için </a:t>
            </a:r>
            <a:r>
              <a:rPr lang="tr-TR" sz="1600" dirty="0" smtClean="0">
                <a:solidFill>
                  <a:srgbClr val="003296"/>
                </a:solidFill>
                <a:ea typeface="宋体"/>
              </a:rPr>
              <a:t>Program </a:t>
            </a:r>
            <a:r>
              <a:rPr lang="tr-TR" sz="1600" dirty="0">
                <a:solidFill>
                  <a:srgbClr val="003296"/>
                </a:solidFill>
                <a:ea typeface="宋体"/>
              </a:rPr>
              <a:t>döneminin başlangıç tarihi </a:t>
            </a:r>
            <a:r>
              <a:rPr lang="tr-TR" sz="1600" dirty="0" smtClean="0">
                <a:solidFill>
                  <a:srgbClr val="003296"/>
                </a:solidFill>
                <a:ea typeface="宋体"/>
              </a:rPr>
              <a:t>olan- </a:t>
            </a:r>
            <a:r>
              <a:rPr lang="tr-TR" sz="1600" dirty="0">
                <a:solidFill>
                  <a:srgbClr val="003296"/>
                </a:solidFill>
                <a:ea typeface="宋体"/>
              </a:rPr>
              <a:t>01 Ocak </a:t>
            </a:r>
            <a:r>
              <a:rPr lang="tr-TR" sz="1600" dirty="0" smtClean="0">
                <a:solidFill>
                  <a:srgbClr val="003296"/>
                </a:solidFill>
                <a:ea typeface="宋体"/>
              </a:rPr>
              <a:t>2014 dür. Türkiye'deki </a:t>
            </a:r>
            <a:r>
              <a:rPr lang="tr-TR" sz="1600" dirty="0">
                <a:solidFill>
                  <a:srgbClr val="003296"/>
                </a:solidFill>
                <a:ea typeface="宋体"/>
              </a:rPr>
              <a:t>ortaklar için </a:t>
            </a:r>
            <a:r>
              <a:rPr lang="tr-TR" sz="1600" dirty="0" smtClean="0">
                <a:solidFill>
                  <a:srgbClr val="003296"/>
                </a:solidFill>
                <a:ea typeface="宋体"/>
              </a:rPr>
              <a:t>Programın </a:t>
            </a:r>
            <a:r>
              <a:rPr lang="tr-TR" sz="1600" dirty="0">
                <a:solidFill>
                  <a:srgbClr val="003296"/>
                </a:solidFill>
                <a:ea typeface="宋体"/>
              </a:rPr>
              <a:t>Avrupa Komisyonu'na </a:t>
            </a:r>
            <a:r>
              <a:rPr lang="tr-TR" sz="1600" dirty="0" smtClean="0">
                <a:solidFill>
                  <a:srgbClr val="003296"/>
                </a:solidFill>
                <a:ea typeface="宋体"/>
              </a:rPr>
              <a:t>sunulduğu tarihi </a:t>
            </a:r>
            <a:r>
              <a:rPr lang="tr-TR" sz="1600" dirty="0">
                <a:solidFill>
                  <a:srgbClr val="003296"/>
                </a:solidFill>
                <a:ea typeface="宋体"/>
              </a:rPr>
              <a:t>takip eden tarihtir. (22.09.2014). </a:t>
            </a:r>
            <a:endParaRPr lang="bg-BG" sz="1600" dirty="0" smtClean="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dirty="0" smtClean="0">
                <a:solidFill>
                  <a:srgbClr val="003296"/>
                </a:solidFill>
                <a:ea typeface="宋体"/>
              </a:rPr>
              <a:t>Proje </a:t>
            </a:r>
            <a:r>
              <a:rPr lang="tr-TR" sz="1600" dirty="0">
                <a:solidFill>
                  <a:srgbClr val="003296"/>
                </a:solidFill>
                <a:ea typeface="宋体"/>
              </a:rPr>
              <a:t>teklifinin hazırlanması için </a:t>
            </a:r>
            <a:r>
              <a:rPr lang="tr-TR" sz="1600" dirty="0" smtClean="0">
                <a:solidFill>
                  <a:srgbClr val="003296"/>
                </a:solidFill>
                <a:ea typeface="宋体"/>
              </a:rPr>
              <a:t>harcamaların </a:t>
            </a:r>
            <a:r>
              <a:rPr lang="tr-TR" sz="1600" dirty="0">
                <a:solidFill>
                  <a:srgbClr val="003296"/>
                </a:solidFill>
                <a:ea typeface="宋体"/>
              </a:rPr>
              <a:t>uygunluğu için </a:t>
            </a:r>
            <a:r>
              <a:rPr lang="tr-TR" sz="1600" b="1" dirty="0">
                <a:solidFill>
                  <a:srgbClr val="003296"/>
                </a:solidFill>
                <a:ea typeface="宋体"/>
              </a:rPr>
              <a:t>son tarih</a:t>
            </a:r>
            <a:r>
              <a:rPr lang="tr-TR" sz="1600" dirty="0">
                <a:solidFill>
                  <a:srgbClr val="003296"/>
                </a:solidFill>
                <a:ea typeface="宋体"/>
              </a:rPr>
              <a:t>, proje teklifinin sunulduğu tarihtir.</a:t>
            </a:r>
            <a:endParaRPr lang="bg-BG" sz="1600" dirty="0">
              <a:solidFill>
                <a:srgbClr val="003296"/>
              </a:solidFill>
              <a:ea typeface="宋体"/>
            </a:endParaRPr>
          </a:p>
          <a:p>
            <a:pPr lvl="0" algn="just" defTabSz="906463">
              <a:lnSpc>
                <a:spcPts val="2500"/>
              </a:lnSpc>
              <a:spcAft>
                <a:spcPts val="300"/>
              </a:spcAft>
              <a:buFont typeface="Wingdings" panose="05000000000000000000" pitchFamily="2" charset="2"/>
              <a:buChar char="ü"/>
            </a:pPr>
            <a:r>
              <a:rPr lang="tr-TR" sz="1600" dirty="0" smtClean="0">
                <a:solidFill>
                  <a:srgbClr val="003296"/>
                </a:solidFill>
                <a:ea typeface="宋体"/>
              </a:rPr>
              <a:t>Projenin </a:t>
            </a:r>
            <a:r>
              <a:rPr lang="tr-TR" sz="1600" dirty="0">
                <a:solidFill>
                  <a:srgbClr val="003296"/>
                </a:solidFill>
                <a:ea typeface="宋体"/>
              </a:rPr>
              <a:t>hazırlanmasına yönelik </a:t>
            </a:r>
            <a:r>
              <a:rPr lang="tr-TR" sz="1600" dirty="0" smtClean="0">
                <a:solidFill>
                  <a:srgbClr val="003296"/>
                </a:solidFill>
                <a:ea typeface="宋体"/>
              </a:rPr>
              <a:t>harcamalar, yalnızca </a:t>
            </a:r>
            <a:r>
              <a:rPr lang="tr-TR" sz="1600" dirty="0">
                <a:solidFill>
                  <a:srgbClr val="003296"/>
                </a:solidFill>
                <a:ea typeface="宋体"/>
              </a:rPr>
              <a:t>ilgili proje ortağı tarafından ilk ödeme talebi </a:t>
            </a:r>
            <a:r>
              <a:rPr lang="tr-TR" sz="1600" dirty="0" smtClean="0">
                <a:solidFill>
                  <a:srgbClr val="003296"/>
                </a:solidFill>
                <a:ea typeface="宋体"/>
              </a:rPr>
              <a:t>ile</a:t>
            </a:r>
            <a:r>
              <a:rPr lang="tr-TR" sz="1600" dirty="0">
                <a:solidFill>
                  <a:srgbClr val="003296"/>
                </a:solidFill>
                <a:ea typeface="宋体"/>
              </a:rPr>
              <a:t> geri ödeme için talep edilmeli ve</a:t>
            </a:r>
            <a:r>
              <a:rPr lang="tr-TR" sz="1600" dirty="0" smtClean="0">
                <a:solidFill>
                  <a:srgbClr val="003296"/>
                </a:solidFill>
                <a:ea typeface="宋体"/>
              </a:rPr>
              <a:t> ilgili talep </a:t>
            </a:r>
            <a:r>
              <a:rPr lang="tr-TR" sz="1600" dirty="0">
                <a:solidFill>
                  <a:srgbClr val="003296"/>
                </a:solidFill>
                <a:ea typeface="宋体"/>
              </a:rPr>
              <a:t>MA'nın yönergelerine uygun olarak doğrulanmalıdır.</a:t>
            </a:r>
            <a:endParaRPr lang="bg-BG" sz="1600" dirty="0">
              <a:solidFill>
                <a:srgbClr val="003296"/>
              </a:solidFill>
              <a:ea typeface="宋体"/>
            </a:endParaRPr>
          </a:p>
          <a:p>
            <a:pPr marL="0" indent="0">
              <a:buNone/>
            </a:pPr>
            <a:endParaRPr lang="bg-B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68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fontScale="90000"/>
          </a:bodyPr>
          <a:lstStyle/>
          <a:p>
            <a:pPr fontAlgn="auto">
              <a:spcAft>
                <a:spcPts val="0"/>
              </a:spcAft>
              <a:defRPr/>
            </a:pPr>
            <a:r>
              <a:rPr lang="en-US" sz="2400" b="1" cap="small" dirty="0" smtClean="0">
                <a:solidFill>
                  <a:srgbClr val="003399"/>
                </a:solidFill>
                <a:latin typeface="Verdana" pitchFamily="34" charset="0"/>
              </a:rPr>
              <a:t> </a:t>
            </a:r>
            <a:br>
              <a:rPr lang="en-US" sz="2400" b="1" cap="small" dirty="0" smtClean="0">
                <a:solidFill>
                  <a:srgbClr val="003399"/>
                </a:solidFill>
                <a:latin typeface="Verdana" pitchFamily="34" charset="0"/>
              </a:rPr>
            </a:br>
            <a:r>
              <a:rPr lang="tr-TR" sz="2400" b="1" cap="small" dirty="0" smtClean="0">
                <a:solidFill>
                  <a:srgbClr val="003399"/>
                </a:solidFill>
                <a:latin typeface="Verdana" pitchFamily="34" charset="0"/>
              </a:rPr>
              <a:t>destekleyici belgelere ilişkin gereklilikler</a:t>
            </a:r>
            <a:r>
              <a:rPr lang="bg-BG" altLang="en-US" sz="2000" b="1" dirty="0">
                <a:solidFill>
                  <a:srgbClr val="003296"/>
                </a:solidFill>
                <a:latin typeface="Arial" pitchFamily="34" charset="0"/>
                <a:cs typeface="Arial" pitchFamily="34" charset="0"/>
              </a:rPr>
              <a:t/>
            </a:r>
            <a:br>
              <a:rPr lang="bg-BG" altLang="en-US" sz="2000" b="1" dirty="0">
                <a:solidFill>
                  <a:srgbClr val="003296"/>
                </a:solidFill>
                <a:latin typeface="Arial" pitchFamily="34" charset="0"/>
                <a:cs typeface="Arial" pitchFamily="34" charset="0"/>
              </a:rPr>
            </a:b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580111"/>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525963"/>
          </a:xfrm>
        </p:spPr>
        <p:txBody>
          <a:bodyPr/>
          <a:lstStyle/>
          <a:p>
            <a:pPr marL="360000" lvl="1" algn="just">
              <a:lnSpc>
                <a:spcPts val="2500"/>
              </a:lnSpc>
              <a:buFont typeface="Wingdings" panose="05000000000000000000" pitchFamily="2" charset="2"/>
              <a:buChar char="ü"/>
            </a:pPr>
            <a:r>
              <a:rPr lang="tr-TR" sz="1600" dirty="0">
                <a:solidFill>
                  <a:srgbClr val="003296"/>
                </a:solidFill>
                <a:ea typeface="宋体"/>
              </a:rPr>
              <a:t>Harcamaların türüne bağlı olarak tüm harcamalar destekleyici belgelerle birlikte kanıtlanmalıdır ve yedeklenmelidir.; </a:t>
            </a:r>
            <a:endParaRPr lang="bg-BG" altLang="bg-BG" sz="1600" dirty="0">
              <a:solidFill>
                <a:srgbClr val="003296"/>
              </a:solidFill>
              <a:ea typeface="宋体"/>
            </a:endParaRPr>
          </a:p>
          <a:p>
            <a:pPr marL="360000" lvl="1" algn="just">
              <a:lnSpc>
                <a:spcPts val="2500"/>
              </a:lnSpc>
              <a:buFont typeface="Wingdings" panose="05000000000000000000" pitchFamily="2" charset="2"/>
              <a:buChar char="ü"/>
            </a:pPr>
            <a:r>
              <a:rPr lang="tr-TR" sz="1600" dirty="0" smtClean="0">
                <a:solidFill>
                  <a:srgbClr val="003296"/>
                </a:solidFill>
                <a:ea typeface="宋体"/>
              </a:rPr>
              <a:t>Tüm </a:t>
            </a:r>
            <a:r>
              <a:rPr lang="tr-TR" sz="1600" dirty="0">
                <a:solidFill>
                  <a:srgbClr val="003296"/>
                </a:solidFill>
                <a:ea typeface="宋体"/>
              </a:rPr>
              <a:t>birincil muhasebe belgelerinin ulusal mevzuata göre düzenlenmiş olması gereklidir; </a:t>
            </a:r>
            <a:endParaRPr lang="bg-BG" altLang="bg-BG" sz="1600" dirty="0">
              <a:solidFill>
                <a:srgbClr val="003296"/>
              </a:solidFill>
              <a:ea typeface="宋体"/>
            </a:endParaRPr>
          </a:p>
          <a:p>
            <a:pPr marL="360000" lvl="1" algn="just">
              <a:lnSpc>
                <a:spcPts val="2500"/>
              </a:lnSpc>
              <a:buFont typeface="Wingdings" panose="05000000000000000000" pitchFamily="2" charset="2"/>
              <a:buChar char="ü"/>
            </a:pPr>
            <a:r>
              <a:rPr lang="tr-TR" altLang="bg-BG" sz="1600" dirty="0" smtClean="0">
                <a:solidFill>
                  <a:srgbClr val="003296"/>
                </a:solidFill>
                <a:ea typeface="宋体"/>
              </a:rPr>
              <a:t>Belgelerin </a:t>
            </a:r>
            <a:r>
              <a:rPr lang="tr-TR" altLang="bg-BG" sz="1600" dirty="0">
                <a:solidFill>
                  <a:srgbClr val="003296"/>
                </a:solidFill>
                <a:ea typeface="宋体"/>
              </a:rPr>
              <a:t>Bulgaristan </a:t>
            </a:r>
            <a:r>
              <a:rPr lang="tr-TR" altLang="bg-BG" sz="1600" dirty="0" smtClean="0">
                <a:solidFill>
                  <a:srgbClr val="003296"/>
                </a:solidFill>
                <a:ea typeface="宋体"/>
              </a:rPr>
              <a:t>yada Türkiye Cumhuriyeti </a:t>
            </a:r>
            <a:r>
              <a:rPr lang="tr-TR" altLang="bg-BG" sz="1600" dirty="0">
                <a:solidFill>
                  <a:srgbClr val="003296"/>
                </a:solidFill>
                <a:ea typeface="宋体"/>
              </a:rPr>
              <a:t>sınırları dışında düzenlendiği durumlarda, </a:t>
            </a:r>
            <a:r>
              <a:rPr lang="tr-TR" altLang="bg-BG" sz="1600" dirty="0" smtClean="0">
                <a:solidFill>
                  <a:srgbClr val="003296"/>
                </a:solidFill>
                <a:ea typeface="宋体"/>
              </a:rPr>
              <a:t>Belgeler </a:t>
            </a:r>
            <a:r>
              <a:rPr lang="tr-TR" altLang="bg-BG" sz="1600" dirty="0">
                <a:solidFill>
                  <a:srgbClr val="003296"/>
                </a:solidFill>
                <a:ea typeface="宋体"/>
              </a:rPr>
              <a:t>İngilizce </a:t>
            </a:r>
            <a:r>
              <a:rPr lang="tr-TR" altLang="bg-BG" sz="1600" dirty="0" smtClean="0">
                <a:solidFill>
                  <a:srgbClr val="003296"/>
                </a:solidFill>
                <a:ea typeface="宋体"/>
              </a:rPr>
              <a:t>olarak düzenlenmeli veya yararlanıcı ülkenin dilinde düzenleniyor ise, ekli </a:t>
            </a:r>
            <a:r>
              <a:rPr lang="tr-TR" altLang="bg-BG" sz="1600" dirty="0">
                <a:solidFill>
                  <a:srgbClr val="003296"/>
                </a:solidFill>
                <a:ea typeface="宋体"/>
              </a:rPr>
              <a:t>tercümesi </a:t>
            </a:r>
            <a:r>
              <a:rPr lang="tr-TR" altLang="bg-BG" sz="1600" dirty="0" smtClean="0">
                <a:solidFill>
                  <a:srgbClr val="003296"/>
                </a:solidFill>
                <a:ea typeface="宋体"/>
              </a:rPr>
              <a:t>ile birlikte sunulmalıdır;</a:t>
            </a:r>
            <a:endParaRPr lang="bg-BG" altLang="bg-BG" sz="1600" dirty="0">
              <a:solidFill>
                <a:srgbClr val="003296"/>
              </a:solidFill>
              <a:ea typeface="宋体"/>
            </a:endParaRPr>
          </a:p>
          <a:p>
            <a:pPr marL="360000" lvl="1" algn="just">
              <a:lnSpc>
                <a:spcPts val="2500"/>
              </a:lnSpc>
              <a:buFont typeface="Wingdings" panose="05000000000000000000" pitchFamily="2" charset="2"/>
              <a:buChar char="ü"/>
            </a:pPr>
            <a:r>
              <a:rPr lang="tr-TR" sz="1600" dirty="0" smtClean="0">
                <a:solidFill>
                  <a:srgbClr val="003296"/>
                </a:solidFill>
                <a:ea typeface="宋体"/>
              </a:rPr>
              <a:t>Harcamaları </a:t>
            </a:r>
            <a:r>
              <a:rPr lang="tr-TR" sz="1600" dirty="0">
                <a:solidFill>
                  <a:srgbClr val="003296"/>
                </a:solidFill>
                <a:ea typeface="宋体"/>
              </a:rPr>
              <a:t>birden fazla bütçe satırında talep etmek için tek bir fatura kullanılıyor ise fatura veya eklerini, bütçedeki kısım kadar bölmeniz gerekir. (Örneğin : Salon kirası, ekipman kirası , kahve molaları, vb.) </a:t>
            </a:r>
            <a:endParaRPr lang="bg-BG" altLang="bg-BG" sz="1600" dirty="0">
              <a:solidFill>
                <a:srgbClr val="003296"/>
              </a:solidFill>
              <a:ea typeface="宋体"/>
            </a:endParaRPr>
          </a:p>
          <a:p>
            <a:pPr marL="360000" lvl="1" algn="just">
              <a:lnSpc>
                <a:spcPts val="2500"/>
              </a:lnSpc>
              <a:buFont typeface="Wingdings" panose="05000000000000000000" pitchFamily="2" charset="2"/>
              <a:buChar char="ü"/>
            </a:pPr>
            <a:r>
              <a:rPr lang="tr-TR" sz="1600" dirty="0" smtClean="0">
                <a:solidFill>
                  <a:srgbClr val="003296"/>
                </a:solidFill>
                <a:ea typeface="宋体"/>
              </a:rPr>
              <a:t>Tüm </a:t>
            </a:r>
            <a:r>
              <a:rPr lang="tr-TR" sz="1600" dirty="0">
                <a:solidFill>
                  <a:srgbClr val="003296"/>
                </a:solidFill>
                <a:ea typeface="宋体"/>
              </a:rPr>
              <a:t>ortaklar, birincil muhasebe belgelerinde (özellikle faturalar), Harcamaların“ proje № ……/ proje kodu/veya proje adı /…… Interreg –IPA CBC Programme Bulgaria-Turkey” programı kapsamında yapıldığını belirtmelidir.; </a:t>
            </a:r>
          </a:p>
          <a:p>
            <a:pPr marL="360000" lvl="1" algn="just">
              <a:lnSpc>
                <a:spcPts val="2500"/>
              </a:lnSpc>
              <a:buFont typeface="Wingdings" panose="05000000000000000000" pitchFamily="2" charset="2"/>
              <a:buChar char="ü"/>
            </a:pPr>
            <a:endParaRPr lang="bg-BG" altLang="bg-BG" sz="1600" dirty="0">
              <a:solidFill>
                <a:srgbClr val="003296"/>
              </a:solidFill>
              <a:ea typeface="宋体"/>
            </a:endParaRPr>
          </a:p>
          <a:p>
            <a:pPr marL="0" indent="0">
              <a:buNone/>
            </a:pPr>
            <a:endParaRPr lang="bg-BG"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3366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eaLnBrk="1" fontAlgn="auto" hangingPunct="1">
              <a:spcAft>
                <a:spcPts val="0"/>
              </a:spcAft>
              <a:defRPr/>
            </a:pPr>
            <a:r>
              <a:rPr lang="en-US" sz="2400" b="1" cap="small" dirty="0" smtClean="0">
                <a:solidFill>
                  <a:srgbClr val="003399"/>
                </a:solidFill>
                <a:latin typeface="Verdana" pitchFamily="34" charset="0"/>
              </a:rPr>
              <a:t> </a:t>
            </a:r>
            <a:r>
              <a:rPr lang="tr-TR" sz="2000" b="1" cap="all" dirty="0" smtClean="0">
                <a:solidFill>
                  <a:srgbClr val="003399"/>
                </a:solidFill>
                <a:latin typeface="Verdana" pitchFamily="34" charset="0"/>
              </a:rPr>
              <a:t>mali yönetim</a:t>
            </a:r>
            <a:endParaRPr lang="en-US" sz="2000" b="1" cap="all" dirty="0" smtClean="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457200" y="1600200"/>
            <a:ext cx="8229600" cy="4525963"/>
          </a:xfrm>
        </p:spPr>
        <p:txBody>
          <a:bodyPr/>
          <a:lstStyle/>
          <a:p>
            <a:pPr marL="0" lvl="0" indent="0" algn="ctr" fontAlgn="auto">
              <a:spcBef>
                <a:spcPts val="0"/>
              </a:spcBef>
              <a:spcAft>
                <a:spcPts val="1200"/>
              </a:spcAft>
              <a:buNone/>
              <a:defRPr/>
            </a:pPr>
            <a:r>
              <a:rPr lang="tr-TR" sz="1800" b="1" u="sng" dirty="0" smtClean="0">
                <a:solidFill>
                  <a:srgbClr val="FF0000"/>
                </a:solidFill>
              </a:rPr>
              <a:t>HER </a:t>
            </a:r>
            <a:r>
              <a:rPr lang="en-US" sz="1800" b="1" u="sng" dirty="0" smtClean="0">
                <a:solidFill>
                  <a:srgbClr val="FF0000"/>
                </a:solidFill>
              </a:rPr>
              <a:t>ÖDEME TALEBİ</a:t>
            </a:r>
            <a:r>
              <a:rPr lang="tr-TR" sz="1800" b="1" u="sng" dirty="0" smtClean="0">
                <a:solidFill>
                  <a:srgbClr val="FF0000"/>
                </a:solidFill>
              </a:rPr>
              <a:t> İLE BİRLİKTE İLETİLECEK</a:t>
            </a:r>
            <a:r>
              <a:rPr lang="en-US" sz="1800" b="1" u="sng" dirty="0" smtClean="0">
                <a:solidFill>
                  <a:srgbClr val="FF0000"/>
                </a:solidFill>
              </a:rPr>
              <a:t> </a:t>
            </a:r>
            <a:r>
              <a:rPr lang="en-US" sz="1800" b="1" u="sng" dirty="0">
                <a:solidFill>
                  <a:srgbClr val="FF0000"/>
                </a:solidFill>
              </a:rPr>
              <a:t>BELGELER </a:t>
            </a:r>
            <a:endParaRPr lang="tr-TR" sz="1800" b="1" u="sng" dirty="0" smtClean="0">
              <a:solidFill>
                <a:srgbClr val="FF0000"/>
              </a:solidFill>
            </a:endParaRPr>
          </a:p>
          <a:p>
            <a:pPr marL="0" lvl="0" indent="0" algn="ctr" fontAlgn="auto">
              <a:spcBef>
                <a:spcPts val="0"/>
              </a:spcBef>
              <a:spcAft>
                <a:spcPts val="1200"/>
              </a:spcAft>
              <a:buNone/>
              <a:defRPr/>
            </a:pPr>
            <a:endParaRPr lang="bg-BG" sz="1400" dirty="0">
              <a:solidFill>
                <a:prstClr val="black"/>
              </a:solidFill>
            </a:endParaRPr>
          </a:p>
          <a:p>
            <a:pPr marL="285750" lvl="0" indent="-285750" algn="just" fontAlgn="auto">
              <a:spcBef>
                <a:spcPts val="0"/>
              </a:spcBef>
              <a:spcAft>
                <a:spcPts val="1200"/>
              </a:spcAft>
              <a:buFont typeface="Wingdings" panose="05000000000000000000" pitchFamily="2" charset="2"/>
              <a:buChar char="ü"/>
              <a:defRPr/>
            </a:pPr>
            <a:r>
              <a:rPr lang="tr-TR" sz="1600" dirty="0" smtClean="0">
                <a:solidFill>
                  <a:srgbClr val="003399"/>
                </a:solidFill>
              </a:rPr>
              <a:t>Hibe Sözleşmesi uyarınca Ana Yararlanıcı kuruluşunun yasal temsilcisi tarafından imzalanan Ödeme </a:t>
            </a:r>
            <a:r>
              <a:rPr lang="tr-TR" sz="1600" dirty="0">
                <a:solidFill>
                  <a:srgbClr val="003399"/>
                </a:solidFill>
              </a:rPr>
              <a:t>T</a:t>
            </a:r>
            <a:r>
              <a:rPr lang="tr-TR" sz="1600" dirty="0" smtClean="0">
                <a:solidFill>
                  <a:srgbClr val="003399"/>
                </a:solidFill>
              </a:rPr>
              <a:t>alebi </a:t>
            </a:r>
            <a:r>
              <a:rPr lang="tr-TR" sz="1600" b="1" dirty="0" smtClean="0">
                <a:solidFill>
                  <a:srgbClr val="003399"/>
                </a:solidFill>
              </a:rPr>
              <a:t>(Annex 6);</a:t>
            </a:r>
            <a:endParaRPr lang="bg-BG" sz="1600" b="1" dirty="0" smtClean="0">
              <a:solidFill>
                <a:srgbClr val="003399"/>
              </a:solidFill>
            </a:endParaRPr>
          </a:p>
          <a:p>
            <a:pPr marL="285750" lvl="0" indent="-285750" algn="just" fontAlgn="auto">
              <a:spcBef>
                <a:spcPts val="0"/>
              </a:spcBef>
              <a:spcAft>
                <a:spcPts val="1200"/>
              </a:spcAft>
              <a:buFont typeface="Wingdings" panose="05000000000000000000" pitchFamily="2" charset="2"/>
              <a:buChar char="ü"/>
              <a:defRPr/>
            </a:pPr>
            <a:r>
              <a:rPr lang="en-US" sz="1600" dirty="0" smtClean="0">
                <a:solidFill>
                  <a:srgbClr val="003399"/>
                </a:solidFill>
              </a:rPr>
              <a:t>Kontrolör tarafından iletilen doğrulama sertifikası;</a:t>
            </a:r>
            <a:endParaRPr lang="ru-RU" sz="1600" dirty="0" smtClean="0">
              <a:solidFill>
                <a:srgbClr val="003399"/>
              </a:solidFill>
            </a:endParaRPr>
          </a:p>
          <a:p>
            <a:pPr marL="285750" lvl="0" indent="-285750" algn="just" fontAlgn="auto">
              <a:spcBef>
                <a:spcPts val="0"/>
              </a:spcBef>
              <a:spcAft>
                <a:spcPts val="1200"/>
              </a:spcAft>
              <a:buFont typeface="Wingdings" panose="05000000000000000000" pitchFamily="2" charset="2"/>
              <a:buChar char="ü"/>
              <a:defRPr/>
            </a:pPr>
            <a:r>
              <a:rPr lang="en-US" sz="1600" dirty="0" smtClean="0">
                <a:solidFill>
                  <a:srgbClr val="003399"/>
                </a:solidFill>
              </a:rPr>
              <a:t>Tüm </a:t>
            </a:r>
            <a:r>
              <a:rPr lang="en-US" sz="1600" dirty="0">
                <a:solidFill>
                  <a:srgbClr val="003399"/>
                </a:solidFill>
              </a:rPr>
              <a:t>proje ortaklarından gelen faturaların ve mali raporun </a:t>
            </a:r>
            <a:r>
              <a:rPr lang="en-US" sz="1600" dirty="0" smtClean="0">
                <a:solidFill>
                  <a:srgbClr val="003399"/>
                </a:solidFill>
              </a:rPr>
              <a:t> +</a:t>
            </a:r>
            <a:r>
              <a:rPr lang="tr-TR" sz="1600" dirty="0" smtClean="0">
                <a:solidFill>
                  <a:srgbClr val="003399"/>
                </a:solidFill>
              </a:rPr>
              <a:t> alt yükleniciler ile</a:t>
            </a:r>
            <a:r>
              <a:rPr lang="en-US" sz="1600" dirty="0" smtClean="0">
                <a:solidFill>
                  <a:srgbClr val="003399"/>
                </a:solidFill>
              </a:rPr>
              <a:t> </a:t>
            </a:r>
            <a:r>
              <a:rPr lang="en-US" sz="1600" dirty="0">
                <a:solidFill>
                  <a:srgbClr val="003399"/>
                </a:solidFill>
              </a:rPr>
              <a:t>imzalanan anlaşmaların listesi;</a:t>
            </a:r>
            <a:endParaRPr lang="en-US" sz="1600" dirty="0" smtClean="0">
              <a:solidFill>
                <a:srgbClr val="003399"/>
              </a:solidFill>
            </a:endParaRPr>
          </a:p>
          <a:p>
            <a:pPr marL="285750" indent="-285750" algn="just" fontAlgn="auto">
              <a:spcBef>
                <a:spcPts val="0"/>
              </a:spcBef>
              <a:spcAft>
                <a:spcPts val="1200"/>
              </a:spcAft>
              <a:buFont typeface="Wingdings" panose="05000000000000000000" pitchFamily="2" charset="2"/>
              <a:buChar char="ü"/>
              <a:defRPr/>
            </a:pPr>
            <a:r>
              <a:rPr lang="en-US" sz="1600" dirty="0" smtClean="0">
                <a:solidFill>
                  <a:srgbClr val="003399"/>
                </a:solidFill>
              </a:rPr>
              <a:t>Ana Yararlanıcı</a:t>
            </a:r>
            <a:r>
              <a:rPr lang="tr-TR" sz="1600" dirty="0" smtClean="0">
                <a:solidFill>
                  <a:srgbClr val="003399"/>
                </a:solidFill>
              </a:rPr>
              <a:t>nın</a:t>
            </a:r>
            <a:r>
              <a:rPr lang="en-US" sz="1600" dirty="0" smtClean="0">
                <a:solidFill>
                  <a:srgbClr val="003399"/>
                </a:solidFill>
              </a:rPr>
              <a:t> </a:t>
            </a:r>
            <a:r>
              <a:rPr lang="en-US" sz="1600" dirty="0">
                <a:solidFill>
                  <a:srgbClr val="003399"/>
                </a:solidFill>
              </a:rPr>
              <a:t>Mali Kimlik Formu </a:t>
            </a:r>
            <a:r>
              <a:rPr lang="ru-RU" sz="1600" b="1" dirty="0">
                <a:solidFill>
                  <a:srgbClr val="003399"/>
                </a:solidFill>
              </a:rPr>
              <a:t>(</a:t>
            </a:r>
            <a:r>
              <a:rPr lang="en-US" sz="1600" b="1" dirty="0">
                <a:solidFill>
                  <a:srgbClr val="003399"/>
                </a:solidFill>
              </a:rPr>
              <a:t>Annex </a:t>
            </a:r>
            <a:r>
              <a:rPr lang="ru-RU" sz="1600" b="1" dirty="0">
                <a:solidFill>
                  <a:srgbClr val="003399"/>
                </a:solidFill>
              </a:rPr>
              <a:t>1)</a:t>
            </a:r>
            <a:r>
              <a:rPr lang="en-US" sz="1600" b="1" dirty="0">
                <a:solidFill>
                  <a:srgbClr val="003399"/>
                </a:solidFill>
              </a:rPr>
              <a:t>; </a:t>
            </a:r>
            <a:endParaRPr lang="tr-TR" sz="1600" b="1" dirty="0">
              <a:solidFill>
                <a:srgbClr val="003399"/>
              </a:solidFill>
            </a:endParaRPr>
          </a:p>
          <a:p>
            <a:pPr marL="285750" lvl="0" indent="-285750" algn="just" fontAlgn="auto">
              <a:spcBef>
                <a:spcPts val="0"/>
              </a:spcBef>
              <a:spcAft>
                <a:spcPts val="1200"/>
              </a:spcAft>
              <a:buFont typeface="Wingdings" panose="05000000000000000000" pitchFamily="2" charset="2"/>
              <a:buChar char="ü"/>
              <a:defRPr/>
            </a:pPr>
            <a:r>
              <a:rPr lang="tr-TR" sz="1600" dirty="0" smtClean="0">
                <a:solidFill>
                  <a:srgbClr val="003399"/>
                </a:solidFill>
              </a:rPr>
              <a:t>İlk Seviye Kontrolörü atama sertifikası – Sadece Türk ortaklar için</a:t>
            </a:r>
            <a:r>
              <a:rPr lang="bg-BG" sz="1600" dirty="0" smtClean="0">
                <a:solidFill>
                  <a:srgbClr val="003399"/>
                </a:solidFill>
              </a:rPr>
              <a:t>;</a:t>
            </a:r>
            <a:endParaRPr lang="bg-BG" sz="1600" dirty="0">
              <a:solidFill>
                <a:srgbClr val="003399"/>
              </a:solidFill>
            </a:endParaRPr>
          </a:p>
          <a:p>
            <a:pPr marL="285750" indent="-285750" algn="just" fontAlgn="auto">
              <a:spcBef>
                <a:spcPts val="0"/>
              </a:spcBef>
              <a:spcAft>
                <a:spcPts val="1200"/>
              </a:spcAft>
              <a:buFont typeface="Wingdings" panose="05000000000000000000" pitchFamily="2" charset="2"/>
              <a:buChar char="ü"/>
              <a:defRPr/>
            </a:pPr>
            <a:r>
              <a:rPr lang="en-US" sz="1600" dirty="0" smtClean="0">
                <a:solidFill>
                  <a:srgbClr val="003399"/>
                </a:solidFill>
              </a:rPr>
              <a:t>Bulgar </a:t>
            </a:r>
            <a:r>
              <a:rPr lang="en-US" sz="1600" dirty="0">
                <a:solidFill>
                  <a:srgbClr val="003399"/>
                </a:solidFill>
              </a:rPr>
              <a:t>ortaklar için KDV kapsamında kayıt beyannameleri </a:t>
            </a:r>
            <a:r>
              <a:rPr lang="en-US" sz="1600" b="1" dirty="0">
                <a:solidFill>
                  <a:srgbClr val="003399"/>
                </a:solidFill>
              </a:rPr>
              <a:t>(</a:t>
            </a:r>
            <a:r>
              <a:rPr lang="az-Cyrl-AZ" sz="1600" b="1" dirty="0">
                <a:solidFill>
                  <a:srgbClr val="003399"/>
                </a:solidFill>
              </a:rPr>
              <a:t>А</a:t>
            </a:r>
            <a:r>
              <a:rPr lang="en-US" sz="1600" b="1" dirty="0">
                <a:solidFill>
                  <a:srgbClr val="003399"/>
                </a:solidFill>
              </a:rPr>
              <a:t>nnex 11</a:t>
            </a:r>
            <a:r>
              <a:rPr lang="en-US" sz="1600" b="1" dirty="0" smtClean="0">
                <a:solidFill>
                  <a:srgbClr val="003399"/>
                </a:solidFill>
              </a:rPr>
              <a:t>).</a:t>
            </a:r>
            <a:endParaRPr lang="tr-TR" sz="1600" b="1" dirty="0" smtClean="0">
              <a:solidFill>
                <a:srgbClr val="003399"/>
              </a:solidFill>
            </a:endParaRPr>
          </a:p>
        </p:txBody>
      </p:sp>
    </p:spTree>
    <p:extLst>
      <p:ext uri="{BB962C8B-B14F-4D97-AF65-F5344CB8AC3E}">
        <p14:creationId xmlns:p14="http://schemas.microsoft.com/office/powerpoint/2010/main" val="860234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mali yönetim</a:t>
            </a:r>
            <a:endParaRPr lang="bg-BG" dirty="0"/>
          </a:p>
        </p:txBody>
      </p:sp>
      <p:sp>
        <p:nvSpPr>
          <p:cNvPr id="3" name="Content Placeholder 2"/>
          <p:cNvSpPr>
            <a:spLocks noGrp="1"/>
          </p:cNvSpPr>
          <p:nvPr>
            <p:ph idx="1"/>
          </p:nvPr>
        </p:nvSpPr>
        <p:spPr>
          <a:xfrm>
            <a:off x="380158" y="1609033"/>
            <a:ext cx="8229600" cy="4525963"/>
          </a:xfrm>
        </p:spPr>
        <p:txBody>
          <a:bodyPr/>
          <a:lstStyle/>
          <a:p>
            <a:pPr algn="just" fontAlgn="auto">
              <a:spcBef>
                <a:spcPts val="0"/>
              </a:spcBef>
              <a:spcAft>
                <a:spcPts val="1200"/>
              </a:spcAft>
              <a:buFont typeface="Wingdings" panose="05000000000000000000" pitchFamily="2" charset="2"/>
              <a:buChar char="Ø"/>
              <a:defRPr/>
            </a:pPr>
            <a:endParaRPr lang="ru-RU" sz="1600" dirty="0" smtClean="0">
              <a:solidFill>
                <a:srgbClr val="003399"/>
              </a:solidFill>
            </a:endParaRPr>
          </a:p>
          <a:p>
            <a:pPr marL="285750" indent="-285750" algn="just" fontAlgn="auto">
              <a:spcBef>
                <a:spcPts val="0"/>
              </a:spcBef>
              <a:spcAft>
                <a:spcPts val="1200"/>
              </a:spcAft>
              <a:buFont typeface="Wingdings" panose="05000000000000000000" pitchFamily="2" charset="2"/>
              <a:buChar char="ü"/>
              <a:defRPr/>
            </a:pPr>
            <a:r>
              <a:rPr lang="tr-TR" sz="1600" dirty="0" smtClean="0">
                <a:solidFill>
                  <a:srgbClr val="003399"/>
                </a:solidFill>
              </a:rPr>
              <a:t>Projeden </a:t>
            </a:r>
            <a:r>
              <a:rPr lang="tr-TR" sz="1600" dirty="0">
                <a:solidFill>
                  <a:srgbClr val="003399"/>
                </a:solidFill>
              </a:rPr>
              <a:t>çifte finansman sağlanmadığına ilişkin beyan </a:t>
            </a:r>
            <a:r>
              <a:rPr lang="tr-TR" sz="1600" b="1" dirty="0">
                <a:solidFill>
                  <a:srgbClr val="003399"/>
                </a:solidFill>
              </a:rPr>
              <a:t>(Annex 12) - tüm proje ortakları için</a:t>
            </a:r>
            <a:r>
              <a:rPr lang="tr-TR" sz="1600" b="1" dirty="0" smtClean="0">
                <a:solidFill>
                  <a:srgbClr val="003399"/>
                </a:solidFill>
              </a:rPr>
              <a:t>;</a:t>
            </a:r>
            <a:endParaRPr lang="tr-TR" sz="1600" dirty="0" smtClean="0">
              <a:solidFill>
                <a:srgbClr val="003399"/>
              </a:solidFill>
            </a:endParaRPr>
          </a:p>
          <a:p>
            <a:pPr marL="285750" lvl="0" indent="-285750" algn="just" fontAlgn="auto">
              <a:spcBef>
                <a:spcPts val="0"/>
              </a:spcBef>
              <a:spcAft>
                <a:spcPts val="1200"/>
              </a:spcAft>
              <a:buFont typeface="Wingdings" panose="05000000000000000000" pitchFamily="2" charset="2"/>
              <a:buChar char="ü"/>
              <a:defRPr/>
            </a:pPr>
            <a:r>
              <a:rPr lang="tr-TR" sz="1600" dirty="0" smtClean="0">
                <a:solidFill>
                  <a:srgbClr val="003399"/>
                </a:solidFill>
              </a:rPr>
              <a:t>Personel </a:t>
            </a:r>
            <a:r>
              <a:rPr lang="tr-TR" sz="1600" dirty="0">
                <a:solidFill>
                  <a:srgbClr val="003399"/>
                </a:solidFill>
              </a:rPr>
              <a:t>istihdam beyanı </a:t>
            </a:r>
            <a:r>
              <a:rPr lang="tr-TR" sz="1600" b="1" dirty="0">
                <a:solidFill>
                  <a:srgbClr val="003399"/>
                </a:solidFill>
              </a:rPr>
              <a:t>(Annex 16) gerekirse ortaklardan her biri</a:t>
            </a:r>
            <a:r>
              <a:rPr lang="tr-TR" sz="1600" b="1" dirty="0" smtClean="0">
                <a:solidFill>
                  <a:srgbClr val="003399"/>
                </a:solidFill>
              </a:rPr>
              <a:t>;</a:t>
            </a:r>
            <a:endParaRPr lang="bg-BG" sz="1600" dirty="0">
              <a:solidFill>
                <a:srgbClr val="003399"/>
              </a:solidFill>
            </a:endParaRPr>
          </a:p>
          <a:p>
            <a:pPr algn="just" fontAlgn="auto">
              <a:spcBef>
                <a:spcPts val="0"/>
              </a:spcBef>
              <a:spcAft>
                <a:spcPts val="1200"/>
              </a:spcAft>
              <a:buFont typeface="Wingdings" panose="05000000000000000000" pitchFamily="2" charset="2"/>
              <a:buChar char="ü"/>
              <a:defRPr/>
            </a:pPr>
            <a:r>
              <a:rPr lang="tr-TR" sz="1600" dirty="0" smtClean="0">
                <a:solidFill>
                  <a:srgbClr val="003399"/>
                </a:solidFill>
              </a:rPr>
              <a:t>İtiraz </a:t>
            </a:r>
            <a:r>
              <a:rPr lang="en-US" sz="1600" dirty="0" smtClean="0">
                <a:solidFill>
                  <a:srgbClr val="003399"/>
                </a:solidFill>
              </a:rPr>
              <a:t>beyanları </a:t>
            </a:r>
            <a:r>
              <a:rPr lang="en-US" sz="1600" dirty="0">
                <a:solidFill>
                  <a:srgbClr val="003399"/>
                </a:solidFill>
              </a:rPr>
              <a:t>(varsa</a:t>
            </a:r>
            <a:r>
              <a:rPr lang="en-US" sz="1600" dirty="0" smtClean="0">
                <a:solidFill>
                  <a:srgbClr val="003399"/>
                </a:solidFill>
              </a:rPr>
              <a:t>).</a:t>
            </a:r>
            <a:r>
              <a:rPr lang="tr-TR" sz="1600" b="1" dirty="0" smtClean="0">
                <a:solidFill>
                  <a:srgbClr val="003399"/>
                </a:solidFill>
              </a:rPr>
              <a:t>(Annex </a:t>
            </a:r>
            <a:r>
              <a:rPr lang="tr-TR" sz="1600" b="1" dirty="0" smtClean="0">
                <a:solidFill>
                  <a:srgbClr val="003399"/>
                </a:solidFill>
              </a:rPr>
              <a:t>7)</a:t>
            </a:r>
            <a:endParaRPr lang="ru-RU" sz="1600" b="1" dirty="0" smtClean="0">
              <a:solidFill>
                <a:srgbClr val="003399"/>
              </a:solidFill>
            </a:endParaRPr>
          </a:p>
          <a:p>
            <a:pPr algn="just" fontAlgn="auto">
              <a:spcBef>
                <a:spcPts val="0"/>
              </a:spcBef>
              <a:spcAft>
                <a:spcPts val="1200"/>
              </a:spcAft>
              <a:buFont typeface="Wingdings" panose="05000000000000000000" pitchFamily="2" charset="2"/>
              <a:buChar char="ü"/>
              <a:defRPr/>
            </a:pPr>
            <a:r>
              <a:rPr lang="en-US" sz="1600" dirty="0" smtClean="0">
                <a:solidFill>
                  <a:srgbClr val="003399"/>
                </a:solidFill>
              </a:rPr>
              <a:t>Ödeme </a:t>
            </a:r>
            <a:r>
              <a:rPr lang="en-US" sz="1600" dirty="0">
                <a:solidFill>
                  <a:srgbClr val="003399"/>
                </a:solidFill>
              </a:rPr>
              <a:t>Talebi ile birlikte </a:t>
            </a:r>
            <a:r>
              <a:rPr lang="tr-TR" sz="1600" dirty="0" smtClean="0">
                <a:solidFill>
                  <a:srgbClr val="003399"/>
                </a:solidFill>
              </a:rPr>
              <a:t>İtiraz</a:t>
            </a:r>
            <a:r>
              <a:rPr lang="en-US" sz="1600" dirty="0" smtClean="0">
                <a:solidFill>
                  <a:srgbClr val="003399"/>
                </a:solidFill>
              </a:rPr>
              <a:t> </a:t>
            </a:r>
            <a:r>
              <a:rPr lang="en-US" sz="1600" dirty="0">
                <a:solidFill>
                  <a:srgbClr val="003399"/>
                </a:solidFill>
              </a:rPr>
              <a:t>Beyanı alındığında, ortaya çıkan sorun giderilinceye kadar tüm süreç durdurulacaktır.</a:t>
            </a:r>
            <a:endParaRPr lang="ru-RU" sz="1600" dirty="0">
              <a:solidFill>
                <a:srgbClr val="003399"/>
              </a:solidFill>
            </a:endParaRPr>
          </a:p>
          <a:p>
            <a:pPr algn="just" fontAlgn="auto">
              <a:spcBef>
                <a:spcPts val="0"/>
              </a:spcBef>
              <a:spcAft>
                <a:spcPts val="1200"/>
              </a:spcAft>
              <a:buFont typeface="Wingdings" panose="05000000000000000000" pitchFamily="2" charset="2"/>
              <a:buChar char="ü"/>
              <a:defRPr/>
            </a:pPr>
            <a:r>
              <a:rPr lang="tr-TR" sz="1600" dirty="0" smtClean="0">
                <a:solidFill>
                  <a:srgbClr val="003399"/>
                </a:solidFill>
              </a:rPr>
              <a:t>Fatura </a:t>
            </a:r>
            <a:r>
              <a:rPr lang="tr-TR" sz="1600" dirty="0">
                <a:solidFill>
                  <a:srgbClr val="003399"/>
                </a:solidFill>
              </a:rPr>
              <a:t>Raporu/Mali Rapor hazırlanırken, Ana Yararlanıcı ve proje ortakları ulusal para birimini, harcamaların yapıldığı (fatura tarihi) kuru dikkate alarak Avrupa Komisyonu’nun aşağıda verilen internet sitesindeki oranlara göre Avro ’ya çevirmesi gerektiğini unutmayın; </a:t>
            </a:r>
            <a:r>
              <a:rPr lang="en-US" sz="1600" dirty="0">
                <a:solidFill>
                  <a:srgbClr val="003399"/>
                </a:solidFill>
                <a:hlinkClick r:id="rId2"/>
              </a:rPr>
              <a:t>http://ec.europa.eu/budget/graphs/inforeuro.html</a:t>
            </a:r>
            <a:endParaRPr lang="tr-TR" sz="1600" dirty="0">
              <a:solidFill>
                <a:srgbClr val="003296"/>
              </a:solidFill>
              <a:latin typeface="Verdana" panose="020B0604030504040204" pitchFamily="34" charset="0"/>
              <a:ea typeface="Verdana" panose="020B0604030504040204" pitchFamily="34" charset="0"/>
              <a:cs typeface="Verdana" panose="020B0604030504040204" pitchFamily="34" charset="0"/>
            </a:endParaRPr>
          </a:p>
          <a:p>
            <a:pPr lvl="0" algn="just" fontAlgn="auto">
              <a:spcBef>
                <a:spcPts val="0"/>
              </a:spcBef>
              <a:spcAft>
                <a:spcPts val="1200"/>
              </a:spcAft>
              <a:buFont typeface="Wingdings" panose="05000000000000000000" pitchFamily="2" charset="2"/>
              <a:buChar char="ü"/>
              <a:defRPr/>
            </a:pPr>
            <a:endParaRPr lang="bg-BG" sz="1600" dirty="0" smtClean="0">
              <a:solidFill>
                <a:srgbClr val="003399"/>
              </a:solidFill>
            </a:endParaRPr>
          </a:p>
          <a:p>
            <a:pPr marL="0" lvl="0" indent="0" algn="just" fontAlgn="auto">
              <a:spcBef>
                <a:spcPts val="0"/>
              </a:spcBef>
              <a:spcAft>
                <a:spcPts val="1200"/>
              </a:spcAft>
              <a:buNone/>
              <a:defRPr/>
            </a:pPr>
            <a:endParaRPr lang="bg-BG" sz="1400" dirty="0">
              <a:solidFill>
                <a:prstClr val="black"/>
              </a:solidFill>
            </a:endParaRPr>
          </a:p>
          <a:p>
            <a:pPr marL="0" lvl="0" indent="0" algn="just" fontAlgn="auto">
              <a:spcBef>
                <a:spcPts val="0"/>
              </a:spcBef>
              <a:spcAft>
                <a:spcPts val="1200"/>
              </a:spcAft>
              <a:buNone/>
              <a:defRPr/>
            </a:pPr>
            <a:endParaRPr lang="en-US" sz="1400" dirty="0">
              <a:solidFill>
                <a:prstClr val="black"/>
              </a:solidFill>
            </a:endParaRPr>
          </a:p>
          <a:p>
            <a:pPr marL="0" indent="0">
              <a:buNone/>
            </a:pPr>
            <a:endParaRPr lang="bg-BG" dirty="0"/>
          </a:p>
        </p:txBody>
      </p:sp>
      <p:pic>
        <p:nvPicPr>
          <p:cNvPr id="4" name="Kép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328917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mali yönetim</a:t>
            </a:r>
            <a:endParaRPr lang="bg-BG" dirty="0"/>
          </a:p>
        </p:txBody>
      </p:sp>
      <p:sp>
        <p:nvSpPr>
          <p:cNvPr id="3" name="Content Placeholder 2"/>
          <p:cNvSpPr>
            <a:spLocks noGrp="1"/>
          </p:cNvSpPr>
          <p:nvPr>
            <p:ph idx="1"/>
          </p:nvPr>
        </p:nvSpPr>
        <p:spPr/>
        <p:txBody>
          <a:bodyPr/>
          <a:lstStyle/>
          <a:p>
            <a:pPr marL="285750" lvl="0" indent="-285750" algn="just" fontAlgn="auto">
              <a:lnSpc>
                <a:spcPct val="150000"/>
              </a:lnSpc>
              <a:spcBef>
                <a:spcPts val="0"/>
              </a:spcBef>
              <a:spcAft>
                <a:spcPts val="1200"/>
              </a:spcAft>
              <a:buFont typeface="Wingdings" panose="05000000000000000000" pitchFamily="2" charset="2"/>
              <a:buChar char="ü"/>
              <a:defRPr/>
            </a:pPr>
            <a:r>
              <a:rPr lang="tr-TR" sz="1600" dirty="0" smtClean="0">
                <a:solidFill>
                  <a:srgbClr val="003399"/>
                </a:solidFill>
              </a:rPr>
              <a:t>İlk </a:t>
            </a:r>
            <a:r>
              <a:rPr lang="tr-TR" sz="1600" dirty="0">
                <a:solidFill>
                  <a:srgbClr val="003399"/>
                </a:solidFill>
              </a:rPr>
              <a:t>Seviye Kontrolörünün harcamaları doğrulanmasından sonra, Ana Yararlanıcı, yararlanıcı portalına ödeme talebini ve beraberindeki belgeleri ekleri </a:t>
            </a:r>
            <a:r>
              <a:rPr lang="tr-TR" sz="1600" dirty="0" smtClean="0">
                <a:solidFill>
                  <a:srgbClr val="003399"/>
                </a:solidFill>
              </a:rPr>
              <a:t>yükleyerek </a:t>
            </a:r>
            <a:r>
              <a:rPr lang="tr-TR" sz="1600" b="1" dirty="0" smtClean="0">
                <a:solidFill>
                  <a:srgbClr val="003399"/>
                </a:solidFill>
              </a:rPr>
              <a:t>MA’ya </a:t>
            </a:r>
            <a:r>
              <a:rPr lang="tr-TR" sz="1600" b="1" dirty="0">
                <a:solidFill>
                  <a:srgbClr val="003399"/>
                </a:solidFill>
              </a:rPr>
              <a:t>iletmelidir.</a:t>
            </a:r>
            <a:endParaRPr lang="ru-RU" sz="1600" b="1" dirty="0">
              <a:solidFill>
                <a:srgbClr val="003399"/>
              </a:solidFill>
            </a:endParaRPr>
          </a:p>
          <a:p>
            <a:pPr marL="285750" lvl="0" indent="-285750" algn="just" fontAlgn="auto">
              <a:lnSpc>
                <a:spcPct val="150000"/>
              </a:lnSpc>
              <a:spcBef>
                <a:spcPts val="0"/>
              </a:spcBef>
              <a:spcAft>
                <a:spcPts val="1200"/>
              </a:spcAft>
              <a:buFont typeface="Wingdings" panose="05000000000000000000" pitchFamily="2" charset="2"/>
              <a:buChar char="ü"/>
              <a:defRPr/>
            </a:pPr>
            <a:r>
              <a:rPr lang="tr-TR" sz="1600" dirty="0" smtClean="0">
                <a:solidFill>
                  <a:srgbClr val="003399"/>
                </a:solidFill>
              </a:rPr>
              <a:t>MA'nın </a:t>
            </a:r>
            <a:r>
              <a:rPr lang="tr-TR" sz="1600" dirty="0">
                <a:solidFill>
                  <a:srgbClr val="003399"/>
                </a:solidFill>
              </a:rPr>
              <a:t>mali uzmanı tarafından belgelerin kontrolü gerçekleştirilir ve gerekirse ilgili uzman, eksiklerin tamamlanmasını veya ek belgelerin sunulmasını talep edebilir;</a:t>
            </a:r>
            <a:endParaRPr lang="ru-RU" sz="1600" dirty="0">
              <a:solidFill>
                <a:srgbClr val="003399"/>
              </a:solidFill>
            </a:endParaRPr>
          </a:p>
          <a:p>
            <a:pPr marL="285750" lvl="0" indent="-285750" algn="just" fontAlgn="auto">
              <a:lnSpc>
                <a:spcPct val="150000"/>
              </a:lnSpc>
              <a:spcBef>
                <a:spcPts val="0"/>
              </a:spcBef>
              <a:spcAft>
                <a:spcPts val="1200"/>
              </a:spcAft>
              <a:buFont typeface="Wingdings" panose="05000000000000000000" pitchFamily="2" charset="2"/>
              <a:buChar char="ü"/>
            </a:pPr>
            <a:r>
              <a:rPr lang="tr-TR" altLang="en-US" sz="1600" dirty="0" smtClean="0">
                <a:solidFill>
                  <a:srgbClr val="003399"/>
                </a:solidFill>
              </a:rPr>
              <a:t>MA </a:t>
            </a:r>
            <a:r>
              <a:rPr lang="tr-TR" altLang="en-US" sz="1600" dirty="0">
                <a:solidFill>
                  <a:srgbClr val="003399"/>
                </a:solidFill>
              </a:rPr>
              <a:t>tarafından ödemenin gerçekleştirilmesi için son tarih - Ödeme talebinin alınmasından itibaren </a:t>
            </a:r>
            <a:r>
              <a:rPr lang="tr-TR" altLang="en-US" sz="1600" b="1" dirty="0">
                <a:solidFill>
                  <a:srgbClr val="003399"/>
                </a:solidFill>
              </a:rPr>
              <a:t>45 gün </a:t>
            </a:r>
            <a:r>
              <a:rPr lang="tr-TR" altLang="en-US" sz="1600" b="1" dirty="0" smtClean="0">
                <a:solidFill>
                  <a:srgbClr val="003399"/>
                </a:solidFill>
              </a:rPr>
              <a:t>(avans ödemesi </a:t>
            </a:r>
            <a:r>
              <a:rPr lang="tr-TR" altLang="en-US" sz="1600" b="1" dirty="0">
                <a:solidFill>
                  <a:srgbClr val="003399"/>
                </a:solidFill>
              </a:rPr>
              <a:t>için - 20 gün);</a:t>
            </a:r>
            <a:endParaRPr lang="bg-BG" altLang="en-US" sz="1600" b="1" dirty="0" smtClean="0">
              <a:solidFill>
                <a:srgbClr val="003399"/>
              </a:solidFill>
            </a:endParaRPr>
          </a:p>
          <a:p>
            <a:pPr marL="285750" lvl="0" indent="-285750" algn="just" fontAlgn="auto">
              <a:lnSpc>
                <a:spcPct val="150000"/>
              </a:lnSpc>
              <a:spcBef>
                <a:spcPts val="0"/>
              </a:spcBef>
              <a:spcAft>
                <a:spcPts val="1200"/>
              </a:spcAft>
              <a:buFont typeface="Wingdings" panose="05000000000000000000" pitchFamily="2" charset="2"/>
              <a:buChar char="ü"/>
            </a:pPr>
            <a:r>
              <a:rPr lang="tr-TR" altLang="en-US" sz="1600" dirty="0" smtClean="0">
                <a:solidFill>
                  <a:srgbClr val="003399"/>
                </a:solidFill>
              </a:rPr>
              <a:t>Ana Yararlanıcı ilgili fonları Ortaklık </a:t>
            </a:r>
            <a:r>
              <a:rPr lang="tr-TR" altLang="en-US" sz="1600" dirty="0">
                <a:solidFill>
                  <a:srgbClr val="003399"/>
                </a:solidFill>
              </a:rPr>
              <a:t>Anlaşması uyarınca ortaklara </a:t>
            </a:r>
            <a:r>
              <a:rPr lang="tr-TR" altLang="en-US" sz="1600" dirty="0" smtClean="0">
                <a:solidFill>
                  <a:srgbClr val="003399"/>
                </a:solidFill>
              </a:rPr>
              <a:t>aktarmak ile yükümlüdür.</a:t>
            </a:r>
            <a:endParaRPr lang="bg-BG" altLang="en-US" sz="1600" dirty="0" smtClean="0">
              <a:solidFill>
                <a:srgbClr val="003399"/>
              </a:solidFill>
            </a:endParaRPr>
          </a:p>
          <a:p>
            <a:pPr marL="0" lvl="0" indent="0" algn="just">
              <a:lnSpc>
                <a:spcPct val="150000"/>
              </a:lnSpc>
              <a:spcBef>
                <a:spcPct val="0"/>
              </a:spcBef>
              <a:spcAft>
                <a:spcPts val="400"/>
              </a:spcAft>
              <a:buClr>
                <a:srgbClr val="002060"/>
              </a:buClr>
              <a:buNone/>
              <a:defRPr/>
            </a:pPr>
            <a:r>
              <a:rPr lang="tr-TR" sz="1600" b="1" dirty="0" smtClean="0">
                <a:solidFill>
                  <a:srgbClr val="003399"/>
                </a:solidFill>
              </a:rPr>
              <a:t>Dikkat</a:t>
            </a:r>
            <a:r>
              <a:rPr lang="tr-TR" sz="1600" b="1" dirty="0">
                <a:solidFill>
                  <a:srgbClr val="003399"/>
                </a:solidFill>
              </a:rPr>
              <a:t>! </a:t>
            </a:r>
            <a:r>
              <a:rPr lang="tr-TR" sz="1600" b="1" dirty="0" smtClean="0">
                <a:solidFill>
                  <a:srgbClr val="003399"/>
                </a:solidFill>
              </a:rPr>
              <a:t>Lütfen raporlama </a:t>
            </a:r>
            <a:r>
              <a:rPr lang="tr-TR" sz="1600" b="1" dirty="0">
                <a:solidFill>
                  <a:srgbClr val="003399"/>
                </a:solidFill>
              </a:rPr>
              <a:t>sürecindeki son tarihlere, belgelerin doğru doldurulmasına, raporlanmasına ve beraberindeki tüm belgelerin sunumuna özen gösterin.</a:t>
            </a:r>
            <a:endParaRPr lang="bg-BG" sz="1600" b="1" dirty="0">
              <a:solidFill>
                <a:srgbClr val="003399"/>
              </a:solidFill>
            </a:endParaRPr>
          </a:p>
          <a:p>
            <a:pPr marL="0" indent="0">
              <a:buNone/>
            </a:pPr>
            <a:endParaRPr lang="bg-BG" dirty="0"/>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826733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939"/>
            <a:ext cx="8229600" cy="1143000"/>
          </a:xfrm>
        </p:spPr>
        <p:txBody>
          <a:bodyPr/>
          <a:lstStyle/>
          <a:p>
            <a:r>
              <a:rPr lang="tr-TR" sz="2000" b="1" cap="all" dirty="0" smtClean="0">
                <a:solidFill>
                  <a:srgbClr val="003399"/>
                </a:solidFill>
                <a:latin typeface="Verdana" pitchFamily="34" charset="0"/>
              </a:rPr>
              <a:t>Mali Yönetim</a:t>
            </a:r>
            <a:endParaRPr lang="bg-BG" dirty="0"/>
          </a:p>
        </p:txBody>
      </p:sp>
      <p:sp>
        <p:nvSpPr>
          <p:cNvPr id="3" name="Content Placeholder 2"/>
          <p:cNvSpPr>
            <a:spLocks noGrp="1"/>
          </p:cNvSpPr>
          <p:nvPr>
            <p:ph idx="1"/>
          </p:nvPr>
        </p:nvSpPr>
        <p:spPr>
          <a:xfrm>
            <a:off x="2339752" y="1628800"/>
            <a:ext cx="6347048" cy="4525963"/>
          </a:xfrm>
        </p:spPr>
        <p:txBody>
          <a:bodyPr/>
          <a:lstStyle/>
          <a:p>
            <a:pPr algn="just">
              <a:buFont typeface="Wingdings" panose="05000000000000000000" pitchFamily="2" charset="2"/>
              <a:buChar char="Ø"/>
            </a:pPr>
            <a:endParaRPr lang="bg-BG" sz="1600" dirty="0" smtClean="0"/>
          </a:p>
          <a:p>
            <a:pPr algn="just">
              <a:buFont typeface="Wingdings" panose="05000000000000000000" pitchFamily="2" charset="2"/>
              <a:buChar char="Ø"/>
            </a:pPr>
            <a:r>
              <a:rPr lang="tr-TR" sz="1600" dirty="0" smtClean="0">
                <a:solidFill>
                  <a:srgbClr val="003399"/>
                </a:solidFill>
              </a:rPr>
              <a:t>Avans </a:t>
            </a:r>
            <a:r>
              <a:rPr lang="tr-TR" sz="1600" dirty="0">
                <a:solidFill>
                  <a:srgbClr val="003399"/>
                </a:solidFill>
              </a:rPr>
              <a:t>ödemesi ve ara ödemelerin toplam tutarı, Hibe sözleşmesinin toplam değerinin</a:t>
            </a:r>
            <a:r>
              <a:rPr lang="tr-TR" sz="1600" u="sng" dirty="0">
                <a:solidFill>
                  <a:srgbClr val="003399"/>
                </a:solidFill>
              </a:rPr>
              <a:t>% 80'ini geçemez</a:t>
            </a:r>
            <a:r>
              <a:rPr lang="tr-TR" sz="1600" dirty="0">
                <a:solidFill>
                  <a:srgbClr val="003399"/>
                </a:solidFill>
              </a:rPr>
              <a:t>.</a:t>
            </a:r>
            <a:endParaRPr lang="bg-BG" sz="1600" dirty="0" smtClean="0">
              <a:solidFill>
                <a:srgbClr val="003399"/>
              </a:solidFill>
            </a:endParaRPr>
          </a:p>
          <a:p>
            <a:pPr marL="0" indent="0" algn="just">
              <a:buNone/>
            </a:pPr>
            <a:endParaRPr lang="bg-BG" sz="1600" dirty="0">
              <a:solidFill>
                <a:srgbClr val="003399"/>
              </a:solidFill>
            </a:endParaRPr>
          </a:p>
          <a:p>
            <a:pPr algn="just">
              <a:buFont typeface="Wingdings" panose="05000000000000000000" pitchFamily="2" charset="2"/>
              <a:buChar char="Ø"/>
            </a:pPr>
            <a:r>
              <a:rPr lang="en-US" sz="1600" dirty="0">
                <a:solidFill>
                  <a:srgbClr val="003399"/>
                </a:solidFill>
              </a:rPr>
              <a:t>% 80 sınırına </a:t>
            </a:r>
            <a:r>
              <a:rPr lang="en-US" sz="1600" dirty="0" smtClean="0">
                <a:solidFill>
                  <a:srgbClr val="003399"/>
                </a:solidFill>
              </a:rPr>
              <a:t>ulaş</a:t>
            </a:r>
            <a:r>
              <a:rPr lang="tr-TR" sz="1600" dirty="0" smtClean="0">
                <a:solidFill>
                  <a:srgbClr val="003399"/>
                </a:solidFill>
              </a:rPr>
              <a:t>ıldıktan</a:t>
            </a:r>
            <a:r>
              <a:rPr lang="en-US" sz="1600" dirty="0" smtClean="0">
                <a:solidFill>
                  <a:srgbClr val="003399"/>
                </a:solidFill>
              </a:rPr>
              <a:t> </a:t>
            </a:r>
            <a:r>
              <a:rPr lang="en-US" sz="1600" dirty="0">
                <a:solidFill>
                  <a:srgbClr val="003399"/>
                </a:solidFill>
              </a:rPr>
              <a:t>sonra, </a:t>
            </a:r>
            <a:r>
              <a:rPr lang="tr-TR" sz="1600" dirty="0" smtClean="0">
                <a:solidFill>
                  <a:srgbClr val="003399"/>
                </a:solidFill>
              </a:rPr>
              <a:t>ödenen </a:t>
            </a:r>
            <a:r>
              <a:rPr lang="en-US" sz="1600" dirty="0" smtClean="0">
                <a:solidFill>
                  <a:srgbClr val="003399"/>
                </a:solidFill>
              </a:rPr>
              <a:t>avans </a:t>
            </a:r>
            <a:r>
              <a:rPr lang="en-US" sz="1600" dirty="0">
                <a:solidFill>
                  <a:srgbClr val="003399"/>
                </a:solidFill>
              </a:rPr>
              <a:t>doğrulanmış </a:t>
            </a:r>
            <a:r>
              <a:rPr lang="en-US" sz="1600" dirty="0" smtClean="0">
                <a:solidFill>
                  <a:srgbClr val="003399"/>
                </a:solidFill>
              </a:rPr>
              <a:t>maliyetler</a:t>
            </a:r>
            <a:r>
              <a:rPr lang="tr-TR" sz="1600" dirty="0" smtClean="0">
                <a:solidFill>
                  <a:srgbClr val="003399"/>
                </a:solidFill>
              </a:rPr>
              <a:t>den </a:t>
            </a:r>
            <a:r>
              <a:rPr lang="en-US" sz="1600" dirty="0" smtClean="0">
                <a:solidFill>
                  <a:srgbClr val="003399"/>
                </a:solidFill>
              </a:rPr>
              <a:t>karşılamaya </a:t>
            </a:r>
            <a:r>
              <a:rPr lang="tr-TR" sz="1600" dirty="0" smtClean="0">
                <a:solidFill>
                  <a:srgbClr val="003399"/>
                </a:solidFill>
              </a:rPr>
              <a:t>başlar.</a:t>
            </a:r>
            <a:endParaRPr lang="tr-TR" sz="1600" dirty="0">
              <a:solidFill>
                <a:srgbClr val="003399"/>
              </a:solidFill>
            </a:endParaRPr>
          </a:p>
          <a:p>
            <a:pPr marL="0" indent="0" algn="just">
              <a:buNone/>
            </a:pPr>
            <a:endParaRPr lang="bg-BG" sz="1600" dirty="0" smtClean="0">
              <a:solidFill>
                <a:srgbClr val="003399"/>
              </a:solidFill>
            </a:endParaRPr>
          </a:p>
          <a:p>
            <a:pPr algn="just">
              <a:buFont typeface="Wingdings" panose="05000000000000000000" pitchFamily="2" charset="2"/>
              <a:buChar char="Ø"/>
            </a:pPr>
            <a:r>
              <a:rPr lang="en-US" sz="1600" dirty="0" smtClean="0">
                <a:solidFill>
                  <a:srgbClr val="003399"/>
                </a:solidFill>
              </a:rPr>
              <a:t>Bununla </a:t>
            </a:r>
            <a:r>
              <a:rPr lang="en-US" sz="1600" dirty="0">
                <a:solidFill>
                  <a:srgbClr val="003399"/>
                </a:solidFill>
              </a:rPr>
              <a:t>birlikte, proje kapsamındaki her bir ortak için </a:t>
            </a:r>
            <a:r>
              <a:rPr lang="tr-TR" sz="1600" dirty="0" smtClean="0">
                <a:solidFill>
                  <a:srgbClr val="003399"/>
                </a:solidFill>
              </a:rPr>
              <a:t>A</a:t>
            </a:r>
            <a:r>
              <a:rPr lang="en-US" sz="1600" dirty="0" smtClean="0">
                <a:solidFill>
                  <a:srgbClr val="003399"/>
                </a:solidFill>
              </a:rPr>
              <a:t>vans </a:t>
            </a:r>
            <a:r>
              <a:rPr lang="en-US" sz="1600" dirty="0">
                <a:solidFill>
                  <a:srgbClr val="003399"/>
                </a:solidFill>
              </a:rPr>
              <a:t>ödemesi ve </a:t>
            </a:r>
            <a:r>
              <a:rPr lang="tr-TR" sz="1600" dirty="0" smtClean="0">
                <a:solidFill>
                  <a:srgbClr val="003399"/>
                </a:solidFill>
              </a:rPr>
              <a:t>A</a:t>
            </a:r>
            <a:r>
              <a:rPr lang="en-US" sz="1600" dirty="0" smtClean="0">
                <a:solidFill>
                  <a:srgbClr val="003399"/>
                </a:solidFill>
              </a:rPr>
              <a:t>ra </a:t>
            </a:r>
            <a:r>
              <a:rPr lang="en-US" sz="1600" dirty="0">
                <a:solidFill>
                  <a:srgbClr val="003399"/>
                </a:solidFill>
              </a:rPr>
              <a:t>ödemeler, </a:t>
            </a:r>
            <a:r>
              <a:rPr lang="en-US" sz="1600" dirty="0" smtClean="0">
                <a:solidFill>
                  <a:srgbClr val="003399"/>
                </a:solidFill>
              </a:rPr>
              <a:t>ortağın </a:t>
            </a:r>
            <a:r>
              <a:rPr lang="en-US" sz="1600" dirty="0">
                <a:solidFill>
                  <a:srgbClr val="003399"/>
                </a:solidFill>
              </a:rPr>
              <a:t>toplam bütçesinin</a:t>
            </a:r>
            <a:r>
              <a:rPr lang="en-US" sz="1600" u="sng" dirty="0">
                <a:solidFill>
                  <a:srgbClr val="003399"/>
                </a:solidFill>
              </a:rPr>
              <a:t>% 100'ünü geçemez. </a:t>
            </a:r>
            <a:endParaRPr lang="tr-TR" sz="1600" u="sng" dirty="0">
              <a:solidFill>
                <a:srgbClr val="003399"/>
              </a:solidFill>
            </a:endParaRPr>
          </a:p>
          <a:p>
            <a:pPr algn="just">
              <a:buFont typeface="Wingdings" panose="05000000000000000000" pitchFamily="2" charset="2"/>
              <a:buChar char="Ø"/>
            </a:pPr>
            <a:endParaRPr lang="bg-BG" altLang="en-US" sz="1600" dirty="0">
              <a:solidFill>
                <a:srgbClr val="003399"/>
              </a:solidFill>
            </a:endParaRPr>
          </a:p>
          <a:p>
            <a:pPr algn="just">
              <a:buFont typeface="Wingdings" panose="05000000000000000000" pitchFamily="2" charset="2"/>
              <a:buChar char="Ø"/>
            </a:pPr>
            <a:r>
              <a:rPr lang="tr-TR" sz="1600" dirty="0" smtClean="0">
                <a:solidFill>
                  <a:srgbClr val="003399"/>
                </a:solidFill>
              </a:rPr>
              <a:t>Nihai </a:t>
            </a:r>
            <a:r>
              <a:rPr lang="tr-TR" sz="1600" dirty="0">
                <a:solidFill>
                  <a:srgbClr val="003399"/>
                </a:solidFill>
              </a:rPr>
              <a:t>ödemede, Harcamalar projenin uygulama süresi içinde yapılmalıdır ve projenin tamamlanmasından sonra en geç </a:t>
            </a:r>
            <a:r>
              <a:rPr lang="tr-TR" sz="1600" u="sng" dirty="0">
                <a:solidFill>
                  <a:srgbClr val="003399"/>
                </a:solidFill>
              </a:rPr>
              <a:t>45 gün</a:t>
            </a:r>
            <a:r>
              <a:rPr lang="tr-TR" sz="1600" dirty="0">
                <a:solidFill>
                  <a:srgbClr val="003399"/>
                </a:solidFill>
              </a:rPr>
              <a:t> </a:t>
            </a:r>
            <a:r>
              <a:rPr lang="tr-TR" sz="1600" u="sng" dirty="0">
                <a:solidFill>
                  <a:srgbClr val="003399"/>
                </a:solidFill>
              </a:rPr>
              <a:t>içinde ödenmelidir.</a:t>
            </a:r>
            <a:endParaRPr lang="bg-BG" sz="1600" u="sng" dirty="0">
              <a:solidFill>
                <a:srgbClr val="003399"/>
              </a:solidFill>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92896"/>
            <a:ext cx="1907704" cy="1872208"/>
          </a:xfrm>
          <a:prstGeom prst="rect">
            <a:avLst/>
          </a:prstGeom>
        </p:spPr>
      </p:pic>
    </p:spTree>
    <p:extLst>
      <p:ext uri="{BB962C8B-B14F-4D97-AF65-F5344CB8AC3E}">
        <p14:creationId xmlns:p14="http://schemas.microsoft.com/office/powerpoint/2010/main" val="2025086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939"/>
            <a:ext cx="8229600" cy="1143000"/>
          </a:xfrm>
        </p:spPr>
        <p:txBody>
          <a:bodyPr/>
          <a:lstStyle/>
          <a:p>
            <a:r>
              <a:rPr lang="tr-TR" sz="2000" b="1" dirty="0" smtClean="0">
                <a:solidFill>
                  <a:srgbClr val="003399"/>
                </a:solidFill>
                <a:latin typeface="Verdana" panose="020B0604030504040204" pitchFamily="34" charset="0"/>
                <a:ea typeface="Verdana" panose="020B0604030504040204" pitchFamily="34" charset="0"/>
              </a:rPr>
              <a:t>UYGULAMA TAVSİYELERİ</a:t>
            </a:r>
            <a:endParaRPr lang="bg-BG" sz="2000" b="1" dirty="0">
              <a:solidFill>
                <a:srgbClr val="003399"/>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413445"/>
            <a:ext cx="8229600" cy="5255915"/>
          </a:xfrm>
        </p:spPr>
        <p:txBody>
          <a:bodyPr/>
          <a:lstStyle/>
          <a:p>
            <a:pPr marL="171450" indent="-171450">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Sözleşmeler </a:t>
            </a:r>
            <a:r>
              <a:rPr lang="tr-TR" sz="1600" dirty="0">
                <a:solidFill>
                  <a:srgbClr val="003296"/>
                </a:solidFill>
                <a:ea typeface="Verdana" panose="020B0604030504040204" pitchFamily="34" charset="0"/>
                <a:cs typeface="Verdana" panose="020B0604030504040204" pitchFamily="34" charset="0"/>
              </a:rPr>
              <a:t>iş kanununa uygun olarak düzenlenmeli ve personelin, çalışma süresi, görevleri ve iş tanımını içerecek şekilde </a:t>
            </a:r>
            <a:r>
              <a:rPr lang="tr-TR" sz="1600" dirty="0" smtClean="0">
                <a:solidFill>
                  <a:srgbClr val="003296"/>
                </a:solidFill>
                <a:ea typeface="Verdana" panose="020B0604030504040204" pitchFamily="34" charset="0"/>
                <a:cs typeface="Verdana" panose="020B0604030504040204" pitchFamily="34" charset="0"/>
              </a:rPr>
              <a:t>hazırlanmalıdır. Proje </a:t>
            </a:r>
            <a:r>
              <a:rPr lang="tr-TR" sz="1600" dirty="0">
                <a:solidFill>
                  <a:srgbClr val="003296"/>
                </a:solidFill>
                <a:ea typeface="Verdana" panose="020B0604030504040204" pitchFamily="34" charset="0"/>
                <a:cs typeface="Verdana" panose="020B0604030504040204" pitchFamily="34" charset="0"/>
              </a:rPr>
              <a:t>personeline verilecek ücretler </a:t>
            </a:r>
            <a:r>
              <a:rPr lang="tr-TR" sz="1600" dirty="0" smtClean="0">
                <a:solidFill>
                  <a:srgbClr val="003296"/>
                </a:solidFill>
                <a:ea typeface="Verdana" panose="020B0604030504040204" pitchFamily="34" charset="0"/>
                <a:cs typeface="Verdana" panose="020B0604030504040204" pitchFamily="34" charset="0"/>
              </a:rPr>
              <a:t>çalışanların </a:t>
            </a:r>
            <a:r>
              <a:rPr lang="tr-TR" sz="1600" dirty="0">
                <a:solidFill>
                  <a:srgbClr val="003296"/>
                </a:solidFill>
                <a:ea typeface="Verdana" panose="020B0604030504040204" pitchFamily="34" charset="0"/>
                <a:cs typeface="Verdana" panose="020B0604030504040204" pitchFamily="34" charset="0"/>
              </a:rPr>
              <a:t>bordrolarına dayanmalıdır.</a:t>
            </a:r>
            <a:endParaRPr lang="tr-TR" sz="1600" dirty="0"/>
          </a:p>
          <a:p>
            <a:pPr marL="285750" indent="-285750">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Her personelin projede çalışmasından doğan vergi, sosyal güvenlik vb. konular kanunların gerektirdiği şekliyle uygulanmalıdır ve brüt toplama </a:t>
            </a:r>
            <a:r>
              <a:rPr lang="tr-TR" sz="1600" dirty="0" smtClean="0">
                <a:solidFill>
                  <a:srgbClr val="003296"/>
                </a:solidFill>
                <a:ea typeface="Verdana" panose="020B0604030504040204" pitchFamily="34" charset="0"/>
                <a:cs typeface="Verdana" panose="020B0604030504040204" pitchFamily="34" charset="0"/>
              </a:rPr>
              <a:t>dayanmalıdır. Maaşlar </a:t>
            </a:r>
            <a:r>
              <a:rPr lang="tr-TR" sz="1600" dirty="0">
                <a:solidFill>
                  <a:srgbClr val="003296"/>
                </a:solidFill>
                <a:ea typeface="Verdana" panose="020B0604030504040204" pitchFamily="34" charset="0"/>
                <a:cs typeface="Verdana" panose="020B0604030504040204" pitchFamily="34" charset="0"/>
              </a:rPr>
              <a:t>kuruluşun maaş standartlarının üzerinde olmamalıdır.</a:t>
            </a:r>
          </a:p>
          <a:p>
            <a:pPr marL="285750" indent="-285750">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Kısa dönemli çalışma sözleşmelerinde uzmanların aylık gün ve zaman çizelgesi doldurulmalıdır.</a:t>
            </a:r>
          </a:p>
          <a:p>
            <a:pPr marL="285750" indent="-285750">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Net maaşlar hiçbir şekilde proje personeline elden ödenmemelidir. Banka aracılığıyla çalışanın kişisel hesabına </a:t>
            </a:r>
            <a:r>
              <a:rPr lang="tr-TR" sz="1600" dirty="0" smtClean="0">
                <a:solidFill>
                  <a:srgbClr val="003296"/>
                </a:solidFill>
                <a:ea typeface="Verdana" panose="020B0604030504040204" pitchFamily="34" charset="0"/>
                <a:cs typeface="Verdana" panose="020B0604030504040204" pitchFamily="34" charset="0"/>
              </a:rPr>
              <a:t>gönderilmelidir.</a:t>
            </a:r>
            <a:r>
              <a:rPr lang="tr-TR" sz="1600" dirty="0" smtClean="0"/>
              <a:t> </a:t>
            </a:r>
            <a:r>
              <a:rPr lang="tr-TR" sz="1600" dirty="0" smtClean="0">
                <a:solidFill>
                  <a:srgbClr val="003296"/>
                </a:solidFill>
                <a:ea typeface="Verdana" panose="020B0604030504040204" pitchFamily="34" charset="0"/>
                <a:cs typeface="Verdana" panose="020B0604030504040204" pitchFamily="34" charset="0"/>
              </a:rPr>
              <a:t>Maaş </a:t>
            </a:r>
            <a:r>
              <a:rPr lang="tr-TR" sz="1600" dirty="0">
                <a:solidFill>
                  <a:srgbClr val="003296"/>
                </a:solidFill>
                <a:ea typeface="Verdana" panose="020B0604030504040204" pitchFamily="34" charset="0"/>
                <a:cs typeface="Verdana" panose="020B0604030504040204" pitchFamily="34" charset="0"/>
              </a:rPr>
              <a:t>ödemesi için TL ödeme yapılacak ise aylık info € kur </a:t>
            </a:r>
            <a:r>
              <a:rPr lang="tr-TR" sz="1600" dirty="0" smtClean="0">
                <a:solidFill>
                  <a:srgbClr val="003296"/>
                </a:solidFill>
                <a:ea typeface="Verdana" panose="020B0604030504040204" pitchFamily="34" charset="0"/>
                <a:cs typeface="Verdana" panose="020B0604030504040204" pitchFamily="34" charset="0"/>
              </a:rPr>
              <a:t>kullanılmalıdır. </a:t>
            </a:r>
          </a:p>
          <a:p>
            <a:pPr marL="285750" indent="-285750">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Proje </a:t>
            </a:r>
            <a:r>
              <a:rPr lang="tr-TR" sz="1600" dirty="0">
                <a:solidFill>
                  <a:srgbClr val="003296"/>
                </a:solidFill>
                <a:ea typeface="Verdana" panose="020B0604030504040204" pitchFamily="34" charset="0"/>
                <a:cs typeface="Verdana" panose="020B0604030504040204" pitchFamily="34" charset="0"/>
              </a:rPr>
              <a:t>personelinin sadece proje merkezi dışında geçirdiği geceler için harcırah almaya hakkı vardır. Harcırah kapsamında yapılan ödemeler fatura vs. gibi belgelerle kanıtlanmalıdır.</a:t>
            </a:r>
          </a:p>
          <a:p>
            <a:pPr marL="0" lvl="0" indent="0" algn="just">
              <a:buNone/>
            </a:pPr>
            <a:endParaRPr lang="bg-BG" sz="1800" b="1" dirty="0">
              <a:solidFill>
                <a:srgbClr val="003399"/>
              </a:solidFill>
            </a:endParaRPr>
          </a:p>
          <a:p>
            <a:pPr marL="285750" lvl="0" indent="-285750" algn="just">
              <a:buFont typeface="Wingdings" panose="05000000000000000000" pitchFamily="2" charset="2"/>
              <a:buChar char="v"/>
            </a:pPr>
            <a:endParaRPr lang="bg-BG" sz="1800" b="1" dirty="0" smtClean="0">
              <a:solidFill>
                <a:srgbClr val="003399"/>
              </a:solidFill>
            </a:endParaRPr>
          </a:p>
          <a:p>
            <a:pPr marL="285750" lvl="0" indent="-285750" algn="just">
              <a:buFont typeface="Wingdings" panose="05000000000000000000" pitchFamily="2" charset="2"/>
              <a:buChar char="v"/>
            </a:pPr>
            <a:endParaRPr lang="bg-BG" sz="1800" b="1" dirty="0">
              <a:solidFill>
                <a:srgbClr val="003399"/>
              </a:solidFill>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43609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174476"/>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2944431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939"/>
            <a:ext cx="8229600" cy="1143000"/>
          </a:xfrm>
        </p:spPr>
        <p:txBody>
          <a:bodyPr/>
          <a:lstStyle/>
          <a:p>
            <a:r>
              <a:rPr lang="tr-TR" sz="2000" b="1" dirty="0" smtClean="0">
                <a:solidFill>
                  <a:srgbClr val="003399"/>
                </a:solidFill>
                <a:latin typeface="Verdana" panose="020B0604030504040204" pitchFamily="34" charset="0"/>
                <a:ea typeface="Verdana" panose="020B0604030504040204" pitchFamily="34" charset="0"/>
              </a:rPr>
              <a:t>UYGULAMA TAVSİYELERİ</a:t>
            </a:r>
            <a:endParaRPr lang="bg-BG" sz="2000" b="1" dirty="0">
              <a:solidFill>
                <a:srgbClr val="003399"/>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413445"/>
            <a:ext cx="8229600" cy="5255915"/>
          </a:xfrm>
        </p:spPr>
        <p:txBody>
          <a:bodyPr/>
          <a:lstStyle/>
          <a:p>
            <a:pPr marL="285750" indent="-285750" algn="just">
              <a:lnSpc>
                <a:spcPct val="150000"/>
              </a:lnSpc>
              <a:spcAft>
                <a:spcPts val="1200"/>
              </a:spcAft>
              <a:buFont typeface="Wingdings" panose="05000000000000000000" pitchFamily="2" charset="2"/>
              <a:buChar char="q"/>
            </a:pPr>
            <a:endParaRPr lang="tr-TR" sz="1600" dirty="0" smtClean="0">
              <a:solidFill>
                <a:srgbClr val="003296"/>
              </a:solidFill>
              <a:ea typeface="Verdana" panose="020B0604030504040204" pitchFamily="34" charset="0"/>
              <a:cs typeface="Verdana" panose="020B0604030504040204" pitchFamily="34" charset="0"/>
            </a:endParaRPr>
          </a:p>
          <a:p>
            <a:pPr marL="285750" indent="-2857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Program </a:t>
            </a:r>
            <a:r>
              <a:rPr lang="tr-TR" sz="1600" dirty="0">
                <a:solidFill>
                  <a:srgbClr val="003296"/>
                </a:solidFill>
                <a:ea typeface="Verdana" panose="020B0604030504040204" pitchFamily="34" charset="0"/>
                <a:cs typeface="Verdana" panose="020B0604030504040204" pitchFamily="34" charset="0"/>
              </a:rPr>
              <a:t>kurallarına hakim olun ve son başvuru tarihlerini not edin; </a:t>
            </a:r>
          </a:p>
          <a:p>
            <a:pPr marL="285750" indent="-28575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OS uzmanlarına her türlü konuda danışın ve onların önerilerini dikkate alın; </a:t>
            </a:r>
          </a:p>
          <a:p>
            <a:pPr marL="285750" indent="-28575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Mali Raporlarınızı sunarken son tarihlere ve </a:t>
            </a:r>
            <a:r>
              <a:rPr lang="tr-TR" sz="1600" b="1" dirty="0">
                <a:solidFill>
                  <a:srgbClr val="003296"/>
                </a:solidFill>
                <a:ea typeface="Verdana" panose="020B0604030504040204" pitchFamily="34" charset="0"/>
                <a:cs typeface="Verdana" panose="020B0604030504040204" pitchFamily="34" charset="0"/>
              </a:rPr>
              <a:t>ilgili akış şemalarına </a:t>
            </a:r>
            <a:r>
              <a:rPr lang="tr-TR" sz="1600" dirty="0">
                <a:solidFill>
                  <a:srgbClr val="003296"/>
                </a:solidFill>
                <a:ea typeface="Verdana" panose="020B0604030504040204" pitchFamily="34" charset="0"/>
                <a:cs typeface="Verdana" panose="020B0604030504040204" pitchFamily="34" charset="0"/>
              </a:rPr>
              <a:t>dikkat edin; </a:t>
            </a:r>
          </a:p>
          <a:p>
            <a:pPr marL="285750" indent="-28575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Destekleyici belgeleriniz her zaman program otoriteleri tarafından denetime hazır olsun; </a:t>
            </a:r>
          </a:p>
          <a:p>
            <a:pPr marL="285750" indent="-285750"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Göndereceğiz belgeler için resmi nitelikte üst yazı ekleyin; </a:t>
            </a:r>
          </a:p>
          <a:p>
            <a:pPr marL="285750" indent="-2857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Uygulama </a:t>
            </a:r>
            <a:r>
              <a:rPr lang="tr-TR" sz="1600" dirty="0">
                <a:solidFill>
                  <a:srgbClr val="003296"/>
                </a:solidFill>
                <a:ea typeface="Verdana" panose="020B0604030504040204" pitchFamily="34" charset="0"/>
                <a:cs typeface="Verdana" panose="020B0604030504040204" pitchFamily="34" charset="0"/>
              </a:rPr>
              <a:t>Alanı Dışındaki Harcamalar;- proje faaliyetleri ile ilgili </a:t>
            </a:r>
            <a:r>
              <a:rPr lang="tr-TR" sz="1600" dirty="0" smtClean="0">
                <a:solidFill>
                  <a:srgbClr val="003296"/>
                </a:solidFill>
                <a:ea typeface="Verdana" panose="020B0604030504040204" pitchFamily="34" charset="0"/>
                <a:cs typeface="Verdana" panose="020B0604030504040204" pitchFamily="34" charset="0"/>
              </a:rPr>
              <a:t>olması gerektiğini unutmayın. </a:t>
            </a:r>
            <a:endParaRPr lang="tr-TR" sz="1600" dirty="0">
              <a:solidFill>
                <a:srgbClr val="003296"/>
              </a:solidFill>
              <a:ea typeface="Verdana" panose="020B0604030504040204" pitchFamily="34" charset="0"/>
              <a:cs typeface="Verdana" panose="020B0604030504040204" pitchFamily="34" charset="0"/>
            </a:endParaRPr>
          </a:p>
          <a:p>
            <a:pPr marL="0" lvl="0" indent="0" algn="just">
              <a:buNone/>
            </a:pPr>
            <a:endParaRPr lang="bg-BG" sz="1800" b="1" dirty="0">
              <a:solidFill>
                <a:srgbClr val="003399"/>
              </a:solidFill>
            </a:endParaRPr>
          </a:p>
          <a:p>
            <a:pPr marL="285750" lvl="0" indent="-285750" algn="just">
              <a:buFont typeface="Wingdings" panose="05000000000000000000" pitchFamily="2" charset="2"/>
              <a:buChar char="v"/>
            </a:pPr>
            <a:endParaRPr lang="bg-BG" sz="1800" b="1" dirty="0" smtClean="0">
              <a:solidFill>
                <a:srgbClr val="003399"/>
              </a:solidFill>
            </a:endParaRPr>
          </a:p>
          <a:p>
            <a:pPr marL="285750" lvl="0" indent="-285750" algn="just">
              <a:buFont typeface="Wingdings" panose="05000000000000000000" pitchFamily="2" charset="2"/>
              <a:buChar char="v"/>
            </a:pPr>
            <a:endParaRPr lang="bg-BG" sz="1800" b="1" dirty="0">
              <a:solidFill>
                <a:srgbClr val="003399"/>
              </a:solidFill>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43609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174476"/>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2145347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939"/>
            <a:ext cx="8229600" cy="1143000"/>
          </a:xfrm>
        </p:spPr>
        <p:txBody>
          <a:bodyPr/>
          <a:lstStyle/>
          <a:p>
            <a:r>
              <a:rPr lang="tr-TR" sz="2000" b="1" dirty="0" smtClean="0">
                <a:solidFill>
                  <a:srgbClr val="003399"/>
                </a:solidFill>
                <a:latin typeface="Verdana" panose="020B0604030504040204" pitchFamily="34" charset="0"/>
                <a:ea typeface="Verdana" panose="020B0604030504040204" pitchFamily="34" charset="0"/>
              </a:rPr>
              <a:t>UYGULAMA TAVSİYELERİ</a:t>
            </a:r>
            <a:endParaRPr lang="bg-BG" sz="2000" b="1" dirty="0">
              <a:solidFill>
                <a:srgbClr val="003399"/>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413445"/>
            <a:ext cx="8229600" cy="5444555"/>
          </a:xfrm>
        </p:spPr>
        <p:txBody>
          <a:bodyPr/>
          <a:lstStyle/>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Harcırah </a:t>
            </a:r>
            <a:r>
              <a:rPr lang="tr-TR" sz="1600" dirty="0">
                <a:solidFill>
                  <a:srgbClr val="003296"/>
                </a:solidFill>
                <a:ea typeface="Verdana" panose="020B0604030504040204" pitchFamily="34" charset="0"/>
                <a:cs typeface="Verdana" panose="020B0604030504040204" pitchFamily="34" charset="0"/>
              </a:rPr>
              <a:t>ödemelerinin de istisnalar dışında bankalar aracılığıyla yapılması gerekmektedir. Ödeme öncesinde, “Harcırah Bildirim Tablosu” nun hak sahibi tarafından doldurularak imzalanması, proje sorumlusu tarafından da onaylanması gereklidir.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Tüm </a:t>
            </a:r>
            <a:r>
              <a:rPr lang="tr-TR" sz="1600" dirty="0">
                <a:solidFill>
                  <a:srgbClr val="003296"/>
                </a:solidFill>
                <a:ea typeface="Verdana" panose="020B0604030504040204" pitchFamily="34" charset="0"/>
                <a:cs typeface="Verdana" panose="020B0604030504040204" pitchFamily="34" charset="0"/>
              </a:rPr>
              <a:t>uçak biletleri ve biniş kartları yararlanıcı tarafından </a:t>
            </a:r>
            <a:r>
              <a:rPr lang="tr-TR" sz="1600" dirty="0" smtClean="0">
                <a:solidFill>
                  <a:srgbClr val="003296"/>
                </a:solidFill>
                <a:ea typeface="Verdana" panose="020B0604030504040204" pitchFamily="34" charset="0"/>
                <a:cs typeface="Verdana" panose="020B0604030504040204" pitchFamily="34" charset="0"/>
              </a:rPr>
              <a:t>tutulmalıdır. Her </a:t>
            </a:r>
            <a:r>
              <a:rPr lang="tr-TR" sz="1600" dirty="0">
                <a:solidFill>
                  <a:srgbClr val="003296"/>
                </a:solidFill>
                <a:ea typeface="Verdana" panose="020B0604030504040204" pitchFamily="34" charset="0"/>
                <a:cs typeface="Verdana" panose="020B0604030504040204" pitchFamily="34" charset="0"/>
              </a:rPr>
              <a:t>hangi bir biletin KDV’si uygun maliyet olarak kabul edilemez. Eğer bilet KDV içeriyorsa sadece KDV hariç kısmı uygun maliyet olacaktır. Ekipman ve malzeme alımları KDV, ÖTV ve gümrük vergilerinden muaftır. Tüm satın alımlar AK Satın Alma Kurallarına dahilinde olmalı (Hibe Sözleşmesi –Ek 4) ve Menşei kurallarına uygun olmalıdır.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Uygun </a:t>
            </a:r>
            <a:r>
              <a:rPr lang="tr-TR" sz="1600" dirty="0">
                <a:solidFill>
                  <a:srgbClr val="003296"/>
                </a:solidFill>
                <a:ea typeface="Verdana" panose="020B0604030504040204" pitchFamily="34" charset="0"/>
                <a:cs typeface="Verdana" panose="020B0604030504040204" pitchFamily="34" charset="0"/>
              </a:rPr>
              <a:t>gerekçelendirme ile en ucuz olanı raporlama süreci veya satın alma sürecinde almak üzere hareket edilebilir. Tüm alımlar pazar fiyatları ile paralellik göstermelidir.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Bu </a:t>
            </a:r>
            <a:r>
              <a:rPr lang="tr-TR" sz="1600" dirty="0">
                <a:solidFill>
                  <a:srgbClr val="003296"/>
                </a:solidFill>
                <a:ea typeface="Verdana" panose="020B0604030504040204" pitchFamily="34" charset="0"/>
                <a:cs typeface="Verdana" panose="020B0604030504040204" pitchFamily="34" charset="0"/>
              </a:rPr>
              <a:t>doğrultuda satın alınan mal proje uygulama süresi içinde alınmış olmalı önce veya sonra alınan malların ödemesi geçerli sayılmamaktadır. Alınan mallar sözleşme hazırlanmalı fatura karşılığında banka yoluyla ödemesi yapılmalıdır.</a:t>
            </a:r>
          </a:p>
          <a:p>
            <a:pPr marL="0" indent="0" algn="just">
              <a:lnSpc>
                <a:spcPct val="150000"/>
              </a:lnSpc>
              <a:spcAft>
                <a:spcPts val="1200"/>
              </a:spcAft>
              <a:buNone/>
            </a:pPr>
            <a:endParaRPr lang="tr-TR" sz="1600" dirty="0" smtClean="0">
              <a:solidFill>
                <a:srgbClr val="003296"/>
              </a:solidFill>
              <a:ea typeface="Verdana" panose="020B0604030504040204" pitchFamily="34" charset="0"/>
              <a:cs typeface="Verdana" panose="020B0604030504040204" pitchFamily="34" charset="0"/>
            </a:endParaRPr>
          </a:p>
          <a:p>
            <a:pPr marL="0" lvl="0" indent="0" algn="just">
              <a:buNone/>
            </a:pPr>
            <a:endParaRPr lang="bg-BG" sz="1800" b="1" dirty="0">
              <a:solidFill>
                <a:srgbClr val="003399"/>
              </a:solidFill>
            </a:endParaRPr>
          </a:p>
          <a:p>
            <a:pPr marL="285750" lvl="0" indent="-285750" algn="just">
              <a:buFont typeface="Wingdings" panose="05000000000000000000" pitchFamily="2" charset="2"/>
              <a:buChar char="v"/>
            </a:pPr>
            <a:endParaRPr lang="bg-BG" sz="1800" b="1" dirty="0" smtClean="0">
              <a:solidFill>
                <a:srgbClr val="003399"/>
              </a:solidFill>
            </a:endParaRPr>
          </a:p>
          <a:p>
            <a:pPr marL="285750" lvl="0" indent="-285750" algn="just">
              <a:buFont typeface="Wingdings" panose="05000000000000000000" pitchFamily="2" charset="2"/>
              <a:buChar char="v"/>
            </a:pPr>
            <a:endParaRPr lang="bg-BG" sz="1800" b="1" dirty="0">
              <a:solidFill>
                <a:srgbClr val="003399"/>
              </a:solidFill>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43609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174476"/>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72948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tr-TR" sz="2400" b="1" cap="small" dirty="0" smtClean="0">
                <a:solidFill>
                  <a:srgbClr val="003399"/>
                </a:solidFill>
                <a:latin typeface="Verdana" pitchFamily="34" charset="0"/>
              </a:rPr>
              <a:t>temel kurallar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fontAlgn="auto">
              <a:spcBef>
                <a:spcPts val="0"/>
              </a:spcBef>
              <a:spcAft>
                <a:spcPts val="1200"/>
              </a:spcAft>
              <a:buFont typeface="Wingdings" panose="05000000000000000000" pitchFamily="2" charset="2"/>
              <a:buChar char="Ø"/>
              <a:tabLst>
                <a:tab pos="0" algn="l"/>
              </a:tabLst>
              <a:defRPr/>
            </a:pPr>
            <a:endParaRPr lang="tr-TR" altLang="en-US" sz="1600" b="1" dirty="0" smtClean="0">
              <a:solidFill>
                <a:srgbClr val="003296"/>
              </a:solidFill>
              <a:ea typeface="宋体"/>
              <a:cs typeface="Arial" pitchFamily="34" charset="0"/>
            </a:endParaRPr>
          </a:p>
          <a:p>
            <a:pPr algn="just" fontAlgn="auto">
              <a:spcBef>
                <a:spcPts val="0"/>
              </a:spcBef>
              <a:spcAft>
                <a:spcPts val="1200"/>
              </a:spcAft>
              <a:buFont typeface="Wingdings" panose="05000000000000000000" pitchFamily="2" charset="2"/>
              <a:buChar char="Ø"/>
              <a:tabLst>
                <a:tab pos="0" algn="l"/>
              </a:tabLst>
              <a:defRPr/>
            </a:pPr>
            <a:r>
              <a:rPr lang="tr-TR" altLang="en-US" sz="1600" b="1" dirty="0" smtClean="0">
                <a:solidFill>
                  <a:srgbClr val="003296"/>
                </a:solidFill>
                <a:ea typeface="宋体"/>
                <a:cs typeface="Arial" pitchFamily="34" charset="0"/>
              </a:rPr>
              <a:t> </a:t>
            </a:r>
            <a:r>
              <a:rPr lang="tr-TR" sz="1600" dirty="0" smtClean="0">
                <a:solidFill>
                  <a:srgbClr val="003296"/>
                </a:solidFill>
                <a:ea typeface="Verdana" panose="020B0604030504040204" pitchFamily="34" charset="0"/>
                <a:cs typeface="Verdana" panose="020B0604030504040204" pitchFamily="34" charset="0"/>
              </a:rPr>
              <a:t>Tabiiyet </a:t>
            </a:r>
            <a:r>
              <a:rPr lang="tr-TR" sz="1600" dirty="0">
                <a:solidFill>
                  <a:srgbClr val="003296"/>
                </a:solidFill>
                <a:ea typeface="Verdana" panose="020B0604030504040204" pitchFamily="34" charset="0"/>
                <a:cs typeface="Verdana" panose="020B0604030504040204" pitchFamily="34" charset="0"/>
              </a:rPr>
              <a:t>ve Menşei kuralı</a:t>
            </a:r>
          </a:p>
          <a:p>
            <a:pPr algn="just">
              <a:lnSpc>
                <a:spcPts val="1900"/>
              </a:lnSpc>
              <a:spcAft>
                <a:spcPts val="1200"/>
              </a:spcAft>
              <a:buFont typeface="Wingdings" panose="05000000000000000000" pitchFamily="2" charset="2"/>
              <a:buChar char="Ø"/>
            </a:pP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İhale dışı bırakma nedenleri</a:t>
            </a:r>
          </a:p>
          <a:p>
            <a:pPr algn="just">
              <a:lnSpc>
                <a:spcPts val="1900"/>
              </a:lnSpc>
              <a:spcAft>
                <a:spcPts val="1200"/>
              </a:spcAft>
              <a:buFont typeface="Wingdings" panose="05000000000000000000" pitchFamily="2" charset="2"/>
              <a:buChar char="Ø"/>
            </a:pP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Görünürlük</a:t>
            </a:r>
          </a:p>
          <a:p>
            <a:pPr algn="just">
              <a:lnSpc>
                <a:spcPts val="1900"/>
              </a:lnSpc>
              <a:spcAft>
                <a:spcPts val="1200"/>
              </a:spcAft>
              <a:buFont typeface="Wingdings" panose="05000000000000000000" pitchFamily="2" charset="2"/>
              <a:buChar char="Ø"/>
            </a:pP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buFont typeface="Wingdings" panose="05000000000000000000" pitchFamily="2" charset="2"/>
              <a:buChar char="Ø"/>
            </a:pPr>
            <a:r>
              <a:rPr lang="tr-TR" sz="1600" dirty="0">
                <a:solidFill>
                  <a:srgbClr val="003296"/>
                </a:solidFill>
                <a:ea typeface="Verdana" panose="020B0604030504040204" pitchFamily="34" charset="0"/>
                <a:cs typeface="Verdana" panose="020B0604030504040204" pitchFamily="34" charset="0"/>
              </a:rPr>
              <a:t>Çıkar çatışması</a:t>
            </a:r>
          </a:p>
          <a:p>
            <a:endParaRPr lang="tr-TR" sz="1600" dirty="0"/>
          </a:p>
          <a:p>
            <a:pPr algn="just"/>
            <a:r>
              <a:rPr lang="tr-TR" sz="1600" b="1" dirty="0">
                <a:solidFill>
                  <a:srgbClr val="003296"/>
                </a:solidFill>
                <a:ea typeface="Verdana" panose="020B0604030504040204" pitchFamily="34" charset="0"/>
                <a:cs typeface="Verdana" panose="020B0604030504040204" pitchFamily="34" charset="0"/>
              </a:rPr>
              <a:t>DİKKAT </a:t>
            </a:r>
            <a:r>
              <a:rPr lang="en-US" sz="1600" b="1" dirty="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 </a:t>
            </a:r>
            <a:r>
              <a:rPr lang="tr-TR" sz="1600" b="1" dirty="0">
                <a:solidFill>
                  <a:srgbClr val="003296"/>
                </a:solidFill>
                <a:ea typeface="Verdana" panose="020B0604030504040204" pitchFamily="34" charset="0"/>
                <a:cs typeface="Verdana" panose="020B0604030504040204" pitchFamily="34" charset="0"/>
              </a:rPr>
              <a:t>İhale kurallarına uyulmaması halinde, söz konusu faaliyet ve işlemlere ilişkin harcamalar AB finansmanı için uygun olmayacak veya usulsüz işlem muamelesi yapılacaktır</a:t>
            </a:r>
            <a:r>
              <a:rPr lang="en-US" sz="1600" b="1" dirty="0">
                <a:solidFill>
                  <a:srgbClr val="003296"/>
                </a:solidFill>
                <a:ea typeface="Verdana" panose="020B0604030504040204" pitchFamily="34" charset="0"/>
                <a:cs typeface="Verdana" panose="020B0604030504040204" pitchFamily="34" charset="0"/>
              </a:rPr>
              <a:t>.</a:t>
            </a:r>
            <a:endParaRPr lang="bg-BG" altLang="bg-BG" sz="1600" dirty="0">
              <a:solidFill>
                <a:srgbClr val="003296"/>
              </a:solidFill>
              <a:ea typeface="Verdana" panose="020B0604030504040204" pitchFamily="34" charset="0"/>
              <a:cs typeface="Verdana" panose="020B0604030504040204" pitchFamily="34" charset="0"/>
            </a:endParaRPr>
          </a:p>
          <a:p>
            <a:pPr lvl="0"/>
            <a:endParaRPr lang="tr-TR" sz="1800" dirty="0"/>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pic>
        <p:nvPicPr>
          <p:cNvPr id="22" name="Resim 21"/>
          <p:cNvPicPr>
            <a:picLocks noChangeAspect="1"/>
          </p:cNvPicPr>
          <p:nvPr/>
        </p:nvPicPr>
        <p:blipFill>
          <a:blip r:embed="rId5"/>
          <a:stretch>
            <a:fillRect/>
          </a:stretch>
        </p:blipFill>
        <p:spPr>
          <a:xfrm rot="20746512">
            <a:off x="6194622" y="2410107"/>
            <a:ext cx="2407729" cy="2106050"/>
          </a:xfrm>
          <a:prstGeom prst="rect">
            <a:avLst/>
          </a:prstGeom>
        </p:spPr>
      </p:pic>
    </p:spTree>
    <p:extLst>
      <p:ext uri="{BB962C8B-B14F-4D97-AF65-F5344CB8AC3E}">
        <p14:creationId xmlns:p14="http://schemas.microsoft.com/office/powerpoint/2010/main" val="2734614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939"/>
            <a:ext cx="8229600" cy="1143000"/>
          </a:xfrm>
        </p:spPr>
        <p:txBody>
          <a:bodyPr/>
          <a:lstStyle/>
          <a:p>
            <a:r>
              <a:rPr lang="tr-TR" sz="2000" b="1" dirty="0" smtClean="0">
                <a:solidFill>
                  <a:srgbClr val="003399"/>
                </a:solidFill>
                <a:latin typeface="Verdana" panose="020B0604030504040204" pitchFamily="34" charset="0"/>
                <a:ea typeface="Verdana" panose="020B0604030504040204" pitchFamily="34" charset="0"/>
              </a:rPr>
              <a:t>UYGULAMA TAVSİYELERİ</a:t>
            </a:r>
            <a:endParaRPr lang="bg-BG" sz="2000" b="1" dirty="0">
              <a:solidFill>
                <a:srgbClr val="003399"/>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79512" y="1413445"/>
            <a:ext cx="8507288" cy="5444555"/>
          </a:xfrm>
        </p:spPr>
        <p:txBody>
          <a:bodyPr/>
          <a:lstStyle/>
          <a:p>
            <a:pPr marL="171450" indent="-171450">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Yapılan </a:t>
            </a:r>
            <a:r>
              <a:rPr lang="tr-TR" sz="1600" dirty="0">
                <a:solidFill>
                  <a:srgbClr val="003296"/>
                </a:solidFill>
                <a:ea typeface="Verdana" panose="020B0604030504040204" pitchFamily="34" charset="0"/>
                <a:cs typeface="Verdana" panose="020B0604030504040204" pitchFamily="34" charset="0"/>
              </a:rPr>
              <a:t>her harcama uygun muhasebe sitemine göre kayıt altına alınmalıdır.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Kurumun </a:t>
            </a:r>
            <a:r>
              <a:rPr lang="tr-TR" sz="1600" dirty="0">
                <a:solidFill>
                  <a:srgbClr val="003296"/>
                </a:solidFill>
                <a:ea typeface="Verdana" panose="020B0604030504040204" pitchFamily="34" charset="0"/>
                <a:cs typeface="Verdana" panose="020B0604030504040204" pitchFamily="34" charset="0"/>
              </a:rPr>
              <a:t>bağlı bulunduğu mali yönetim çerçevesinde her türlü kanuni yükümlülüğe bağlı kalarak harcamalar yapılmalıdır. Kurumlarla yapılan tüm resmi yazışmalar saklanmalıdır.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Hibe </a:t>
            </a:r>
            <a:r>
              <a:rPr lang="tr-TR" sz="1600" dirty="0">
                <a:solidFill>
                  <a:srgbClr val="003296"/>
                </a:solidFill>
                <a:ea typeface="Verdana" panose="020B0604030504040204" pitchFamily="34" charset="0"/>
                <a:cs typeface="Verdana" panose="020B0604030504040204" pitchFamily="34" charset="0"/>
              </a:rPr>
              <a:t>alan kurum, kurum dışından gelen bu kaynağı bağlı bulunduğu ve yükümlü olduğu üst kurumlara bildirerek gereklilikleri yerine getirmelidir( örn: dernekler).-Bu doğrultuda Hibe Yararlanıcısı uyguladığı her adımdan kendisi sorumlu olacaktır.</a:t>
            </a:r>
          </a:p>
          <a:p>
            <a:pPr marL="171450" indent="-171450" algn="just">
              <a:lnSpc>
                <a:spcPct val="150000"/>
              </a:lnSpc>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 Projede </a:t>
            </a:r>
            <a:r>
              <a:rPr lang="tr-TR" sz="1600" dirty="0">
                <a:solidFill>
                  <a:srgbClr val="003296"/>
                </a:solidFill>
                <a:ea typeface="Verdana" panose="020B0604030504040204" pitchFamily="34" charset="0"/>
                <a:cs typeface="Verdana" panose="020B0604030504040204" pitchFamily="34" charset="0"/>
              </a:rPr>
              <a:t>oluşturulan raporlar, çalışmalar, belgeler, materyaller; toplantı tutanakları, eğitim, konferans, seminer katılımcı listeleri, basılı materyaller, görünürlük malzemeleri , video kayıtları, fotoğraflar vb. Proje kapsamında proje bütçesinden yapılmış bütün harcamalara ait dokümanları (fatura, sözleşme, bordro, makbuz, bilet, biniş kartı, dekont, hesap dökümleri, ödeme belgeleri vb.) kayıt altına almalı ve bu evrakların orijinal nüshalarını düzenli, kolay ulaşılabilir, incelenebilir şekilde muhafaza </a:t>
            </a:r>
            <a:r>
              <a:rPr lang="tr-TR" sz="1600" dirty="0" smtClean="0">
                <a:solidFill>
                  <a:srgbClr val="003296"/>
                </a:solidFill>
                <a:ea typeface="Verdana" panose="020B0604030504040204" pitchFamily="34" charset="0"/>
                <a:cs typeface="Verdana" panose="020B0604030504040204" pitchFamily="34" charset="0"/>
              </a:rPr>
              <a:t>etmelidir. </a:t>
            </a:r>
            <a:r>
              <a:rPr lang="tr-TR" sz="1600" b="1" dirty="0" smtClean="0">
                <a:solidFill>
                  <a:srgbClr val="003296"/>
                </a:solidFill>
                <a:ea typeface="Verdana" panose="020B0604030504040204" pitchFamily="34" charset="0"/>
                <a:cs typeface="Verdana" panose="020B0604030504040204" pitchFamily="34" charset="0"/>
              </a:rPr>
              <a:t>Bu </a:t>
            </a:r>
            <a:r>
              <a:rPr lang="tr-TR" sz="1600" b="1" dirty="0">
                <a:solidFill>
                  <a:srgbClr val="003296"/>
                </a:solidFill>
                <a:ea typeface="Verdana" panose="020B0604030504040204" pitchFamily="34" charset="0"/>
                <a:cs typeface="Verdana" panose="020B0604030504040204" pitchFamily="34" charset="0"/>
              </a:rPr>
              <a:t>belgeleri daha sonra incelenmek üzere sözleşme gereği 7 yıl boyunca saklamalıdır.!!!!!!!</a:t>
            </a:r>
          </a:p>
          <a:p>
            <a:pPr marL="0" indent="0" algn="just">
              <a:lnSpc>
                <a:spcPct val="150000"/>
              </a:lnSpc>
              <a:spcAft>
                <a:spcPts val="1200"/>
              </a:spcAft>
              <a:buNone/>
            </a:pPr>
            <a:endParaRPr lang="tr-TR" sz="1600" dirty="0" smtClean="0">
              <a:solidFill>
                <a:srgbClr val="003296"/>
              </a:solidFill>
              <a:ea typeface="Verdana" panose="020B0604030504040204" pitchFamily="34" charset="0"/>
              <a:cs typeface="Verdana" panose="020B0604030504040204" pitchFamily="34" charset="0"/>
            </a:endParaRPr>
          </a:p>
          <a:p>
            <a:pPr marL="0" lvl="0" indent="0" algn="just">
              <a:buNone/>
            </a:pPr>
            <a:endParaRPr lang="bg-BG" sz="1800" b="1" dirty="0">
              <a:solidFill>
                <a:srgbClr val="003399"/>
              </a:solidFill>
            </a:endParaRPr>
          </a:p>
          <a:p>
            <a:pPr marL="285750" lvl="0" indent="-285750" algn="just">
              <a:buFont typeface="Wingdings" panose="05000000000000000000" pitchFamily="2" charset="2"/>
              <a:buChar char="v"/>
            </a:pPr>
            <a:endParaRPr lang="bg-BG" sz="1800" b="1" dirty="0" smtClean="0">
              <a:solidFill>
                <a:srgbClr val="003399"/>
              </a:solidFill>
            </a:endParaRPr>
          </a:p>
          <a:p>
            <a:pPr marL="285750" lvl="0" indent="-285750" algn="just">
              <a:buFont typeface="Wingdings" panose="05000000000000000000" pitchFamily="2" charset="2"/>
              <a:buChar char="v"/>
            </a:pPr>
            <a:endParaRPr lang="bg-BG" sz="1800" b="1" dirty="0">
              <a:solidFill>
                <a:srgbClr val="003399"/>
              </a:solidFill>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43609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174476"/>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285400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SIK YAPILAN HATALAR</a:t>
            </a:r>
            <a:endParaRPr lang="bg-BG" dirty="0"/>
          </a:p>
        </p:txBody>
      </p:sp>
      <p:sp>
        <p:nvSpPr>
          <p:cNvPr id="3" name="Content Placeholder 2"/>
          <p:cNvSpPr>
            <a:spLocks noGrp="1"/>
          </p:cNvSpPr>
          <p:nvPr>
            <p:ph idx="1"/>
          </p:nvPr>
        </p:nvSpPr>
        <p:spPr>
          <a:xfrm>
            <a:off x="3059832" y="1600200"/>
            <a:ext cx="5626968" cy="4525963"/>
          </a:xfrm>
        </p:spPr>
        <p:txBody>
          <a:bodyPr/>
          <a:lstStyle/>
          <a:p>
            <a:pPr marL="360000" lvl="1" algn="just" fontAlgn="auto">
              <a:lnSpc>
                <a:spcPts val="2500"/>
              </a:lnSpc>
              <a:spcBef>
                <a:spcPts val="0"/>
              </a:spcBef>
              <a:spcAft>
                <a:spcPts val="0"/>
              </a:spcAft>
              <a:buFont typeface="Wingdings" panose="05000000000000000000" pitchFamily="2" charset="2"/>
              <a:buChar char="ü"/>
            </a:pPr>
            <a:endParaRPr lang="tr-TR" altLang="bg-BG" sz="1600" dirty="0" smtClean="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en-US" altLang="bg-BG" sz="1600" dirty="0" smtClean="0">
                <a:solidFill>
                  <a:srgbClr val="003296"/>
                </a:solidFill>
                <a:ea typeface="宋体"/>
              </a:rPr>
              <a:t>Ödeme </a:t>
            </a:r>
            <a:r>
              <a:rPr lang="en-US" altLang="bg-BG" sz="1600" dirty="0">
                <a:solidFill>
                  <a:srgbClr val="003296"/>
                </a:solidFill>
                <a:ea typeface="宋体"/>
              </a:rPr>
              <a:t>talebinin </a:t>
            </a:r>
            <a:r>
              <a:rPr lang="en-US" altLang="bg-BG" sz="1600" dirty="0" smtClean="0">
                <a:solidFill>
                  <a:srgbClr val="003296"/>
                </a:solidFill>
                <a:ea typeface="宋体"/>
              </a:rPr>
              <a:t>sıra numarası</a:t>
            </a:r>
            <a:r>
              <a:rPr lang="tr-TR" altLang="bg-BG" sz="1600" dirty="0" smtClean="0">
                <a:solidFill>
                  <a:srgbClr val="003296"/>
                </a:solidFill>
                <a:ea typeface="宋体"/>
              </a:rPr>
              <a:t>nın yanlış sunulması</a:t>
            </a:r>
            <a:r>
              <a:rPr lang="bg-BG" altLang="bg-BG" sz="1600" dirty="0" smtClean="0">
                <a:solidFill>
                  <a:srgbClr val="003296"/>
                </a:solidFill>
                <a:ea typeface="宋体"/>
              </a:rPr>
              <a:t>;</a:t>
            </a:r>
            <a:endParaRPr lang="bg-BG"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Raporlama döneminin </a:t>
            </a:r>
            <a:r>
              <a:rPr lang="tr-TR" altLang="bg-BG" sz="1600" dirty="0">
                <a:solidFill>
                  <a:srgbClr val="003296"/>
                </a:solidFill>
                <a:ea typeface="宋体"/>
              </a:rPr>
              <a:t>veya </a:t>
            </a:r>
            <a:r>
              <a:rPr lang="tr-TR" altLang="bg-BG" sz="1600" dirty="0" smtClean="0">
                <a:solidFill>
                  <a:srgbClr val="003296"/>
                </a:solidFill>
                <a:ea typeface="宋体"/>
              </a:rPr>
              <a:t>proje süresinin yanlış yazılması;</a:t>
            </a:r>
            <a:endParaRPr lang="bg-BG"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en-US" altLang="bg-BG" sz="1600" dirty="0" smtClean="0">
                <a:solidFill>
                  <a:srgbClr val="003296"/>
                </a:solidFill>
                <a:ea typeface="宋体"/>
              </a:rPr>
              <a:t>Ödeme </a:t>
            </a:r>
            <a:r>
              <a:rPr lang="en-US" altLang="bg-BG" sz="1600" dirty="0">
                <a:solidFill>
                  <a:srgbClr val="003296"/>
                </a:solidFill>
                <a:ea typeface="宋体"/>
              </a:rPr>
              <a:t>Talebinin </a:t>
            </a:r>
            <a:r>
              <a:rPr lang="en-US" altLang="bg-BG" sz="1600" dirty="0" smtClean="0">
                <a:solidFill>
                  <a:srgbClr val="003296"/>
                </a:solidFill>
                <a:ea typeface="宋体"/>
              </a:rPr>
              <a:t>tutarı</a:t>
            </a:r>
            <a:r>
              <a:rPr lang="tr-TR" altLang="bg-BG" sz="1600" dirty="0" smtClean="0">
                <a:solidFill>
                  <a:srgbClr val="003296"/>
                </a:solidFill>
                <a:ea typeface="宋体"/>
              </a:rPr>
              <a:t>nın</a:t>
            </a:r>
            <a:r>
              <a:rPr lang="en-US" altLang="bg-BG" sz="1600" dirty="0" smtClean="0">
                <a:solidFill>
                  <a:srgbClr val="003296"/>
                </a:solidFill>
                <a:ea typeface="宋体"/>
              </a:rPr>
              <a:t>, </a:t>
            </a:r>
            <a:r>
              <a:rPr lang="en-US" altLang="bg-BG" sz="1600" dirty="0">
                <a:solidFill>
                  <a:srgbClr val="003296"/>
                </a:solidFill>
                <a:ea typeface="宋体"/>
              </a:rPr>
              <a:t>her bir </a:t>
            </a:r>
            <a:r>
              <a:rPr lang="en-US" altLang="bg-BG" sz="1600" dirty="0" smtClean="0">
                <a:solidFill>
                  <a:srgbClr val="003296"/>
                </a:solidFill>
                <a:ea typeface="宋体"/>
              </a:rPr>
              <a:t>ortak </a:t>
            </a:r>
            <a:r>
              <a:rPr lang="en-US" altLang="bg-BG" sz="1600" dirty="0">
                <a:solidFill>
                  <a:srgbClr val="003296"/>
                </a:solidFill>
                <a:ea typeface="宋体"/>
              </a:rPr>
              <a:t>için FLC </a:t>
            </a:r>
            <a:r>
              <a:rPr lang="en-US" altLang="bg-BG" sz="1600" dirty="0" smtClean="0">
                <a:solidFill>
                  <a:srgbClr val="003296"/>
                </a:solidFill>
                <a:ea typeface="宋体"/>
              </a:rPr>
              <a:t> tarafından</a:t>
            </a:r>
            <a:r>
              <a:rPr lang="tr-TR" altLang="bg-BG" sz="1600" dirty="0" smtClean="0">
                <a:solidFill>
                  <a:srgbClr val="003296"/>
                </a:solidFill>
                <a:ea typeface="宋体"/>
              </a:rPr>
              <a:t> doldurulan</a:t>
            </a:r>
            <a:r>
              <a:rPr lang="en-US" altLang="bg-BG" sz="1600" dirty="0" smtClean="0">
                <a:solidFill>
                  <a:srgbClr val="003296"/>
                </a:solidFill>
                <a:ea typeface="宋体"/>
              </a:rPr>
              <a:t> </a:t>
            </a:r>
            <a:r>
              <a:rPr lang="tr-TR" altLang="bg-BG" sz="1600" dirty="0" smtClean="0">
                <a:solidFill>
                  <a:srgbClr val="003296"/>
                </a:solidFill>
                <a:ea typeface="宋体"/>
              </a:rPr>
              <a:t>harcamaların</a:t>
            </a:r>
            <a:r>
              <a:rPr lang="en-US" altLang="bg-BG" sz="1600" dirty="0" smtClean="0">
                <a:solidFill>
                  <a:srgbClr val="003296"/>
                </a:solidFill>
                <a:ea typeface="宋体"/>
              </a:rPr>
              <a:t> doğrulama</a:t>
            </a:r>
            <a:r>
              <a:rPr lang="tr-TR" altLang="bg-BG" sz="1600" dirty="0" smtClean="0">
                <a:solidFill>
                  <a:srgbClr val="003296"/>
                </a:solidFill>
                <a:ea typeface="宋体"/>
              </a:rPr>
              <a:t> S</a:t>
            </a:r>
            <a:r>
              <a:rPr lang="en-US" altLang="bg-BG" sz="1600" dirty="0" smtClean="0">
                <a:solidFill>
                  <a:srgbClr val="003296"/>
                </a:solidFill>
                <a:ea typeface="宋体"/>
              </a:rPr>
              <a:t>ertifika</a:t>
            </a:r>
            <a:r>
              <a:rPr lang="tr-TR" altLang="bg-BG" sz="1600" dirty="0" smtClean="0">
                <a:solidFill>
                  <a:srgbClr val="003296"/>
                </a:solidFill>
                <a:ea typeface="宋体"/>
              </a:rPr>
              <a:t>sında</a:t>
            </a:r>
            <a:r>
              <a:rPr lang="tr-TR" altLang="bg-BG" sz="1600" dirty="0">
                <a:solidFill>
                  <a:srgbClr val="003296"/>
                </a:solidFill>
                <a:ea typeface="宋体"/>
              </a:rPr>
              <a:t> </a:t>
            </a:r>
            <a:r>
              <a:rPr lang="en-US" altLang="bg-BG" sz="1600" dirty="0" smtClean="0">
                <a:solidFill>
                  <a:srgbClr val="003296"/>
                </a:solidFill>
                <a:ea typeface="宋体"/>
              </a:rPr>
              <a:t>belirtilen </a:t>
            </a:r>
            <a:r>
              <a:rPr lang="en-US" altLang="bg-BG" sz="1600" dirty="0">
                <a:solidFill>
                  <a:srgbClr val="003296"/>
                </a:solidFill>
                <a:ea typeface="宋体"/>
              </a:rPr>
              <a:t>doğrulanmış tutarlara karşılık </a:t>
            </a:r>
            <a:r>
              <a:rPr lang="en-US" altLang="bg-BG" sz="1600" dirty="0" smtClean="0">
                <a:solidFill>
                  <a:srgbClr val="003296"/>
                </a:solidFill>
                <a:ea typeface="宋体"/>
              </a:rPr>
              <a:t>gelm</a:t>
            </a:r>
            <a:r>
              <a:rPr lang="tr-TR" altLang="bg-BG" sz="1600" dirty="0" smtClean="0">
                <a:solidFill>
                  <a:srgbClr val="003296"/>
                </a:solidFill>
                <a:ea typeface="宋体"/>
              </a:rPr>
              <a:t>emesi;</a:t>
            </a:r>
            <a:endParaRPr lang="bg-BG"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Hibe sözleşmesinde </a:t>
            </a:r>
            <a:r>
              <a:rPr lang="tr-TR" altLang="bg-BG" sz="1600" dirty="0">
                <a:solidFill>
                  <a:srgbClr val="003296"/>
                </a:solidFill>
                <a:ea typeface="宋体"/>
              </a:rPr>
              <a:t>belirlenen ödeme talebinin sunulması için son tarih / son tarihlere </a:t>
            </a:r>
            <a:r>
              <a:rPr lang="tr-TR" altLang="bg-BG" sz="1600" dirty="0" smtClean="0">
                <a:solidFill>
                  <a:srgbClr val="003296"/>
                </a:solidFill>
                <a:ea typeface="宋体"/>
              </a:rPr>
              <a:t>uyulmaması;</a:t>
            </a:r>
            <a:endParaRPr lang="bg-BG" altLang="bg-BG" sz="1600" dirty="0" smtClean="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Ödeme taleplerinin özetlenmemesi , </a:t>
            </a:r>
            <a:r>
              <a:rPr lang="tr-TR" altLang="bg-BG" sz="1600" dirty="0">
                <a:solidFill>
                  <a:srgbClr val="003296"/>
                </a:solidFill>
                <a:ea typeface="宋体"/>
              </a:rPr>
              <a:t>yani ilgili raporlama dönemi için tüm proje ortaklarının </a:t>
            </a:r>
            <a:r>
              <a:rPr lang="tr-TR" altLang="bg-BG" sz="1600" dirty="0" smtClean="0">
                <a:solidFill>
                  <a:srgbClr val="003296"/>
                </a:solidFill>
                <a:ea typeface="宋体"/>
              </a:rPr>
              <a:t>harcamalarını içermiyor olması.</a:t>
            </a:r>
            <a:endParaRPr lang="bg-BG" altLang="bg-BG" sz="1600" dirty="0">
              <a:solidFill>
                <a:srgbClr val="003296"/>
              </a:solidFill>
              <a:ea typeface="宋体"/>
            </a:endParaRPr>
          </a:p>
          <a:p>
            <a:pPr marL="0" indent="0">
              <a:buNone/>
            </a:pPr>
            <a:endParaRPr lang="bg-BG" dirty="0"/>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9" name="Picture 8"/>
          <p:cNvPicPr>
            <a:picLocks noChangeAspect="1"/>
          </p:cNvPicPr>
          <p:nvPr/>
        </p:nvPicPr>
        <p:blipFill>
          <a:blip r:embed="rId4"/>
          <a:stretch>
            <a:fillRect/>
          </a:stretch>
        </p:blipFill>
        <p:spPr>
          <a:xfrm>
            <a:off x="539552" y="3933056"/>
            <a:ext cx="2054530" cy="957155"/>
          </a:xfrm>
          <a:prstGeom prst="rect">
            <a:avLst/>
          </a:prstGeom>
        </p:spPr>
      </p:pic>
    </p:spTree>
    <p:extLst>
      <p:ext uri="{BB962C8B-B14F-4D97-AF65-F5344CB8AC3E}">
        <p14:creationId xmlns:p14="http://schemas.microsoft.com/office/powerpoint/2010/main" val="1269845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SIK YAPILAN HATALAR</a:t>
            </a:r>
            <a:endParaRPr lang="bg-BG" dirty="0"/>
          </a:p>
        </p:txBody>
      </p:sp>
      <p:sp>
        <p:nvSpPr>
          <p:cNvPr id="3" name="Content Placeholder 2"/>
          <p:cNvSpPr>
            <a:spLocks noGrp="1"/>
          </p:cNvSpPr>
          <p:nvPr>
            <p:ph idx="1"/>
          </p:nvPr>
        </p:nvSpPr>
        <p:spPr>
          <a:xfrm>
            <a:off x="3131840" y="1600200"/>
            <a:ext cx="5554960" cy="5141168"/>
          </a:xfrm>
        </p:spPr>
        <p:txBody>
          <a:bodyPr/>
          <a:lstStyle/>
          <a:p>
            <a:pPr marL="74250" lvl="1" indent="0" algn="just" fontAlgn="auto">
              <a:lnSpc>
                <a:spcPts val="2500"/>
              </a:lnSpc>
              <a:spcBef>
                <a:spcPts val="0"/>
              </a:spcBef>
              <a:spcAft>
                <a:spcPts val="0"/>
              </a:spcAft>
              <a:buNone/>
            </a:pPr>
            <a:r>
              <a:rPr lang="it-IT" altLang="bg-BG" sz="1600" b="1" dirty="0" smtClean="0">
                <a:solidFill>
                  <a:srgbClr val="003296"/>
                </a:solidFill>
                <a:ea typeface="宋体"/>
              </a:rPr>
              <a:t>Fatura </a:t>
            </a:r>
            <a:r>
              <a:rPr lang="tr-TR" altLang="bg-BG" sz="1600" b="1" dirty="0" smtClean="0">
                <a:solidFill>
                  <a:srgbClr val="003296"/>
                </a:solidFill>
                <a:ea typeface="宋体"/>
              </a:rPr>
              <a:t>Raporu</a:t>
            </a:r>
            <a:r>
              <a:rPr lang="it-IT" altLang="bg-BG" sz="1600" b="1" dirty="0" smtClean="0">
                <a:solidFill>
                  <a:srgbClr val="003296"/>
                </a:solidFill>
                <a:ea typeface="宋体"/>
              </a:rPr>
              <a:t> </a:t>
            </a:r>
            <a:r>
              <a:rPr lang="it-IT" altLang="bg-BG" sz="1600" b="1" dirty="0">
                <a:solidFill>
                  <a:srgbClr val="003296"/>
                </a:solidFill>
                <a:ea typeface="宋体"/>
              </a:rPr>
              <a:t>ve Mali Rapordaki Hatalar:</a:t>
            </a:r>
            <a:endParaRPr lang="ru-RU" altLang="bg-BG" sz="1600" b="1"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Harcamaların </a:t>
            </a:r>
            <a:r>
              <a:rPr lang="tr-TR" altLang="bg-BG" sz="1600" dirty="0">
                <a:solidFill>
                  <a:srgbClr val="003296"/>
                </a:solidFill>
                <a:ea typeface="宋体"/>
              </a:rPr>
              <a:t>yanlış bütçe satırında </a:t>
            </a:r>
            <a:r>
              <a:rPr lang="tr-TR" altLang="bg-BG" sz="1600" dirty="0" smtClean="0">
                <a:solidFill>
                  <a:srgbClr val="003296"/>
                </a:solidFill>
                <a:ea typeface="宋体"/>
              </a:rPr>
              <a:t>raporlanması;</a:t>
            </a:r>
            <a:endParaRPr lang="ru-RU"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Fatura raporlarında </a:t>
            </a:r>
            <a:r>
              <a:rPr lang="tr-TR" altLang="bg-BG" sz="1600" dirty="0">
                <a:solidFill>
                  <a:srgbClr val="003296"/>
                </a:solidFill>
                <a:ea typeface="宋体"/>
              </a:rPr>
              <a:t>ve Mali Raporda belirli bir gider için çeşitli değerlerin gösterilmesi;</a:t>
            </a:r>
            <a:endParaRPr lang="ru-RU" altLang="bg-BG" sz="1600" dirty="0">
              <a:solidFill>
                <a:srgbClr val="003296"/>
              </a:solidFill>
              <a:ea typeface="宋体"/>
            </a:endParaRPr>
          </a:p>
          <a:p>
            <a:pPr marL="360000" lvl="1" fontAlgn="auto">
              <a:lnSpc>
                <a:spcPts val="2500"/>
              </a:lnSpc>
              <a:spcBef>
                <a:spcPts val="0"/>
              </a:spcBef>
              <a:spcAft>
                <a:spcPts val="0"/>
              </a:spcAft>
              <a:buFont typeface="Wingdings" panose="05000000000000000000" pitchFamily="2" charset="2"/>
              <a:buChar char="ü"/>
            </a:pPr>
            <a:r>
              <a:rPr lang="tr-TR" altLang="bg-BG" sz="1600" dirty="0">
                <a:solidFill>
                  <a:srgbClr val="003296"/>
                </a:solidFill>
                <a:ea typeface="宋体"/>
              </a:rPr>
              <a:t>Fatura raporunda belirtilen harcamaların </a:t>
            </a:r>
            <a:r>
              <a:rPr lang="tr-TR" altLang="bg-BG" sz="1600" dirty="0" smtClean="0">
                <a:solidFill>
                  <a:srgbClr val="003296"/>
                </a:solidFill>
                <a:ea typeface="宋体"/>
              </a:rPr>
              <a:t>açıklamasının, başvuru formunda </a:t>
            </a:r>
            <a:r>
              <a:rPr lang="tr-TR" altLang="bg-BG" sz="1600" dirty="0">
                <a:solidFill>
                  <a:srgbClr val="003296"/>
                </a:solidFill>
                <a:ea typeface="宋体"/>
              </a:rPr>
              <a:t>öngörülen harcamalara karşılık gelmiyor olması;</a:t>
            </a:r>
            <a:endParaRPr lang="ru-RU"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Proje </a:t>
            </a:r>
            <a:r>
              <a:rPr lang="tr-TR" altLang="bg-BG" sz="1600" dirty="0">
                <a:solidFill>
                  <a:srgbClr val="003296"/>
                </a:solidFill>
                <a:ea typeface="宋体"/>
              </a:rPr>
              <a:t>kapsamında </a:t>
            </a:r>
            <a:r>
              <a:rPr lang="tr-TR" altLang="bg-BG" sz="1600" dirty="0" smtClean="0">
                <a:solidFill>
                  <a:srgbClr val="003296"/>
                </a:solidFill>
                <a:ea typeface="宋体"/>
              </a:rPr>
              <a:t>harcamaların </a:t>
            </a:r>
            <a:r>
              <a:rPr lang="tr-TR" altLang="bg-BG" sz="1600" dirty="0">
                <a:solidFill>
                  <a:srgbClr val="003296"/>
                </a:solidFill>
                <a:ea typeface="宋体"/>
              </a:rPr>
              <a:t>yapıldığını kanıtlayan </a:t>
            </a:r>
            <a:r>
              <a:rPr lang="tr-TR" altLang="bg-BG" sz="1600" dirty="0" smtClean="0">
                <a:solidFill>
                  <a:srgbClr val="003296"/>
                </a:solidFill>
                <a:ea typeface="宋体"/>
              </a:rPr>
              <a:t>destekleyici belgelerin eksik sunulması;</a:t>
            </a:r>
            <a:endParaRPr lang="ru-RU"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Fatura raporunu doldururken bilgilerin tamamen doldurulmaması veya kısmen doldurulması</a:t>
            </a:r>
            <a:r>
              <a:rPr lang="tr-TR" altLang="bg-BG" sz="1600" dirty="0">
                <a:solidFill>
                  <a:srgbClr val="003296"/>
                </a:solidFill>
                <a:ea typeface="宋体"/>
              </a:rPr>
              <a:t>;</a:t>
            </a:r>
            <a:endParaRPr lang="ru-RU" altLang="bg-BG" sz="1600" dirty="0">
              <a:solidFill>
                <a:srgbClr val="003296"/>
              </a:solidFill>
              <a:ea typeface="宋体"/>
            </a:endParaRPr>
          </a:p>
          <a:p>
            <a:pPr marL="360000" lvl="1" fontAlgn="auto">
              <a:lnSpc>
                <a:spcPts val="2500"/>
              </a:lnSpc>
              <a:spcBef>
                <a:spcPts val="0"/>
              </a:spcBef>
              <a:spcAft>
                <a:spcPts val="0"/>
              </a:spcAft>
              <a:buFont typeface="Wingdings" panose="05000000000000000000" pitchFamily="2" charset="2"/>
              <a:buChar char="ü"/>
            </a:pPr>
            <a:r>
              <a:rPr lang="sv-SE" altLang="bg-BG" sz="1600" dirty="0" smtClean="0">
                <a:solidFill>
                  <a:srgbClr val="003296"/>
                </a:solidFill>
                <a:ea typeface="宋体"/>
              </a:rPr>
              <a:t>Fatura</a:t>
            </a:r>
            <a:r>
              <a:rPr lang="tr-TR" altLang="bg-BG" sz="1600" dirty="0" smtClean="0">
                <a:solidFill>
                  <a:srgbClr val="003296"/>
                </a:solidFill>
                <a:ea typeface="宋体"/>
              </a:rPr>
              <a:t> raporunda</a:t>
            </a:r>
            <a:r>
              <a:rPr lang="sv-SE" altLang="bg-BG" sz="1600" dirty="0" smtClean="0">
                <a:solidFill>
                  <a:srgbClr val="003296"/>
                </a:solidFill>
                <a:ea typeface="宋体"/>
              </a:rPr>
              <a:t> </a:t>
            </a:r>
            <a:r>
              <a:rPr lang="tr-TR" altLang="bg-BG" sz="1600" dirty="0" smtClean="0">
                <a:solidFill>
                  <a:srgbClr val="003296"/>
                </a:solidFill>
                <a:ea typeface="宋体"/>
              </a:rPr>
              <a:t>harcamaların</a:t>
            </a:r>
            <a:r>
              <a:rPr lang="sv-SE" altLang="bg-BG" sz="1600" dirty="0" smtClean="0">
                <a:solidFill>
                  <a:srgbClr val="003296"/>
                </a:solidFill>
                <a:ea typeface="宋体"/>
              </a:rPr>
              <a:t> </a:t>
            </a:r>
            <a:r>
              <a:rPr lang="tr-TR" altLang="bg-BG" sz="1600" dirty="0" smtClean="0">
                <a:solidFill>
                  <a:srgbClr val="003296"/>
                </a:solidFill>
                <a:ea typeface="宋体"/>
              </a:rPr>
              <a:t>açıklamalarının net olarak yapılmaması.</a:t>
            </a:r>
            <a:endParaRPr lang="ru-RU" altLang="bg-BG" sz="1600" dirty="0" smtClean="0">
              <a:solidFill>
                <a:srgbClr val="003296"/>
              </a:solidFill>
              <a:ea typeface="宋体"/>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9" name="Picture 8"/>
          <p:cNvPicPr>
            <a:picLocks noChangeAspect="1"/>
          </p:cNvPicPr>
          <p:nvPr/>
        </p:nvPicPr>
        <p:blipFill>
          <a:blip r:embed="rId4"/>
          <a:stretch>
            <a:fillRect/>
          </a:stretch>
        </p:blipFill>
        <p:spPr>
          <a:xfrm>
            <a:off x="539552" y="3933056"/>
            <a:ext cx="2054530" cy="957155"/>
          </a:xfrm>
          <a:prstGeom prst="rect">
            <a:avLst/>
          </a:prstGeom>
        </p:spPr>
      </p:pic>
    </p:spTree>
    <p:extLst>
      <p:ext uri="{BB962C8B-B14F-4D97-AF65-F5344CB8AC3E}">
        <p14:creationId xmlns:p14="http://schemas.microsoft.com/office/powerpoint/2010/main" val="1512210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cap="all" dirty="0" smtClean="0">
                <a:solidFill>
                  <a:srgbClr val="003399"/>
                </a:solidFill>
                <a:latin typeface="Verdana" pitchFamily="34" charset="0"/>
              </a:rPr>
              <a:t> </a:t>
            </a:r>
            <a:r>
              <a:rPr lang="tr-TR" sz="2000" b="1" cap="all" dirty="0" smtClean="0">
                <a:solidFill>
                  <a:srgbClr val="003399"/>
                </a:solidFill>
                <a:latin typeface="Verdana" pitchFamily="34" charset="0"/>
              </a:rPr>
              <a:t>SIK YAPILAN HATALAR</a:t>
            </a:r>
            <a:endParaRPr lang="bg-BG" dirty="0"/>
          </a:p>
        </p:txBody>
      </p:sp>
      <p:sp>
        <p:nvSpPr>
          <p:cNvPr id="3" name="Content Placeholder 2"/>
          <p:cNvSpPr>
            <a:spLocks noGrp="1"/>
          </p:cNvSpPr>
          <p:nvPr>
            <p:ph idx="1"/>
          </p:nvPr>
        </p:nvSpPr>
        <p:spPr>
          <a:xfrm>
            <a:off x="3131840" y="1600200"/>
            <a:ext cx="5554960" cy="5141168"/>
          </a:xfrm>
        </p:spPr>
        <p:txBody>
          <a:bodyPr/>
          <a:lstStyle/>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Başvuru </a:t>
            </a:r>
            <a:r>
              <a:rPr lang="tr-TR" altLang="bg-BG" sz="1600" dirty="0">
                <a:solidFill>
                  <a:srgbClr val="003296"/>
                </a:solidFill>
                <a:ea typeface="宋体"/>
              </a:rPr>
              <a:t>formunda onaylanan bütçe satırının tutarını aşan </a:t>
            </a:r>
            <a:r>
              <a:rPr lang="tr-TR" altLang="bg-BG" sz="1600" dirty="0" smtClean="0">
                <a:solidFill>
                  <a:srgbClr val="003296"/>
                </a:solidFill>
                <a:ea typeface="宋体"/>
              </a:rPr>
              <a:t>harcamaların </a:t>
            </a:r>
            <a:r>
              <a:rPr lang="tr-TR" altLang="bg-BG" sz="1600" dirty="0">
                <a:solidFill>
                  <a:srgbClr val="003296"/>
                </a:solidFill>
                <a:ea typeface="宋体"/>
              </a:rPr>
              <a:t>rapor </a:t>
            </a:r>
            <a:r>
              <a:rPr lang="tr-TR" altLang="bg-BG" sz="1600" dirty="0" smtClean="0">
                <a:solidFill>
                  <a:srgbClr val="003296"/>
                </a:solidFill>
                <a:ea typeface="宋体"/>
              </a:rPr>
              <a:t>edilmesi;</a:t>
            </a:r>
          </a:p>
          <a:p>
            <a:pPr marL="74250" lvl="1" indent="0" algn="just" fontAlgn="auto">
              <a:lnSpc>
                <a:spcPts val="2500"/>
              </a:lnSpc>
              <a:spcBef>
                <a:spcPts val="0"/>
              </a:spcBef>
              <a:spcAft>
                <a:spcPts val="0"/>
              </a:spcAft>
              <a:buNone/>
            </a:pPr>
            <a:endParaRPr lang="ru-RU" altLang="bg-BG" sz="1600" dirty="0" smtClean="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BL1'de </a:t>
            </a:r>
            <a:r>
              <a:rPr lang="tr-TR" altLang="bg-BG" sz="1600" dirty="0">
                <a:solidFill>
                  <a:srgbClr val="003296"/>
                </a:solidFill>
                <a:ea typeface="宋体"/>
              </a:rPr>
              <a:t>onaylanan aylık ve saatlik oranlar ile ay / saat sayılarına, taslak bütçede açıklandığı gibi kesinlikle uyulmalı ve onaylanan bütçeye bağlı olarak ayrı aylar / saatler olarak </a:t>
            </a:r>
            <a:r>
              <a:rPr lang="tr-TR" altLang="bg-BG" sz="1600" dirty="0" smtClean="0">
                <a:solidFill>
                  <a:srgbClr val="003296"/>
                </a:solidFill>
                <a:ea typeface="宋体"/>
              </a:rPr>
              <a:t>hesaplanmalıdır)tüm </a:t>
            </a:r>
            <a:r>
              <a:rPr lang="tr-TR" altLang="bg-BG" sz="1600" dirty="0">
                <a:solidFill>
                  <a:srgbClr val="003296"/>
                </a:solidFill>
                <a:ea typeface="宋体"/>
              </a:rPr>
              <a:t>raporlama dönemi için toplam tutar olarak değil</a:t>
            </a:r>
            <a:r>
              <a:rPr lang="tr-TR" altLang="bg-BG" sz="1600" dirty="0" smtClean="0">
                <a:solidFill>
                  <a:srgbClr val="003296"/>
                </a:solidFill>
                <a:ea typeface="宋体"/>
              </a:rPr>
              <a:t>;</a:t>
            </a:r>
          </a:p>
          <a:p>
            <a:pPr marL="360000" lvl="1" algn="just" fontAlgn="auto">
              <a:lnSpc>
                <a:spcPts val="2500"/>
              </a:lnSpc>
              <a:spcBef>
                <a:spcPts val="0"/>
              </a:spcBef>
              <a:spcAft>
                <a:spcPts val="0"/>
              </a:spcAft>
              <a:buFont typeface="Wingdings" panose="05000000000000000000" pitchFamily="2" charset="2"/>
              <a:buChar char="ü"/>
            </a:pPr>
            <a:endParaRPr lang="bg-BG" altLang="bg-BG" sz="1600" dirty="0" smtClean="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BL1 altındaki seyahat harcamaları, gerçekten </a:t>
            </a:r>
            <a:r>
              <a:rPr lang="tr-TR" altLang="bg-BG" sz="1600" dirty="0">
                <a:solidFill>
                  <a:srgbClr val="003296"/>
                </a:solidFill>
                <a:ea typeface="宋体"/>
              </a:rPr>
              <a:t>harcanan kaynaklar temelinde raporlanmalıdır </a:t>
            </a:r>
            <a:r>
              <a:rPr lang="tr-TR" altLang="bg-BG" sz="1600" dirty="0" smtClean="0">
                <a:solidFill>
                  <a:srgbClr val="003296"/>
                </a:solidFill>
                <a:ea typeface="宋体"/>
              </a:rPr>
              <a:t>– yapılan sık </a:t>
            </a:r>
            <a:r>
              <a:rPr lang="tr-TR" altLang="bg-BG" sz="1600" dirty="0">
                <a:solidFill>
                  <a:srgbClr val="003296"/>
                </a:solidFill>
                <a:ea typeface="宋体"/>
              </a:rPr>
              <a:t>bir hata, bu </a:t>
            </a:r>
            <a:r>
              <a:rPr lang="tr-TR" altLang="bg-BG" sz="1600" dirty="0" smtClean="0">
                <a:solidFill>
                  <a:srgbClr val="003296"/>
                </a:solidFill>
                <a:ea typeface="宋体"/>
              </a:rPr>
              <a:t>harcamaların, </a:t>
            </a:r>
            <a:r>
              <a:rPr lang="tr-TR" altLang="bg-BG" sz="1600" dirty="0">
                <a:solidFill>
                  <a:srgbClr val="003296"/>
                </a:solidFill>
                <a:ea typeface="宋体"/>
              </a:rPr>
              <a:t>gerçekten yapılan </a:t>
            </a:r>
            <a:r>
              <a:rPr lang="tr-TR" altLang="bg-BG" sz="1600" dirty="0" smtClean="0">
                <a:solidFill>
                  <a:srgbClr val="003296"/>
                </a:solidFill>
                <a:ea typeface="宋体"/>
              </a:rPr>
              <a:t>harcamalar </a:t>
            </a:r>
            <a:r>
              <a:rPr lang="tr-TR" altLang="bg-BG" sz="1600" dirty="0">
                <a:solidFill>
                  <a:srgbClr val="003296"/>
                </a:solidFill>
                <a:ea typeface="宋体"/>
              </a:rPr>
              <a:t>daha düşük olmasına rağmen, onaylanan bütçe oranları temelinde hesaplanması ve raporlanmasıdır</a:t>
            </a:r>
            <a:r>
              <a:rPr lang="tr-TR" altLang="bg-BG" sz="1600" dirty="0" smtClean="0">
                <a:solidFill>
                  <a:srgbClr val="003296"/>
                </a:solidFill>
                <a:ea typeface="宋体"/>
              </a:rPr>
              <a:t>;</a:t>
            </a:r>
          </a:p>
          <a:p>
            <a:pPr marL="74250" lvl="1" indent="0" algn="just" fontAlgn="auto">
              <a:lnSpc>
                <a:spcPts val="2500"/>
              </a:lnSpc>
              <a:spcBef>
                <a:spcPts val="0"/>
              </a:spcBef>
              <a:spcAft>
                <a:spcPts val="0"/>
              </a:spcAft>
              <a:buNone/>
            </a:pPr>
            <a:endParaRPr lang="ru-RU" altLang="bg-BG" sz="1600" dirty="0">
              <a:solidFill>
                <a:srgbClr val="003296"/>
              </a:solidFill>
              <a:ea typeface="宋体"/>
            </a:endParaRPr>
          </a:p>
          <a:p>
            <a:pPr marL="360000" lvl="1" algn="just" fontAlgn="auto">
              <a:lnSpc>
                <a:spcPts val="2500"/>
              </a:lnSpc>
              <a:spcBef>
                <a:spcPts val="0"/>
              </a:spcBef>
              <a:spcAft>
                <a:spcPts val="0"/>
              </a:spcAft>
              <a:buFont typeface="Wingdings" panose="05000000000000000000" pitchFamily="2" charset="2"/>
              <a:buChar char="ü"/>
            </a:pPr>
            <a:r>
              <a:rPr lang="tr-TR" altLang="bg-BG" sz="1600" dirty="0" smtClean="0">
                <a:solidFill>
                  <a:srgbClr val="003296"/>
                </a:solidFill>
                <a:ea typeface="宋体"/>
              </a:rPr>
              <a:t>Teknik </a:t>
            </a:r>
            <a:r>
              <a:rPr lang="tr-TR" altLang="bg-BG" sz="1600" dirty="0">
                <a:solidFill>
                  <a:srgbClr val="003296"/>
                </a:solidFill>
                <a:ea typeface="宋体"/>
              </a:rPr>
              <a:t>ve aritmetik </a:t>
            </a:r>
            <a:r>
              <a:rPr lang="tr-TR" altLang="bg-BG" sz="1600" dirty="0" smtClean="0">
                <a:solidFill>
                  <a:srgbClr val="003296"/>
                </a:solidFill>
                <a:ea typeface="宋体"/>
              </a:rPr>
              <a:t>hatalar.</a:t>
            </a:r>
            <a:endParaRPr lang="ru-RU" altLang="bg-BG" sz="1600" dirty="0">
              <a:solidFill>
                <a:srgbClr val="003296"/>
              </a:solidFill>
              <a:ea typeface="宋体"/>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9" name="Picture 8"/>
          <p:cNvPicPr>
            <a:picLocks noChangeAspect="1"/>
          </p:cNvPicPr>
          <p:nvPr/>
        </p:nvPicPr>
        <p:blipFill>
          <a:blip r:embed="rId4"/>
          <a:stretch>
            <a:fillRect/>
          </a:stretch>
        </p:blipFill>
        <p:spPr>
          <a:xfrm>
            <a:off x="539552" y="3933056"/>
            <a:ext cx="2054530" cy="957155"/>
          </a:xfrm>
          <a:prstGeom prst="rect">
            <a:avLst/>
          </a:prstGeom>
        </p:spPr>
      </p:pic>
    </p:spTree>
    <p:extLst>
      <p:ext uri="{BB962C8B-B14F-4D97-AF65-F5344CB8AC3E}">
        <p14:creationId xmlns:p14="http://schemas.microsoft.com/office/powerpoint/2010/main" val="434267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SIK YAPILAN HATALAR</a:t>
            </a:r>
            <a:endParaRPr lang="bg-BG" dirty="0"/>
          </a:p>
        </p:txBody>
      </p:sp>
      <p:sp>
        <p:nvSpPr>
          <p:cNvPr id="3" name="Content Placeholder 2"/>
          <p:cNvSpPr>
            <a:spLocks noGrp="1"/>
          </p:cNvSpPr>
          <p:nvPr>
            <p:ph idx="1"/>
          </p:nvPr>
        </p:nvSpPr>
        <p:spPr>
          <a:xfrm>
            <a:off x="3059832" y="1600200"/>
            <a:ext cx="5626968" cy="4525963"/>
          </a:xfrm>
        </p:spPr>
        <p:txBody>
          <a:bodyPr/>
          <a:lstStyle/>
          <a:p>
            <a:pPr marL="0" lvl="1" indent="0" algn="ctr" fontAlgn="auto">
              <a:lnSpc>
                <a:spcPts val="2500"/>
              </a:lnSpc>
              <a:spcBef>
                <a:spcPts val="0"/>
              </a:spcBef>
              <a:spcAft>
                <a:spcPts val="0"/>
              </a:spcAft>
              <a:buNone/>
            </a:pPr>
            <a:endParaRPr lang="tr-TR" sz="1800" dirty="0">
              <a:solidFill>
                <a:srgbClr val="003296"/>
              </a:solidFill>
              <a:ea typeface="宋体"/>
            </a:endParaRPr>
          </a:p>
          <a:p>
            <a:pPr marL="0" lvl="1" indent="0" algn="ctr" fontAlgn="auto">
              <a:lnSpc>
                <a:spcPts val="2500"/>
              </a:lnSpc>
              <a:spcBef>
                <a:spcPts val="0"/>
              </a:spcBef>
              <a:spcAft>
                <a:spcPts val="0"/>
              </a:spcAft>
              <a:buNone/>
            </a:pPr>
            <a:r>
              <a:rPr lang="tr-TR" sz="1600" b="1" dirty="0" smtClean="0">
                <a:solidFill>
                  <a:srgbClr val="003296"/>
                </a:solidFill>
                <a:ea typeface="宋体"/>
              </a:rPr>
              <a:t>Eklenen belgelerdeki </a:t>
            </a:r>
            <a:r>
              <a:rPr lang="tr-TR" sz="1600" b="1" dirty="0">
                <a:solidFill>
                  <a:srgbClr val="003296"/>
                </a:solidFill>
                <a:ea typeface="宋体"/>
              </a:rPr>
              <a:t>sık görülen hatalar</a:t>
            </a:r>
            <a:r>
              <a:rPr lang="tr-TR" sz="1600" b="1" dirty="0" smtClean="0">
                <a:solidFill>
                  <a:srgbClr val="003296"/>
                </a:solidFill>
                <a:ea typeface="宋体"/>
              </a:rPr>
              <a:t>:</a:t>
            </a:r>
          </a:p>
          <a:p>
            <a:pPr marL="0" lvl="1" indent="0" algn="ctr" fontAlgn="auto">
              <a:lnSpc>
                <a:spcPts val="2500"/>
              </a:lnSpc>
              <a:spcBef>
                <a:spcPts val="0"/>
              </a:spcBef>
              <a:spcAft>
                <a:spcPts val="0"/>
              </a:spcAft>
              <a:buNone/>
            </a:pPr>
            <a:endParaRPr lang="bg-BG" sz="1600" b="1" dirty="0" smtClean="0">
              <a:solidFill>
                <a:srgbClr val="003296"/>
              </a:solidFill>
              <a:ea typeface="宋体"/>
            </a:endParaRPr>
          </a:p>
          <a:p>
            <a:pPr marL="540000" lvl="1" fontAlgn="auto">
              <a:lnSpc>
                <a:spcPts val="2500"/>
              </a:lnSpc>
              <a:spcBef>
                <a:spcPts val="0"/>
              </a:spcBef>
              <a:spcAft>
                <a:spcPts val="0"/>
              </a:spcAft>
              <a:buFont typeface="Wingdings" panose="05000000000000000000" pitchFamily="2" charset="2"/>
              <a:buChar char="ü"/>
            </a:pPr>
            <a:r>
              <a:rPr lang="tr-TR" sz="1600" dirty="0" smtClean="0">
                <a:solidFill>
                  <a:srgbClr val="003296"/>
                </a:solidFill>
                <a:ea typeface="宋体"/>
              </a:rPr>
              <a:t>LP'nin mali </a:t>
            </a:r>
            <a:r>
              <a:rPr lang="tr-TR" sz="1600" dirty="0">
                <a:solidFill>
                  <a:srgbClr val="003296"/>
                </a:solidFill>
                <a:ea typeface="宋体"/>
              </a:rPr>
              <a:t>kimlik formunda SWIFT kodu </a:t>
            </a:r>
            <a:r>
              <a:rPr lang="tr-TR" sz="1600" dirty="0" smtClean="0">
                <a:solidFill>
                  <a:srgbClr val="003296"/>
                </a:solidFill>
                <a:ea typeface="宋体"/>
              </a:rPr>
              <a:t>belirtmemesi;</a:t>
            </a:r>
            <a:endParaRPr lang="bg-BG" sz="1600" dirty="0">
              <a:solidFill>
                <a:srgbClr val="003296"/>
              </a:solidFill>
              <a:ea typeface="宋体"/>
            </a:endParaRPr>
          </a:p>
          <a:p>
            <a:pPr marL="540000" lvl="1" fontAlgn="auto">
              <a:lnSpc>
                <a:spcPts val="2500"/>
              </a:lnSpc>
              <a:spcBef>
                <a:spcPts val="0"/>
              </a:spcBef>
              <a:spcAft>
                <a:spcPts val="0"/>
              </a:spcAft>
              <a:buFont typeface="Wingdings" panose="05000000000000000000" pitchFamily="2" charset="2"/>
              <a:buChar char="ü"/>
            </a:pPr>
            <a:r>
              <a:rPr lang="tr-TR" sz="1600" dirty="0" smtClean="0">
                <a:solidFill>
                  <a:srgbClr val="003296"/>
                </a:solidFill>
                <a:ea typeface="宋体"/>
              </a:rPr>
              <a:t>Doğrulama p</a:t>
            </a:r>
            <a:r>
              <a:rPr lang="en-US" sz="1600" dirty="0" smtClean="0">
                <a:solidFill>
                  <a:srgbClr val="003296"/>
                </a:solidFill>
                <a:ea typeface="宋体"/>
              </a:rPr>
              <a:t>aket</a:t>
            </a:r>
            <a:r>
              <a:rPr lang="tr-TR" sz="1600" dirty="0" smtClean="0">
                <a:solidFill>
                  <a:srgbClr val="003296"/>
                </a:solidFill>
                <a:ea typeface="宋体"/>
              </a:rPr>
              <a:t>i olarak iletilmesi gereken belgelerdeki eksiklikler;</a:t>
            </a:r>
            <a:r>
              <a:rPr lang="en-US" sz="1600" dirty="0" smtClean="0">
                <a:solidFill>
                  <a:srgbClr val="003296"/>
                </a:solidFill>
                <a:ea typeface="宋体"/>
              </a:rPr>
              <a:t> </a:t>
            </a:r>
            <a:endParaRPr lang="tr-TR" sz="1600" dirty="0" smtClean="0">
              <a:solidFill>
                <a:srgbClr val="003296"/>
              </a:solidFill>
              <a:ea typeface="宋体"/>
            </a:endParaRPr>
          </a:p>
          <a:p>
            <a:pPr marL="540000" lvl="1" fontAlgn="auto">
              <a:lnSpc>
                <a:spcPts val="2500"/>
              </a:lnSpc>
              <a:spcBef>
                <a:spcPts val="0"/>
              </a:spcBef>
              <a:spcAft>
                <a:spcPts val="0"/>
              </a:spcAft>
              <a:buFont typeface="Wingdings" panose="05000000000000000000" pitchFamily="2" charset="2"/>
              <a:buChar char="ü"/>
            </a:pPr>
            <a:r>
              <a:rPr lang="tr-TR" sz="1600" dirty="0" smtClean="0">
                <a:solidFill>
                  <a:srgbClr val="003296"/>
                </a:solidFill>
                <a:ea typeface="宋体"/>
              </a:rPr>
              <a:t>Pakete eşlik </a:t>
            </a:r>
            <a:r>
              <a:rPr lang="tr-TR" sz="1600" dirty="0">
                <a:solidFill>
                  <a:srgbClr val="003296"/>
                </a:solidFill>
                <a:ea typeface="宋体"/>
              </a:rPr>
              <a:t>eden </a:t>
            </a:r>
            <a:r>
              <a:rPr lang="tr-TR" sz="1600" dirty="0" smtClean="0">
                <a:solidFill>
                  <a:srgbClr val="003296"/>
                </a:solidFill>
                <a:ea typeface="宋体"/>
              </a:rPr>
              <a:t>diğer belgelerdeki </a:t>
            </a:r>
            <a:r>
              <a:rPr lang="tr-TR" sz="1600" dirty="0">
                <a:solidFill>
                  <a:srgbClr val="003296"/>
                </a:solidFill>
                <a:ea typeface="宋体"/>
              </a:rPr>
              <a:t>eksik</a:t>
            </a:r>
            <a:endParaRPr lang="bg-BG" sz="1600" dirty="0">
              <a:solidFill>
                <a:srgbClr val="003296"/>
              </a:solidFill>
              <a:ea typeface="宋体"/>
            </a:endParaRPr>
          </a:p>
          <a:p>
            <a:pPr marL="540000" lvl="1" fontAlgn="auto">
              <a:lnSpc>
                <a:spcPts val="2500"/>
              </a:lnSpc>
              <a:spcBef>
                <a:spcPts val="0"/>
              </a:spcBef>
              <a:spcAft>
                <a:spcPts val="0"/>
              </a:spcAft>
              <a:buFont typeface="Wingdings" panose="05000000000000000000" pitchFamily="2" charset="2"/>
              <a:buChar char="ü"/>
            </a:pPr>
            <a:r>
              <a:rPr lang="tr-TR" sz="1600" dirty="0" smtClean="0">
                <a:solidFill>
                  <a:srgbClr val="003296"/>
                </a:solidFill>
                <a:ea typeface="宋体"/>
              </a:rPr>
              <a:t>Ödeme talebi formunun </a:t>
            </a:r>
            <a:r>
              <a:rPr lang="tr-TR" sz="1600" dirty="0">
                <a:solidFill>
                  <a:srgbClr val="003296"/>
                </a:solidFill>
                <a:ea typeface="宋体"/>
              </a:rPr>
              <a:t>eski sürümlerinin ve </a:t>
            </a:r>
            <a:r>
              <a:rPr lang="tr-TR" sz="1600" dirty="0" smtClean="0">
                <a:solidFill>
                  <a:srgbClr val="003296"/>
                </a:solidFill>
                <a:ea typeface="宋体"/>
              </a:rPr>
              <a:t>farklı </a:t>
            </a:r>
            <a:r>
              <a:rPr lang="tr-TR" sz="1600" dirty="0">
                <a:solidFill>
                  <a:srgbClr val="003296"/>
                </a:solidFill>
                <a:ea typeface="宋体"/>
              </a:rPr>
              <a:t>uygulamaların </a:t>
            </a:r>
            <a:r>
              <a:rPr lang="tr-TR" sz="1600" dirty="0" smtClean="0">
                <a:solidFill>
                  <a:srgbClr val="003296"/>
                </a:solidFill>
                <a:ea typeface="宋体"/>
              </a:rPr>
              <a:t>kullanılması.</a:t>
            </a:r>
            <a:endParaRPr lang="bg-BG" sz="1600" dirty="0" smtClean="0">
              <a:solidFill>
                <a:srgbClr val="003296"/>
              </a:solidFill>
              <a:ea typeface="宋体"/>
            </a:endParaRPr>
          </a:p>
          <a:p>
            <a:pPr marL="254250" lvl="1" indent="0" fontAlgn="auto">
              <a:lnSpc>
                <a:spcPts val="2500"/>
              </a:lnSpc>
              <a:spcBef>
                <a:spcPts val="0"/>
              </a:spcBef>
              <a:spcAft>
                <a:spcPts val="0"/>
              </a:spcAft>
              <a:buNone/>
            </a:pPr>
            <a:endParaRPr lang="bg-BG" sz="1800" dirty="0" smtClean="0">
              <a:solidFill>
                <a:srgbClr val="003296"/>
              </a:solidFill>
              <a:ea typeface="宋体"/>
            </a:endParaRPr>
          </a:p>
          <a:p>
            <a:pPr marL="540000" lvl="1" fontAlgn="auto">
              <a:lnSpc>
                <a:spcPts val="2500"/>
              </a:lnSpc>
              <a:spcBef>
                <a:spcPts val="0"/>
              </a:spcBef>
              <a:spcAft>
                <a:spcPts val="0"/>
              </a:spcAft>
              <a:buFont typeface="Wingdings" panose="05000000000000000000" pitchFamily="2" charset="2"/>
              <a:buChar char="ü"/>
            </a:pPr>
            <a:endParaRPr lang="bg-BG" sz="1800" dirty="0" smtClean="0">
              <a:solidFill>
                <a:srgbClr val="003296"/>
              </a:solidFill>
              <a:ea typeface="宋体"/>
            </a:endParaRPr>
          </a:p>
          <a:p>
            <a:pPr marL="254250" lvl="1" indent="0" fontAlgn="auto">
              <a:lnSpc>
                <a:spcPts val="2500"/>
              </a:lnSpc>
              <a:spcBef>
                <a:spcPts val="0"/>
              </a:spcBef>
              <a:spcAft>
                <a:spcPts val="0"/>
              </a:spcAft>
              <a:buNone/>
            </a:pPr>
            <a:endParaRPr lang="bg-BG" sz="1800" dirty="0">
              <a:solidFill>
                <a:srgbClr val="003296"/>
              </a:solidFill>
              <a:ea typeface="宋体"/>
            </a:endParaRPr>
          </a:p>
          <a:p>
            <a:pPr marL="254250" lvl="1" indent="0" fontAlgn="auto">
              <a:lnSpc>
                <a:spcPts val="2500"/>
              </a:lnSpc>
              <a:spcBef>
                <a:spcPts val="0"/>
              </a:spcBef>
              <a:spcAft>
                <a:spcPts val="0"/>
              </a:spcAft>
              <a:buNone/>
            </a:pPr>
            <a:endParaRPr lang="bg-BG" sz="1800" dirty="0">
              <a:solidFill>
                <a:srgbClr val="003296"/>
              </a:solidFill>
              <a:ea typeface="宋体"/>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9" name="Picture 8"/>
          <p:cNvPicPr>
            <a:picLocks noChangeAspect="1"/>
          </p:cNvPicPr>
          <p:nvPr/>
        </p:nvPicPr>
        <p:blipFill>
          <a:blip r:embed="rId4"/>
          <a:stretch>
            <a:fillRect/>
          </a:stretch>
        </p:blipFill>
        <p:spPr>
          <a:xfrm>
            <a:off x="539552" y="3933056"/>
            <a:ext cx="2054530" cy="957155"/>
          </a:xfrm>
          <a:prstGeom prst="rect">
            <a:avLst/>
          </a:prstGeom>
        </p:spPr>
      </p:pic>
    </p:spTree>
    <p:extLst>
      <p:ext uri="{BB962C8B-B14F-4D97-AF65-F5344CB8AC3E}">
        <p14:creationId xmlns:p14="http://schemas.microsoft.com/office/powerpoint/2010/main" val="3543812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SIK YAPILAN HATALAR</a:t>
            </a:r>
            <a:endParaRPr lang="bg-BG" dirty="0"/>
          </a:p>
        </p:txBody>
      </p:sp>
      <p:sp>
        <p:nvSpPr>
          <p:cNvPr id="3" name="Content Placeholder 2"/>
          <p:cNvSpPr>
            <a:spLocks noGrp="1"/>
          </p:cNvSpPr>
          <p:nvPr>
            <p:ph idx="1"/>
          </p:nvPr>
        </p:nvSpPr>
        <p:spPr>
          <a:xfrm>
            <a:off x="3059832" y="1600200"/>
            <a:ext cx="5626968" cy="4525963"/>
          </a:xfrm>
        </p:spPr>
        <p:txBody>
          <a:bodyPr/>
          <a:lstStyle/>
          <a:p>
            <a:pPr marL="360000" lvl="1" algn="just" fontAlgn="auto">
              <a:lnSpc>
                <a:spcPts val="2500"/>
              </a:lnSpc>
              <a:spcBef>
                <a:spcPts val="0"/>
              </a:spcBef>
              <a:spcAft>
                <a:spcPts val="0"/>
              </a:spcAft>
              <a:buFont typeface="Wingdings" panose="05000000000000000000" pitchFamily="2" charset="2"/>
              <a:buChar char="ü"/>
            </a:pPr>
            <a:endParaRPr lang="ru-RU" altLang="bg-BG" sz="1800" dirty="0">
              <a:solidFill>
                <a:srgbClr val="003296"/>
              </a:solidFill>
              <a:ea typeface="宋体"/>
            </a:endParaRPr>
          </a:p>
          <a:p>
            <a:pPr marL="0" lvl="1" indent="0" algn="ctr">
              <a:lnSpc>
                <a:spcPts val="2200"/>
              </a:lnSpc>
              <a:buNone/>
            </a:pPr>
            <a:r>
              <a:rPr lang="tr-TR" sz="1600" b="1" dirty="0" smtClean="0">
                <a:solidFill>
                  <a:srgbClr val="003296"/>
                </a:solidFill>
                <a:ea typeface="宋体"/>
              </a:rPr>
              <a:t>Diğer </a:t>
            </a:r>
            <a:r>
              <a:rPr lang="tr-TR" sz="1600" b="1" dirty="0">
                <a:solidFill>
                  <a:srgbClr val="003296"/>
                </a:solidFill>
                <a:ea typeface="宋体"/>
              </a:rPr>
              <a:t>ihmaller:</a:t>
            </a:r>
            <a:endParaRPr lang="bg-BG" sz="1600" b="1" dirty="0">
              <a:solidFill>
                <a:srgbClr val="003296"/>
              </a:solidFill>
              <a:ea typeface="宋体"/>
            </a:endParaRPr>
          </a:p>
          <a:p>
            <a:pPr marL="0" lvl="1" algn="ctr">
              <a:lnSpc>
                <a:spcPts val="2200"/>
              </a:lnSpc>
            </a:pPr>
            <a:endParaRPr lang="bg-BG" sz="1600" b="1" dirty="0">
              <a:solidFill>
                <a:srgbClr val="003296"/>
              </a:solidFill>
              <a:ea typeface="宋体"/>
            </a:endParaRPr>
          </a:p>
          <a:p>
            <a:pPr marL="540000" lvl="1">
              <a:lnSpc>
                <a:spcPts val="2500"/>
              </a:lnSpc>
              <a:buFont typeface="Wingdings" panose="05000000000000000000" pitchFamily="2" charset="2"/>
              <a:buChar char="ü"/>
            </a:pPr>
            <a:r>
              <a:rPr lang="tr-TR" sz="1600" dirty="0" smtClean="0">
                <a:solidFill>
                  <a:srgbClr val="003296"/>
                </a:solidFill>
                <a:ea typeface="宋体"/>
              </a:rPr>
              <a:t>Harcamaların </a:t>
            </a:r>
            <a:r>
              <a:rPr lang="tr-TR" sz="1600" dirty="0">
                <a:solidFill>
                  <a:srgbClr val="003296"/>
                </a:solidFill>
                <a:ea typeface="宋体"/>
              </a:rPr>
              <a:t>uygunluğunun kontrolü sırasında İlk Seviye kontrolörü tarafından talep edilen tüm ek belgeler, yeterli denetim izi sağlamak için "Faturalar" / "Tedarikler" Bölümüne yüklenmelidir;</a:t>
            </a:r>
            <a:endParaRPr lang="bg-BG" sz="1600" dirty="0" smtClean="0">
              <a:solidFill>
                <a:srgbClr val="003296"/>
              </a:solidFill>
              <a:ea typeface="宋体"/>
            </a:endParaRPr>
          </a:p>
          <a:p>
            <a:pPr marL="540000" lvl="1">
              <a:lnSpc>
                <a:spcPts val="2500"/>
              </a:lnSpc>
              <a:buFont typeface="Wingdings" panose="05000000000000000000" pitchFamily="2" charset="2"/>
              <a:buChar char="ü"/>
            </a:pPr>
            <a:r>
              <a:rPr lang="tr-TR" sz="1600" dirty="0" smtClean="0">
                <a:solidFill>
                  <a:srgbClr val="003296"/>
                </a:solidFill>
                <a:ea typeface="宋体"/>
              </a:rPr>
              <a:t>Taranan </a:t>
            </a:r>
            <a:r>
              <a:rPr lang="tr-TR" sz="1600" dirty="0">
                <a:solidFill>
                  <a:srgbClr val="003296"/>
                </a:solidFill>
                <a:ea typeface="宋体"/>
              </a:rPr>
              <a:t>belgelerin okunaksız </a:t>
            </a:r>
            <a:r>
              <a:rPr lang="tr-TR" sz="1600" dirty="0" smtClean="0">
                <a:solidFill>
                  <a:srgbClr val="003296"/>
                </a:solidFill>
                <a:ea typeface="宋体"/>
              </a:rPr>
              <a:t>kopyalarının iletilmesi;</a:t>
            </a:r>
            <a:endParaRPr lang="bg-BG" sz="1600" dirty="0">
              <a:solidFill>
                <a:srgbClr val="003296"/>
              </a:solidFill>
              <a:ea typeface="宋体"/>
            </a:endParaRPr>
          </a:p>
          <a:p>
            <a:pPr marL="540000" lvl="1">
              <a:lnSpc>
                <a:spcPts val="2500"/>
              </a:lnSpc>
              <a:buFont typeface="Wingdings" panose="05000000000000000000" pitchFamily="2" charset="2"/>
              <a:buChar char="ü"/>
            </a:pPr>
            <a:r>
              <a:rPr lang="tr-TR" sz="1600" dirty="0" smtClean="0">
                <a:solidFill>
                  <a:srgbClr val="003296"/>
                </a:solidFill>
                <a:ea typeface="宋体"/>
              </a:rPr>
              <a:t>Her sayfanın </a:t>
            </a:r>
            <a:r>
              <a:rPr lang="tr-TR" sz="1600" dirty="0">
                <a:solidFill>
                  <a:srgbClr val="003296"/>
                </a:solidFill>
                <a:ea typeface="宋体"/>
              </a:rPr>
              <a:t>ayrı bir dosya olarak </a:t>
            </a:r>
            <a:r>
              <a:rPr lang="tr-TR" sz="1600" dirty="0" smtClean="0">
                <a:solidFill>
                  <a:srgbClr val="003296"/>
                </a:solidFill>
                <a:ea typeface="宋体"/>
              </a:rPr>
              <a:t>taranması;</a:t>
            </a:r>
            <a:endParaRPr lang="bg-BG" sz="1600" dirty="0">
              <a:solidFill>
                <a:srgbClr val="003296"/>
              </a:solidFill>
              <a:ea typeface="宋体"/>
            </a:endParaRPr>
          </a:p>
          <a:p>
            <a:pPr marL="540000" lvl="1">
              <a:lnSpc>
                <a:spcPts val="2500"/>
              </a:lnSpc>
              <a:buFont typeface="Wingdings" panose="05000000000000000000" pitchFamily="2" charset="2"/>
              <a:buChar char="ü"/>
            </a:pPr>
            <a:r>
              <a:rPr lang="tr-TR" sz="1600" dirty="0">
                <a:solidFill>
                  <a:srgbClr val="003296"/>
                </a:solidFill>
                <a:ea typeface="宋体"/>
              </a:rPr>
              <a:t>A</a:t>
            </a:r>
            <a:r>
              <a:rPr lang="tr-TR" sz="1600" dirty="0" smtClean="0">
                <a:solidFill>
                  <a:srgbClr val="003296"/>
                </a:solidFill>
                <a:ea typeface="宋体"/>
              </a:rPr>
              <a:t>çıklanan bilgilerin okunaksız olması ve İngilizce olarak doldurulmaması;</a:t>
            </a:r>
            <a:endParaRPr lang="bg-BG" sz="1600" dirty="0">
              <a:solidFill>
                <a:srgbClr val="003296"/>
              </a:solidFill>
              <a:ea typeface="宋体"/>
            </a:endParaRPr>
          </a:p>
          <a:p>
            <a:pPr marL="254250" lvl="1" indent="0" fontAlgn="auto">
              <a:lnSpc>
                <a:spcPts val="2500"/>
              </a:lnSpc>
              <a:spcBef>
                <a:spcPts val="0"/>
              </a:spcBef>
              <a:spcAft>
                <a:spcPts val="0"/>
              </a:spcAft>
              <a:buNone/>
            </a:pPr>
            <a:endParaRPr lang="bg-BG" sz="1800" dirty="0">
              <a:solidFill>
                <a:srgbClr val="003296"/>
              </a:solidFill>
              <a:ea typeface="宋体"/>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9" name="Picture 8"/>
          <p:cNvPicPr>
            <a:picLocks noChangeAspect="1"/>
          </p:cNvPicPr>
          <p:nvPr/>
        </p:nvPicPr>
        <p:blipFill>
          <a:blip r:embed="rId4"/>
          <a:stretch>
            <a:fillRect/>
          </a:stretch>
        </p:blipFill>
        <p:spPr>
          <a:xfrm>
            <a:off x="539552" y="3933056"/>
            <a:ext cx="2054530" cy="957155"/>
          </a:xfrm>
          <a:prstGeom prst="rect">
            <a:avLst/>
          </a:prstGeom>
        </p:spPr>
      </p:pic>
    </p:spTree>
    <p:extLst>
      <p:ext uri="{BB962C8B-B14F-4D97-AF65-F5344CB8AC3E}">
        <p14:creationId xmlns:p14="http://schemas.microsoft.com/office/powerpoint/2010/main" val="326906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000" b="1" cap="all" dirty="0" smtClean="0">
                <a:solidFill>
                  <a:srgbClr val="003399"/>
                </a:solidFill>
                <a:latin typeface="Verdana" pitchFamily="34" charset="0"/>
              </a:rPr>
              <a:t>Uygun olmayan harcamalar</a:t>
            </a:r>
            <a:endParaRPr lang="bg-BG" dirty="0"/>
          </a:p>
        </p:txBody>
      </p:sp>
      <p:sp>
        <p:nvSpPr>
          <p:cNvPr id="3" name="Content Placeholder 2"/>
          <p:cNvSpPr>
            <a:spLocks noGrp="1"/>
          </p:cNvSpPr>
          <p:nvPr>
            <p:ph idx="1"/>
          </p:nvPr>
        </p:nvSpPr>
        <p:spPr>
          <a:xfrm>
            <a:off x="380158" y="1471297"/>
            <a:ext cx="8306642" cy="5270071"/>
          </a:xfrm>
        </p:spPr>
        <p:txBody>
          <a:bodyPr/>
          <a:lstStyle/>
          <a:p>
            <a:pPr>
              <a:lnSpc>
                <a:spcPct val="150000"/>
              </a:lnSpc>
              <a:spcAft>
                <a:spcPts val="1200"/>
              </a:spcAft>
              <a:buFont typeface="Wingdings" panose="05000000000000000000" pitchFamily="2" charset="2"/>
              <a:buChar char="ü"/>
            </a:pPr>
            <a:r>
              <a:rPr lang="tr-TR" sz="1600" dirty="0" smtClean="0">
                <a:solidFill>
                  <a:srgbClr val="003296"/>
                </a:solidFill>
                <a:ea typeface="Verdana" panose="020B0604030504040204" pitchFamily="34" charset="0"/>
                <a:cs typeface="Verdana" panose="020B0604030504040204" pitchFamily="34" charset="0"/>
              </a:rPr>
              <a:t>Proje </a:t>
            </a:r>
            <a:r>
              <a:rPr lang="tr-TR" sz="1600" dirty="0">
                <a:solidFill>
                  <a:srgbClr val="003296"/>
                </a:solidFill>
                <a:ea typeface="Verdana" panose="020B0604030504040204" pitchFamily="34" charset="0"/>
                <a:cs typeface="Verdana" panose="020B0604030504040204" pitchFamily="34" charset="0"/>
              </a:rPr>
              <a:t>ile ilişkilendirilmemiş maliyetler;</a:t>
            </a: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Her türlü KDV’ler</a:t>
            </a: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Arazi yada mevcut binaların satın alınması, kiralanması;</a:t>
            </a: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Para cezaları ve mahkeme masrafları;</a:t>
            </a: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İşletim masrafları</a:t>
            </a:r>
            <a:r>
              <a:rPr lang="tr-TR" sz="1600" dirty="0" smtClean="0">
                <a:solidFill>
                  <a:srgbClr val="003296"/>
                </a:solidFill>
                <a:ea typeface="Verdana" panose="020B0604030504040204" pitchFamily="34" charset="0"/>
                <a:cs typeface="Verdana" panose="020B0604030504040204" pitchFamily="34" charset="0"/>
              </a:rPr>
              <a:t>;</a:t>
            </a:r>
            <a:r>
              <a:rPr lang="tr-TR" sz="1600" b="1" dirty="0">
                <a:solidFill>
                  <a:srgbClr val="003296"/>
                </a:solidFill>
                <a:ea typeface="Verdana" panose="020B0604030504040204" pitchFamily="34" charset="0"/>
                <a:cs typeface="Verdana" panose="020B0604030504040204" pitchFamily="34" charset="0"/>
              </a:rPr>
              <a:t> Teminat masrafları</a:t>
            </a:r>
            <a:r>
              <a:rPr lang="tr-TR" sz="1600" b="1" dirty="0" smtClean="0">
                <a:solidFill>
                  <a:srgbClr val="003296"/>
                </a:solidFill>
                <a:ea typeface="Verdana" panose="020B0604030504040204" pitchFamily="34" charset="0"/>
                <a:cs typeface="Verdana" panose="020B0604030504040204" pitchFamily="34" charset="0"/>
              </a:rPr>
              <a:t>;</a:t>
            </a:r>
            <a:endParaRPr lang="tr-TR" sz="1600" dirty="0">
              <a:solidFill>
                <a:srgbClr val="003296"/>
              </a:solidFill>
              <a:ea typeface="Verdana" panose="020B0604030504040204" pitchFamily="34" charset="0"/>
              <a:cs typeface="Verdana" panose="020B0604030504040204" pitchFamily="34" charset="0"/>
            </a:endParaRP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İkinci el ekipman satın alımı;</a:t>
            </a:r>
          </a:p>
          <a:p>
            <a:pPr>
              <a:lnSpc>
                <a:spcPct val="150000"/>
              </a:lnSpc>
              <a:spcAft>
                <a:spcPts val="1200"/>
              </a:spcAft>
              <a:buFont typeface="Wingdings" panose="05000000000000000000" pitchFamily="2" charset="2"/>
              <a:buChar char="ü"/>
            </a:pPr>
            <a:r>
              <a:rPr lang="tr-TR" sz="1600" dirty="0" smtClean="0">
                <a:solidFill>
                  <a:srgbClr val="003296"/>
                </a:solidFill>
                <a:ea typeface="Verdana" panose="020B0604030504040204" pitchFamily="34" charset="0"/>
                <a:cs typeface="Verdana" panose="020B0604030504040204" pitchFamily="34" charset="0"/>
              </a:rPr>
              <a:t>Döviz </a:t>
            </a:r>
            <a:r>
              <a:rPr lang="tr-TR" sz="1600" dirty="0">
                <a:solidFill>
                  <a:srgbClr val="003296"/>
                </a:solidFill>
                <a:ea typeface="Verdana" panose="020B0604030504040204" pitchFamily="34" charset="0"/>
                <a:cs typeface="Verdana" panose="020B0604030504040204" pitchFamily="34" charset="0"/>
              </a:rPr>
              <a:t>kuru dönüşüm masrafları ve maliyetleri ile bileşene özel Avro hesabına ilişkin döviz kuru zararları, ayrıca tamamen finansal nitelikteki diğer </a:t>
            </a:r>
            <a:r>
              <a:rPr lang="tr-TR" sz="1600" dirty="0" smtClean="0">
                <a:solidFill>
                  <a:srgbClr val="003296"/>
                </a:solidFill>
                <a:ea typeface="Verdana" panose="020B0604030504040204" pitchFamily="34" charset="0"/>
                <a:cs typeface="Verdana" panose="020B0604030504040204" pitchFamily="34" charset="0"/>
              </a:rPr>
              <a:t>giderler.</a:t>
            </a:r>
          </a:p>
          <a:p>
            <a:pPr>
              <a:lnSpc>
                <a:spcPct val="150000"/>
              </a:lnSpc>
              <a:spcAft>
                <a:spcPts val="1200"/>
              </a:spcAft>
              <a:buFont typeface="Wingdings" panose="05000000000000000000" pitchFamily="2" charset="2"/>
              <a:buChar char="ü"/>
            </a:pPr>
            <a:r>
              <a:rPr lang="tr-TR" sz="1600" dirty="0">
                <a:solidFill>
                  <a:srgbClr val="003296"/>
                </a:solidFill>
                <a:ea typeface="Verdana" panose="020B0604030504040204" pitchFamily="34" charset="0"/>
                <a:cs typeface="Verdana" panose="020B0604030504040204" pitchFamily="34" charset="0"/>
              </a:rPr>
              <a:t>T</a:t>
            </a:r>
            <a:r>
              <a:rPr lang="tr-TR" sz="1600" dirty="0" smtClean="0">
                <a:solidFill>
                  <a:srgbClr val="003296"/>
                </a:solidFill>
                <a:ea typeface="Verdana" panose="020B0604030504040204" pitchFamily="34" charset="0"/>
                <a:cs typeface="Verdana" panose="020B0604030504040204" pitchFamily="34" charset="0"/>
              </a:rPr>
              <a:t>üm </a:t>
            </a:r>
            <a:r>
              <a:rPr lang="tr-TR" sz="1600" dirty="0">
                <a:solidFill>
                  <a:srgbClr val="003296"/>
                </a:solidFill>
                <a:ea typeface="Verdana" panose="020B0604030504040204" pitchFamily="34" charset="0"/>
                <a:cs typeface="Verdana" panose="020B0604030504040204" pitchFamily="34" charset="0"/>
              </a:rPr>
              <a:t>faturalar proje süresi içinde alınmalı ve raporların gönderimi öncesinde tüm ödemeler yapılmış olmalıdır. Aksi takdirde uygun harcama kabul edilmez.</a:t>
            </a:r>
          </a:p>
          <a:p>
            <a:pPr marL="0" lvl="1" indent="0" algn="ctr">
              <a:lnSpc>
                <a:spcPts val="2200"/>
              </a:lnSpc>
              <a:buNone/>
            </a:pPr>
            <a:endParaRPr lang="bg-BG" sz="1600" b="1" dirty="0">
              <a:solidFill>
                <a:srgbClr val="003296"/>
              </a:solidFill>
              <a:ea typeface="宋体"/>
            </a:endParaRPr>
          </a:p>
          <a:p>
            <a:pPr marL="0" lvl="1" algn="ctr">
              <a:lnSpc>
                <a:spcPts val="2200"/>
              </a:lnSpc>
            </a:pPr>
            <a:endParaRPr lang="bg-BG" sz="1600" b="1" dirty="0">
              <a:solidFill>
                <a:srgbClr val="003296"/>
              </a:solidFill>
              <a:ea typeface="宋体"/>
            </a:endParaRPr>
          </a:p>
          <a:p>
            <a:pPr marL="254250" lvl="1" indent="0" fontAlgn="auto">
              <a:lnSpc>
                <a:spcPts val="2500"/>
              </a:lnSpc>
              <a:spcBef>
                <a:spcPts val="0"/>
              </a:spcBef>
              <a:spcAft>
                <a:spcPts val="0"/>
              </a:spcAft>
              <a:buNone/>
            </a:pPr>
            <a:endParaRPr lang="bg-BG" sz="1800" dirty="0">
              <a:solidFill>
                <a:srgbClr val="003296"/>
              </a:solidFill>
              <a:ea typeface="宋体"/>
            </a:endParaRPr>
          </a:p>
        </p:txBody>
      </p:sp>
      <p:pic>
        <p:nvPicPr>
          <p:cNvPr id="4" name="Kép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grpSp>
        <p:nvGrpSpPr>
          <p:cNvPr id="6" name="Csoportba foglalás 13"/>
          <p:cNvGrpSpPr>
            <a:grpSpLocks/>
          </p:cNvGrpSpPr>
          <p:nvPr/>
        </p:nvGrpSpPr>
        <p:grpSpPr bwMode="auto">
          <a:xfrm>
            <a:off x="0" y="1196752"/>
            <a:ext cx="8170863" cy="144462"/>
            <a:chOff x="0" y="908720"/>
            <a:chExt cx="8171384" cy="144016"/>
          </a:xfrm>
        </p:grpSpPr>
        <p:sp>
          <p:nvSpPr>
            <p:cNvPr id="7"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Tree>
    <p:extLst>
      <p:ext uri="{BB962C8B-B14F-4D97-AF65-F5344CB8AC3E}">
        <p14:creationId xmlns:p14="http://schemas.microsoft.com/office/powerpoint/2010/main" val="392637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Kép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28" y="247281"/>
            <a:ext cx="2133675" cy="661439"/>
          </a:xfrm>
          <a:prstGeom prst="rect">
            <a:avLst/>
          </a:prstGeom>
          <a:noFill/>
          <a:ln w="9525">
            <a:noFill/>
            <a:miter lim="800000"/>
            <a:headEnd/>
            <a:tailEnd/>
          </a:ln>
        </p:spPr>
      </p:pic>
      <p:grpSp>
        <p:nvGrpSpPr>
          <p:cNvPr id="14" name="Csoportba foglalás 13"/>
          <p:cNvGrpSpPr>
            <a:grpSpLocks/>
          </p:cNvGrpSpPr>
          <p:nvPr/>
        </p:nvGrpSpPr>
        <p:grpSpPr bwMode="auto">
          <a:xfrm>
            <a:off x="0" y="1196752"/>
            <a:ext cx="8170863" cy="144462"/>
            <a:chOff x="0" y="908720"/>
            <a:chExt cx="8171384" cy="144016"/>
          </a:xfrm>
        </p:grpSpPr>
        <p:sp>
          <p:nvSpPr>
            <p:cNvPr id="16"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8"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sp>
        <p:nvSpPr>
          <p:cNvPr id="19" name="TextBox 18"/>
          <p:cNvSpPr txBox="1"/>
          <p:nvPr/>
        </p:nvSpPr>
        <p:spPr>
          <a:xfrm>
            <a:off x="2242194" y="2709824"/>
            <a:ext cx="4572000" cy="369332"/>
          </a:xfrm>
          <a:prstGeom prst="rect">
            <a:avLst/>
          </a:prstGeom>
          <a:noFill/>
        </p:spPr>
        <p:txBody>
          <a:bodyPr wrap="square" rtlCol="0">
            <a:spAutoFit/>
          </a:bodyPr>
          <a:lstStyle/>
          <a:p>
            <a:pPr lvl="0" algn="r">
              <a:lnSpc>
                <a:spcPct val="90000"/>
              </a:lnSpc>
            </a:pPr>
            <a:r>
              <a:rPr lang="tr-TR" altLang="bg-BG" sz="20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t>TEŞEKKÜRLER VE BAŞARILAR  </a:t>
            </a:r>
            <a:endParaRPr lang="en-GB" altLang="bg-BG" sz="2000" b="1"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ound Diagonal Corner Rectangle 20"/>
          <p:cNvSpPr/>
          <p:nvPr/>
        </p:nvSpPr>
        <p:spPr>
          <a:xfrm>
            <a:off x="5714450" y="5836625"/>
            <a:ext cx="2949984" cy="724640"/>
          </a:xfrm>
          <a:prstGeom prst="round2DiagRect">
            <a:avLst/>
          </a:prstGeom>
          <a:solidFill>
            <a:sysClr val="window" lastClr="FFFFFF"/>
          </a:solidFill>
          <a:ln w="25400" cap="flat" cmpd="sng" algn="ctr">
            <a:solidFill>
              <a:srgbClr val="003399"/>
            </a:solidFill>
            <a:prstDash val="solid"/>
          </a:ln>
          <a:effectLst/>
        </p:spPr>
        <p:txBody>
          <a:bodyPr rtlCol="0" anchor="ctr">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defRPr/>
            </a:pPr>
            <a:r>
              <a:rPr lang="en-US" sz="1000" b="1" kern="0" dirty="0" smtClean="0">
                <a:ln>
                  <a:solidFill>
                    <a:schemeClr val="accent2">
                      <a:lumMod val="40000"/>
                      <a:lumOff val="60000"/>
                    </a:schemeClr>
                  </a:solidFill>
                </a:ln>
                <a:solidFill>
                  <a:srgbClr val="003399"/>
                </a:solidFill>
                <a:latin typeface="+mj-lt"/>
                <a:cs typeface="Arial" pitchFamily="34" charset="0"/>
              </a:rPr>
              <a:t>	</a:t>
            </a:r>
            <a:endParaRPr lang="en-US" sz="1000" b="1" kern="0" dirty="0">
              <a:ln>
                <a:solidFill>
                  <a:schemeClr val="accent2">
                    <a:lumMod val="40000"/>
                    <a:lumOff val="60000"/>
                  </a:schemeClr>
                </a:solidFill>
              </a:ln>
              <a:solidFill>
                <a:srgbClr val="003399"/>
              </a:solidFill>
              <a:latin typeface="+mj-lt"/>
              <a:cs typeface="Arial"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132" y="5919447"/>
            <a:ext cx="819108" cy="557114"/>
          </a:xfrm>
          <a:prstGeom prst="rect">
            <a:avLst/>
          </a:prstGeom>
        </p:spPr>
      </p:pic>
      <p:sp>
        <p:nvSpPr>
          <p:cNvPr id="23" name="TextBox 3"/>
          <p:cNvSpPr txBox="1"/>
          <p:nvPr/>
        </p:nvSpPr>
        <p:spPr>
          <a:xfrm>
            <a:off x="6740203" y="5990255"/>
            <a:ext cx="2008261"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a:solidFill>
                  <a:srgbClr val="002060"/>
                </a:solidFill>
                <a:latin typeface="Verdana" panose="020B0604030504040204" pitchFamily="34" charset="0"/>
                <a:ea typeface="Verdana" panose="020B0604030504040204" pitchFamily="34" charset="0"/>
                <a:cs typeface="Verdana" panose="020B0604030504040204" pitchFamily="34" charset="0"/>
              </a:rPr>
              <a:t>The Programme is co-financed by the European Union</a:t>
            </a:r>
          </a:p>
        </p:txBody>
      </p:sp>
      <p:sp>
        <p:nvSpPr>
          <p:cNvPr id="13" name="Alcím 2"/>
          <p:cNvSpPr txBox="1">
            <a:spLocks/>
          </p:cNvSpPr>
          <p:nvPr/>
        </p:nvSpPr>
        <p:spPr bwMode="auto">
          <a:xfrm>
            <a:off x="3302654" y="256768"/>
            <a:ext cx="5383667" cy="68391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INTERREG-IPA CBC Bulgaria – Turkey Programme   </a:t>
            </a:r>
          </a:p>
          <a:p>
            <a:pPr algn="r" fontAlgn="auto">
              <a:spcAft>
                <a:spcPts val="0"/>
              </a:spcAft>
              <a:defRPr/>
            </a:pPr>
            <a:r>
              <a:rPr lang="en-GB" sz="1300" dirty="0">
                <a:solidFill>
                  <a:srgbClr val="003399"/>
                </a:solidFill>
                <a:latin typeface="Monserrat"/>
                <a:ea typeface="Verdana" panose="020B0604030504040204" pitchFamily="34" charset="0"/>
                <a:cs typeface="Verdana" panose="020B0604030504040204" pitchFamily="34" charset="0"/>
              </a:rPr>
              <a:t>CCI 2014TC16I5CB005</a:t>
            </a:r>
          </a:p>
        </p:txBody>
      </p:sp>
      <p:sp>
        <p:nvSpPr>
          <p:cNvPr id="12" name="Dikdörtgen 11">
            <a:extLst>
              <a:ext uri="{FF2B5EF4-FFF2-40B4-BE49-F238E27FC236}">
                <a16:creationId xmlns:a16="http://schemas.microsoft.com/office/drawing/2014/main" xmlns="" id="{2FE3D6CA-813A-914B-9C4F-F4591147E1EF}"/>
              </a:ext>
            </a:extLst>
          </p:cNvPr>
          <p:cNvSpPr/>
          <p:nvPr/>
        </p:nvSpPr>
        <p:spPr>
          <a:xfrm>
            <a:off x="2242194" y="3679031"/>
            <a:ext cx="4572000" cy="1200329"/>
          </a:xfrm>
          <a:prstGeom prst="rect">
            <a:avLst/>
          </a:prstGeom>
        </p:spPr>
        <p:txBody>
          <a:bodyPr>
            <a:spAutoFit/>
          </a:bodyPr>
          <a:lstStyle/>
          <a:p>
            <a:pPr algn="ctr"/>
            <a:r>
              <a:rPr lang="tr-TR" b="1" dirty="0">
                <a:solidFill>
                  <a:srgbClr val="003296"/>
                </a:solidFill>
                <a:latin typeface="Trebuchet MS" panose="020B0603020202020204" pitchFamily="34" charset="0"/>
                <a:cs typeface="Arial" panose="020B0604020202020204" pitchFamily="34" charset="0"/>
                <a:sym typeface="Arial" charset="0"/>
              </a:rPr>
              <a:t>OS Destek Ofisi Edirne</a:t>
            </a:r>
          </a:p>
          <a:p>
            <a:pPr algn="ctr"/>
            <a:r>
              <a:rPr lang="tr-TR" b="1" dirty="0">
                <a:solidFill>
                  <a:srgbClr val="003296"/>
                </a:solidFill>
                <a:latin typeface="Trebuchet MS" panose="020B0603020202020204" pitchFamily="34" charset="0"/>
                <a:cs typeface="Arial" panose="020B0604020202020204" pitchFamily="34" charset="0"/>
                <a:sym typeface="Arial" charset="0"/>
              </a:rPr>
              <a:t>Adres: </a:t>
            </a:r>
            <a:r>
              <a:rPr lang="tr-TR" dirty="0">
                <a:solidFill>
                  <a:srgbClr val="003296"/>
                </a:solidFill>
                <a:latin typeface="Trebuchet MS" panose="020B0603020202020204" pitchFamily="34" charset="0"/>
                <a:cs typeface="Arial" panose="020B0604020202020204" pitchFamily="34" charset="0"/>
                <a:sym typeface="Arial" charset="0"/>
              </a:rPr>
              <a:t>Saraçlar Cad. Eser Yavaş İş Merkezi Kat:3 No:3-4 Edirne</a:t>
            </a:r>
          </a:p>
          <a:p>
            <a:pPr algn="ctr"/>
            <a:r>
              <a:rPr lang="tr-TR" b="1" dirty="0">
                <a:solidFill>
                  <a:srgbClr val="003296"/>
                </a:solidFill>
                <a:latin typeface="Trebuchet MS" panose="020B0603020202020204" pitchFamily="34" charset="0"/>
                <a:cs typeface="Arial" panose="020B0604020202020204" pitchFamily="34" charset="0"/>
                <a:sym typeface="Arial" charset="0"/>
              </a:rPr>
              <a:t>E-posta: </a:t>
            </a:r>
            <a:r>
              <a:rPr lang="tr-TR" dirty="0">
                <a:solidFill>
                  <a:srgbClr val="003296"/>
                </a:solidFill>
                <a:latin typeface="Trebuchet MS" panose="020B0603020202020204" pitchFamily="34" charset="0"/>
                <a:cs typeface="Arial" panose="020B0604020202020204" pitchFamily="34" charset="0"/>
                <a:sym typeface="Arial" charset="0"/>
              </a:rPr>
              <a:t>jtsedirne@ab.gov.tr</a:t>
            </a:r>
            <a:endParaRPr lang="en-GB" dirty="0">
              <a:solidFill>
                <a:srgbClr val="003296"/>
              </a:solidFill>
              <a:latin typeface="Trebuchet MS" panose="020B0603020202020204" pitchFamily="34" charset="0"/>
              <a:cs typeface="Arial" panose="020B0604020202020204" pitchFamily="34" charset="0"/>
              <a:sym typeface="Arial" charset="0"/>
            </a:endParaRPr>
          </a:p>
        </p:txBody>
      </p:sp>
    </p:spTree>
    <p:extLst>
      <p:ext uri="{BB962C8B-B14F-4D97-AF65-F5344CB8AC3E}">
        <p14:creationId xmlns:p14="http://schemas.microsoft.com/office/powerpoint/2010/main" val="428141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sözleşme türleri</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buNone/>
            </a:pPr>
            <a:r>
              <a:rPr lang="tr-TR" altLang="en-US" sz="1800" b="1" dirty="0" smtClean="0">
                <a:solidFill>
                  <a:srgbClr val="003296"/>
                </a:solidFill>
                <a:ea typeface="宋体"/>
                <a:cs typeface="Arial" pitchFamily="34" charset="0"/>
              </a:rPr>
              <a:t>                                             </a:t>
            </a:r>
            <a:r>
              <a:rPr lang="tr-TR" sz="1800" b="1" dirty="0" smtClean="0"/>
              <a:t> </a:t>
            </a:r>
            <a:r>
              <a:rPr lang="tr-TR" sz="2000" b="1" dirty="0">
                <a:solidFill>
                  <a:srgbClr val="003296"/>
                </a:solidFill>
                <a:latin typeface="+mj-lt"/>
                <a:ea typeface="Verdana" panose="020B0604030504040204" pitchFamily="34" charset="0"/>
                <a:cs typeface="Verdana" panose="020B0604030504040204" pitchFamily="34" charset="0"/>
              </a:rPr>
              <a:t>Üç tür sözleşme vardır:</a:t>
            </a:r>
            <a:endParaRPr lang="en-US" sz="2000" b="1" dirty="0">
              <a:solidFill>
                <a:srgbClr val="003296"/>
              </a:solidFill>
              <a:latin typeface="+mj-lt"/>
              <a:ea typeface="Verdana" panose="020B0604030504040204" pitchFamily="34" charset="0"/>
              <a:cs typeface="Verdana" panose="020B0604030504040204" pitchFamily="34" charset="0"/>
            </a:endParaRPr>
          </a:p>
          <a:p>
            <a:pPr marL="0" lvl="0" indent="0">
              <a:buNone/>
            </a:pPr>
            <a:r>
              <a:rPr lang="tr-TR" sz="1800" b="1" dirty="0"/>
              <a:t> </a:t>
            </a:r>
          </a:p>
          <a:p>
            <a:pPr algn="just">
              <a:lnSpc>
                <a:spcPts val="1900"/>
              </a:lnSpc>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Hizmet Sözleşmeleri:</a:t>
            </a:r>
          </a:p>
          <a:p>
            <a:pPr marL="0" indent="0" algn="just">
              <a:lnSpc>
                <a:spcPts val="1900"/>
              </a:lnSpc>
              <a:spcAft>
                <a:spcPts val="1200"/>
              </a:spcAft>
              <a:buNone/>
            </a:pPr>
            <a:r>
              <a:rPr lang="tr-TR" sz="1600" dirty="0">
                <a:solidFill>
                  <a:srgbClr val="003296"/>
                </a:solidFill>
                <a:ea typeface="Verdana" panose="020B0604030504040204" pitchFamily="34" charset="0"/>
                <a:cs typeface="Verdana" panose="020B0604030504040204" pitchFamily="34" charset="0"/>
              </a:rPr>
              <a:t>( Teknik yardım sözleşmeleri </a:t>
            </a:r>
            <a:r>
              <a:rPr lang="tr-TR" sz="1600" dirty="0">
                <a:solidFill>
                  <a:srgbClr val="003296"/>
                </a:solidFill>
                <a:ea typeface="Verdana" panose="020B0604030504040204" pitchFamily="34" charset="0"/>
              </a:rPr>
              <a:t>ve</a:t>
            </a:r>
            <a:r>
              <a:rPr lang="en-US" sz="1600"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çalışma sözleşmeleri</a:t>
            </a:r>
            <a:r>
              <a:rPr lang="en-US" sz="1600" dirty="0">
                <a:solidFill>
                  <a:srgbClr val="003296"/>
                </a:solidFill>
                <a:ea typeface="Verdana" panose="020B0604030504040204" pitchFamily="34" charset="0"/>
                <a:cs typeface="Verdana" panose="020B0604030504040204" pitchFamily="34" charset="0"/>
              </a:rPr>
              <a:t>),</a:t>
            </a:r>
          </a:p>
          <a:p>
            <a:pPr algn="just">
              <a:lnSpc>
                <a:spcPts val="1900"/>
              </a:lnSpc>
              <a:spcAft>
                <a:spcPts val="1200"/>
              </a:spcAft>
            </a:pP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Tedarik Sözleşmeleri:</a:t>
            </a:r>
            <a:r>
              <a:rPr lang="en-US" sz="1600" b="1" dirty="0">
                <a:solidFill>
                  <a:srgbClr val="003296"/>
                </a:solidFill>
                <a:ea typeface="Verdana" panose="020B0604030504040204" pitchFamily="34" charset="0"/>
                <a:cs typeface="Verdana" panose="020B0604030504040204" pitchFamily="34" charset="0"/>
              </a:rPr>
              <a:t> </a:t>
            </a:r>
            <a:endParaRPr lang="tr-TR" sz="1600" b="1" dirty="0">
              <a:solidFill>
                <a:srgbClr val="003296"/>
              </a:solidFill>
              <a:ea typeface="Verdana" panose="020B0604030504040204" pitchFamily="34" charset="0"/>
              <a:cs typeface="Verdana" panose="020B0604030504040204" pitchFamily="34" charset="0"/>
            </a:endParaRPr>
          </a:p>
          <a:p>
            <a:pPr marL="0" indent="0" algn="just">
              <a:lnSpc>
                <a:spcPts val="1900"/>
              </a:lnSpc>
              <a:spcAft>
                <a:spcPts val="1200"/>
              </a:spcAft>
              <a:buNone/>
            </a:pPr>
            <a:r>
              <a:rPr lang="tr-TR" sz="1600" dirty="0">
                <a:solidFill>
                  <a:srgbClr val="003296"/>
                </a:solidFill>
                <a:ea typeface="Verdana" panose="020B0604030504040204" pitchFamily="34" charset="0"/>
                <a:cs typeface="Verdana" panose="020B0604030504040204" pitchFamily="34" charset="0"/>
              </a:rPr>
              <a:t> (Ekipman ve malzeme alımları</a:t>
            </a:r>
            <a:r>
              <a:rPr lang="en-US" sz="1600" dirty="0">
                <a:solidFill>
                  <a:srgbClr val="003296"/>
                </a:solidFill>
                <a:ea typeface="Verdana" panose="020B0604030504040204" pitchFamily="34" charset="0"/>
                <a:cs typeface="Verdana" panose="020B0604030504040204" pitchFamily="34" charset="0"/>
              </a:rPr>
              <a:t>) </a:t>
            </a: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pPr>
            <a:endParaRPr lang="tr-TR" sz="1600" dirty="0">
              <a:solidFill>
                <a:srgbClr val="003296"/>
              </a:solidFill>
              <a:ea typeface="Verdana" panose="020B0604030504040204" pitchFamily="34" charset="0"/>
              <a:cs typeface="Verdana" panose="020B0604030504040204" pitchFamily="34" charset="0"/>
            </a:endParaRPr>
          </a:p>
          <a:p>
            <a:pPr algn="just">
              <a:lnSpc>
                <a:spcPts val="1900"/>
              </a:lnSpc>
              <a:spcAft>
                <a:spcPts val="1200"/>
              </a:spcAft>
              <a:buFont typeface="Wingdings" panose="05000000000000000000" pitchFamily="2" charset="2"/>
              <a:buChar char="q"/>
            </a:pPr>
            <a:r>
              <a:rPr lang="tr-TR" sz="1600" b="1" dirty="0">
                <a:solidFill>
                  <a:srgbClr val="003296"/>
                </a:solidFill>
                <a:ea typeface="Verdana" panose="020B0604030504040204" pitchFamily="34" charset="0"/>
                <a:cs typeface="Verdana" panose="020B0604030504040204" pitchFamily="34" charset="0"/>
              </a:rPr>
              <a:t>İnşaat Sözleşmeleri:</a:t>
            </a:r>
          </a:p>
          <a:p>
            <a:pPr marL="0" indent="0" algn="just">
              <a:lnSpc>
                <a:spcPts val="1900"/>
              </a:lnSpc>
              <a:spcAft>
                <a:spcPts val="1200"/>
              </a:spcAft>
              <a:buNone/>
            </a:pPr>
            <a:r>
              <a:rPr lang="tr-TR" sz="1600" dirty="0">
                <a:solidFill>
                  <a:srgbClr val="003296"/>
                </a:solidFill>
                <a:ea typeface="Verdana" panose="020B0604030504040204" pitchFamily="34" charset="0"/>
                <a:cs typeface="Verdana" panose="020B0604030504040204" pitchFamily="34" charset="0"/>
              </a:rPr>
              <a:t>(İnşaat alanının hazırlanması, bina tesisatı, yapım ve yıkım ekipmanları kiralanması gibi.)</a:t>
            </a:r>
            <a:endParaRPr lang="tr-TR" altLang="en-US" sz="1600" b="1" dirty="0" smtClean="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166710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standart formlar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a:lnSpc>
                <a:spcPct val="150000"/>
              </a:lnSpc>
              <a:spcBef>
                <a:spcPts val="0"/>
              </a:spcBef>
              <a:spcAft>
                <a:spcPts val="1200"/>
              </a:spcAft>
              <a:buNone/>
            </a:pPr>
            <a:endParaRPr lang="tr-TR" altLang="en-US" sz="1600" b="1" dirty="0">
              <a:solidFill>
                <a:srgbClr val="003296"/>
              </a:solidFill>
              <a:ea typeface="宋体"/>
              <a:cs typeface="Arial" pitchFamily="34" charset="0"/>
            </a:endParaRPr>
          </a:p>
          <a:p>
            <a:pPr algn="just">
              <a:lnSpc>
                <a:spcPct val="150000"/>
              </a:lnSpc>
              <a:spcBef>
                <a:spcPts val="0"/>
              </a:spcBef>
              <a:spcAft>
                <a:spcPts val="1200"/>
              </a:spcAft>
              <a:buFont typeface="Wingdings" panose="05000000000000000000" pitchFamily="2" charset="2"/>
              <a:buChar char="q"/>
            </a:pPr>
            <a:r>
              <a:rPr lang="tr-TR" altLang="en-US" sz="1600" b="1" dirty="0" smtClean="0">
                <a:solidFill>
                  <a:srgbClr val="003296"/>
                </a:solidFill>
                <a:ea typeface="宋体"/>
                <a:cs typeface="Arial" pitchFamily="34" charset="0"/>
              </a:rPr>
              <a:t> </a:t>
            </a:r>
            <a:r>
              <a:rPr lang="en-US" altLang="bg-BG" sz="1600" dirty="0" smtClean="0">
                <a:solidFill>
                  <a:srgbClr val="003296"/>
                </a:solidFill>
                <a:ea typeface="Verdana" panose="020B0604030504040204" pitchFamily="34" charset="0"/>
                <a:cs typeface="Verdana" panose="020B0604030504040204" pitchFamily="34" charset="0"/>
              </a:rPr>
              <a:t>PRAG </a:t>
            </a:r>
            <a:r>
              <a:rPr lang="en-US" altLang="bg-BG" sz="1600" dirty="0">
                <a:solidFill>
                  <a:srgbClr val="003296"/>
                </a:solidFill>
                <a:ea typeface="Verdana" panose="020B0604030504040204" pitchFamily="34" charset="0"/>
                <a:cs typeface="Verdana" panose="020B0604030504040204" pitchFamily="34" charset="0"/>
              </a:rPr>
              <a:t>ve PIM,</a:t>
            </a:r>
            <a:r>
              <a:rPr lang="tr-TR" altLang="bg-BG" sz="1600"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ihale karşılaştırması yapılması ve uygulanmasının kontrolünün sağlanması için usulün her adımını kapsayan standart belgeler sağlamaktadır;</a:t>
            </a:r>
            <a:endParaRPr lang="en-US" altLang="bg-BG" sz="1600" dirty="0">
              <a:solidFill>
                <a:srgbClr val="003296"/>
              </a:solidFill>
              <a:ea typeface="Verdana" panose="020B0604030504040204" pitchFamily="34" charset="0"/>
              <a:cs typeface="Verdana" panose="020B0604030504040204" pitchFamily="34" charset="0"/>
            </a:endParaRPr>
          </a:p>
          <a:p>
            <a:pPr algn="just">
              <a:lnSpc>
                <a:spcPct val="150000"/>
              </a:lnSpc>
              <a:spcBef>
                <a:spcPts val="0"/>
              </a:spcBef>
              <a:spcAft>
                <a:spcPts val="1200"/>
              </a:spcAft>
              <a:buFont typeface="Wingdings" panose="05000000000000000000" pitchFamily="2" charset="2"/>
              <a:buChar char="q"/>
            </a:pPr>
            <a:r>
              <a:rPr lang="tr-TR" altLang="bg-BG" sz="1600"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İngilizce</a:t>
            </a:r>
            <a:r>
              <a:rPr lang="tr-TR" altLang="bg-BG" sz="1600"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dilinin kullanımı, eşit bir yaklaşımın etkinliğine, karşılaştırılabilirliğine ve uygulanmasına katkıda bulunur;</a:t>
            </a:r>
          </a:p>
          <a:p>
            <a:pPr algn="just">
              <a:lnSpc>
                <a:spcPct val="150000"/>
              </a:lnSpc>
              <a:spcBef>
                <a:spcPts val="0"/>
              </a:spcBef>
              <a:spcAft>
                <a:spcPts val="1200"/>
              </a:spcAft>
              <a:buFont typeface="Wingdings" panose="05000000000000000000" pitchFamily="2" charset="2"/>
              <a:buChar char="q"/>
            </a:pPr>
            <a:r>
              <a:rPr lang="tr-TR" altLang="bg-BG" sz="1600" dirty="0">
                <a:solidFill>
                  <a:srgbClr val="003296"/>
                </a:solidFill>
                <a:ea typeface="Verdana" panose="020B0604030504040204" pitchFamily="34" charset="0"/>
                <a:cs typeface="Verdana" panose="020B0604030504040204" pitchFamily="34" charset="0"/>
              </a:rPr>
              <a:t> </a:t>
            </a:r>
            <a:r>
              <a:rPr lang="en-US" altLang="bg-BG" sz="1600" dirty="0">
                <a:solidFill>
                  <a:srgbClr val="003296"/>
                </a:solidFill>
                <a:ea typeface="Verdana" panose="020B0604030504040204" pitchFamily="34" charset="0"/>
                <a:cs typeface="Verdana" panose="020B0604030504040204" pitchFamily="34" charset="0"/>
              </a:rPr>
              <a:t>İhaleye ilişkin teklifler ve yazışmalar - İngilizce </a:t>
            </a:r>
            <a:r>
              <a:rPr lang="tr-TR" altLang="bg-BG" sz="1600" dirty="0">
                <a:solidFill>
                  <a:srgbClr val="003296"/>
                </a:solidFill>
                <a:ea typeface="Verdana" panose="020B0604030504040204" pitchFamily="34" charset="0"/>
                <a:cs typeface="Verdana" panose="020B0604030504040204" pitchFamily="34" charset="0"/>
              </a:rPr>
              <a:t>düzenlenmelidir</a:t>
            </a:r>
            <a:r>
              <a:rPr lang="en-US" altLang="bg-BG" sz="1600" dirty="0">
                <a:solidFill>
                  <a:srgbClr val="003296"/>
                </a:solidFill>
                <a:ea typeface="Verdana" panose="020B0604030504040204" pitchFamily="34" charset="0"/>
                <a:cs typeface="Verdana" panose="020B0604030504040204" pitchFamily="34" charset="0"/>
              </a:rPr>
              <a:t>; </a:t>
            </a:r>
          </a:p>
          <a:p>
            <a:pPr algn="just">
              <a:lnSpc>
                <a:spcPct val="150000"/>
              </a:lnSpc>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 PRAG kurallarının/eklerinin değiştirilmesi durumunda, PRAG’ın yeni hali resmi olarak yayımlanmadan önce </a:t>
            </a:r>
            <a:r>
              <a:rPr lang="tr-TR" sz="1600" b="1" dirty="0">
                <a:solidFill>
                  <a:srgbClr val="003296"/>
                </a:solidFill>
                <a:ea typeface="Verdana" panose="020B0604030504040204" pitchFamily="34" charset="0"/>
                <a:cs typeface="Verdana" panose="020B0604030504040204" pitchFamily="34" charset="0"/>
              </a:rPr>
              <a:t>başlatılan</a:t>
            </a:r>
            <a:r>
              <a:rPr lang="tr-TR" sz="1600" dirty="0">
                <a:solidFill>
                  <a:srgbClr val="003296"/>
                </a:solidFill>
                <a:ea typeface="Verdana" panose="020B0604030504040204" pitchFamily="34" charset="0"/>
                <a:cs typeface="Verdana" panose="020B0604030504040204" pitchFamily="34" charset="0"/>
              </a:rPr>
              <a:t> usuller PRAG'ın önceki haline bağlı kalarak devam etmeli ve sözleşmeyle bağlanmalıdır. </a:t>
            </a:r>
            <a:r>
              <a:rPr lang="tr-TR" sz="1800" dirty="0">
                <a:solidFill>
                  <a:srgbClr val="003296"/>
                </a:solidFill>
                <a:latin typeface="Verdana" panose="020B0604030504040204" pitchFamily="34" charset="0"/>
                <a:ea typeface="Verdana" panose="020B0604030504040204" pitchFamily="34" charset="0"/>
                <a:cs typeface="Verdana" panose="020B0604030504040204" pitchFamily="34" charset="0"/>
              </a:rPr>
              <a:t>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208603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seçim prosedürleri</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ts val="1920"/>
              </a:lnSpc>
              <a:spcBef>
                <a:spcPts val="0"/>
              </a:spcBef>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İhalenin</a:t>
            </a:r>
            <a:r>
              <a:rPr lang="en-US" sz="1600" dirty="0" smtClean="0">
                <a:solidFill>
                  <a:srgbClr val="003296"/>
                </a:solidFill>
                <a:ea typeface="Verdana" panose="020B0604030504040204" pitchFamily="34" charset="0"/>
                <a:cs typeface="Verdana" panose="020B0604030504040204" pitchFamily="34" charset="0"/>
              </a:rPr>
              <a:t> </a:t>
            </a:r>
            <a:r>
              <a:rPr lang="en-US" sz="1600" dirty="0">
                <a:solidFill>
                  <a:srgbClr val="003296"/>
                </a:solidFill>
                <a:ea typeface="Verdana" panose="020B0604030504040204" pitchFamily="34" charset="0"/>
                <a:cs typeface="Verdana" panose="020B0604030504040204" pitchFamily="34" charset="0"/>
              </a:rPr>
              <a:t>türü</a:t>
            </a:r>
            <a:r>
              <a:rPr lang="tr-TR" sz="1600" dirty="0">
                <a:solidFill>
                  <a:srgbClr val="003296"/>
                </a:solidFill>
                <a:ea typeface="Verdana" panose="020B0604030504040204" pitchFamily="34" charset="0"/>
                <a:cs typeface="Verdana" panose="020B0604030504040204" pitchFamily="34" charset="0"/>
              </a:rPr>
              <a:t>nü</a:t>
            </a:r>
            <a:r>
              <a:rPr lang="en-US" sz="1600"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sözleşmenin türü ve büyüklüğü belirler</a:t>
            </a:r>
            <a:r>
              <a:rPr lang="en-US" sz="1600" dirty="0" smtClean="0">
                <a:solidFill>
                  <a:srgbClr val="003296"/>
                </a:solidFill>
                <a:ea typeface="Verdana" panose="020B0604030504040204" pitchFamily="34" charset="0"/>
                <a:cs typeface="Verdana" panose="020B0604030504040204" pitchFamily="34" charset="0"/>
              </a:rPr>
              <a:t>;</a:t>
            </a:r>
            <a:endParaRPr lang="tr-TR" sz="1600" dirty="0" smtClean="0">
              <a:solidFill>
                <a:srgbClr val="003296"/>
              </a:solidFill>
              <a:ea typeface="Verdana" panose="020B0604030504040204" pitchFamily="34" charset="0"/>
              <a:cs typeface="Verdana" panose="020B0604030504040204" pitchFamily="34" charset="0"/>
            </a:endParaRPr>
          </a:p>
          <a:p>
            <a:pPr marL="0" indent="0" algn="just">
              <a:lnSpc>
                <a:spcPts val="1920"/>
              </a:lnSpc>
              <a:spcBef>
                <a:spcPts val="0"/>
              </a:spcBef>
              <a:spcAft>
                <a:spcPts val="1200"/>
              </a:spcAft>
              <a:buNone/>
            </a:pPr>
            <a:endParaRPr lang="en-US" sz="1600" dirty="0">
              <a:solidFill>
                <a:srgbClr val="003296"/>
              </a:solidFill>
              <a:ea typeface="Verdana" panose="020B0604030504040204" pitchFamily="34" charset="0"/>
              <a:cs typeface="Verdana" panose="020B0604030504040204" pitchFamily="34" charset="0"/>
            </a:endParaRPr>
          </a:p>
          <a:p>
            <a:pPr marL="285750" indent="-285750" algn="just">
              <a:lnSpc>
                <a:spcPts val="192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Belirtilen eşikler, ortak finansman da dahil olmak üzere söz konusu ihale için olası en yüksek bütçeyi göz önünde bulundurmaktadır</a:t>
            </a:r>
            <a:r>
              <a:rPr lang="en-US" sz="1600" dirty="0" smtClean="0">
                <a:solidFill>
                  <a:srgbClr val="003296"/>
                </a:solidFill>
                <a:ea typeface="Verdana" panose="020B0604030504040204" pitchFamily="34" charset="0"/>
                <a:cs typeface="Verdana" panose="020B0604030504040204" pitchFamily="34" charset="0"/>
              </a:rPr>
              <a:t>;</a:t>
            </a:r>
            <a:endParaRPr lang="tr-TR" sz="1600" dirty="0" smtClean="0">
              <a:solidFill>
                <a:srgbClr val="003296"/>
              </a:solidFill>
              <a:ea typeface="Verdana" panose="020B0604030504040204" pitchFamily="34" charset="0"/>
              <a:cs typeface="Verdana" panose="020B0604030504040204" pitchFamily="34" charset="0"/>
            </a:endParaRPr>
          </a:p>
          <a:p>
            <a:pPr marL="0" indent="0" algn="just">
              <a:lnSpc>
                <a:spcPts val="1920"/>
              </a:lnSpc>
              <a:spcBef>
                <a:spcPts val="0"/>
              </a:spcBef>
              <a:spcAft>
                <a:spcPts val="1200"/>
              </a:spcAft>
              <a:buNone/>
            </a:pPr>
            <a:endParaRPr lang="en-US" sz="1600" dirty="0">
              <a:solidFill>
                <a:srgbClr val="003296"/>
              </a:solidFill>
              <a:ea typeface="Verdana" panose="020B0604030504040204" pitchFamily="34" charset="0"/>
              <a:cs typeface="Verdana" panose="020B0604030504040204" pitchFamily="34" charset="0"/>
            </a:endParaRPr>
          </a:p>
          <a:p>
            <a:pPr marL="285750" indent="-285750" algn="just">
              <a:lnSpc>
                <a:spcPts val="1920"/>
              </a:lnSpc>
              <a:spcBef>
                <a:spcPts val="0"/>
              </a:spcBef>
              <a:spcAft>
                <a:spcPts val="1200"/>
              </a:spcAft>
              <a:buFont typeface="Wingdings" panose="05000000000000000000" pitchFamily="2" charset="2"/>
              <a:buChar char="q"/>
            </a:pPr>
            <a:r>
              <a:rPr lang="en-US" sz="1600" dirty="0">
                <a:solidFill>
                  <a:srgbClr val="003296"/>
                </a:solidFill>
                <a:ea typeface="Verdana" panose="020B0604030504040204" pitchFamily="34" charset="0"/>
                <a:cs typeface="Verdana" panose="020B0604030504040204" pitchFamily="34" charset="0"/>
              </a:rPr>
              <a:t>Sözleşme </a:t>
            </a:r>
            <a:r>
              <a:rPr lang="tr-TR" sz="1600" dirty="0">
                <a:solidFill>
                  <a:srgbClr val="003296"/>
                </a:solidFill>
                <a:ea typeface="Verdana" panose="020B0604030504040204" pitchFamily="34" charset="0"/>
                <a:cs typeface="Verdana" panose="020B0604030504040204" pitchFamily="34" charset="0"/>
              </a:rPr>
              <a:t>kısımlara (</a:t>
            </a:r>
            <a:r>
              <a:rPr lang="en-US" sz="1600" dirty="0">
                <a:solidFill>
                  <a:srgbClr val="003296"/>
                </a:solidFill>
                <a:ea typeface="Verdana" panose="020B0604030504040204" pitchFamily="34" charset="0"/>
                <a:cs typeface="Verdana" panose="020B0604030504040204" pitchFamily="34" charset="0"/>
              </a:rPr>
              <a:t>lotlara</a:t>
            </a:r>
            <a:r>
              <a:rPr lang="tr-TR" sz="1600" dirty="0">
                <a:solidFill>
                  <a:srgbClr val="003296"/>
                </a:solidFill>
                <a:ea typeface="Verdana" panose="020B0604030504040204" pitchFamily="34" charset="0"/>
                <a:cs typeface="Verdana" panose="020B0604030504040204" pitchFamily="34" charset="0"/>
              </a:rPr>
              <a:t>)</a:t>
            </a:r>
            <a:r>
              <a:rPr lang="en-US" sz="1600" dirty="0">
                <a:solidFill>
                  <a:srgbClr val="003296"/>
                </a:solidFill>
                <a:ea typeface="Verdana" panose="020B0604030504040204" pitchFamily="34" charset="0"/>
                <a:cs typeface="Verdana" panose="020B0604030504040204" pitchFamily="34" charset="0"/>
              </a:rPr>
              <a:t> bölünmüşse, tüm lotların toplamı geçerli prosedürü belirler</a:t>
            </a:r>
            <a:r>
              <a:rPr lang="en-US" sz="1600" dirty="0" smtClean="0">
                <a:solidFill>
                  <a:srgbClr val="003296"/>
                </a:solidFill>
                <a:ea typeface="Verdana" panose="020B0604030504040204" pitchFamily="34" charset="0"/>
                <a:cs typeface="Verdana" panose="020B0604030504040204" pitchFamily="34" charset="0"/>
              </a:rPr>
              <a:t>;</a:t>
            </a:r>
            <a:endParaRPr lang="tr-TR" sz="1600" dirty="0" smtClean="0">
              <a:solidFill>
                <a:srgbClr val="003296"/>
              </a:solidFill>
              <a:ea typeface="Verdana" panose="020B0604030504040204" pitchFamily="34" charset="0"/>
              <a:cs typeface="Verdana" panose="020B0604030504040204" pitchFamily="34" charset="0"/>
            </a:endParaRPr>
          </a:p>
          <a:p>
            <a:pPr marL="0" indent="0" algn="just">
              <a:lnSpc>
                <a:spcPts val="1920"/>
              </a:lnSpc>
              <a:spcBef>
                <a:spcPts val="0"/>
              </a:spcBef>
              <a:spcAft>
                <a:spcPts val="1200"/>
              </a:spcAft>
              <a:buNone/>
            </a:pPr>
            <a:endParaRPr lang="en-US" sz="1600" dirty="0">
              <a:solidFill>
                <a:srgbClr val="003296"/>
              </a:solidFill>
              <a:ea typeface="Verdana" panose="020B0604030504040204" pitchFamily="34" charset="0"/>
              <a:cs typeface="Verdana" panose="020B0604030504040204" pitchFamily="34" charset="0"/>
            </a:endParaRPr>
          </a:p>
          <a:p>
            <a:pPr marL="285750" indent="-285750" algn="just">
              <a:lnSpc>
                <a:spcPts val="192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Karışık sözleşmelerde</a:t>
            </a:r>
            <a:r>
              <a:rPr lang="en-US" sz="1600" dirty="0">
                <a:solidFill>
                  <a:srgbClr val="003296"/>
                </a:solidFill>
                <a:ea typeface="Verdana" panose="020B0604030504040204" pitchFamily="34" charset="0"/>
                <a:cs typeface="Verdana" panose="020B0604030504040204" pitchFamily="34" charset="0"/>
              </a:rPr>
              <a:t> –</a:t>
            </a:r>
            <a:r>
              <a:rPr lang="tr-TR" sz="1600" dirty="0">
                <a:solidFill>
                  <a:srgbClr val="003296"/>
                </a:solidFill>
                <a:ea typeface="Verdana" panose="020B0604030504040204" pitchFamily="34" charset="0"/>
                <a:cs typeface="Verdana" panose="020B0604030504040204" pitchFamily="34" charset="0"/>
              </a:rPr>
              <a:t>uygulanabilir prosedür sözleşmenin bileşenlerinden </a:t>
            </a:r>
            <a:r>
              <a:rPr lang="tr-TR" sz="1600" b="1" dirty="0">
                <a:solidFill>
                  <a:srgbClr val="003296"/>
                </a:solidFill>
                <a:ea typeface="Verdana" panose="020B0604030504040204" pitchFamily="34" charset="0"/>
                <a:cs typeface="Verdana" panose="020B0604030504040204" pitchFamily="34" charset="0"/>
              </a:rPr>
              <a:t>baskın olan yön </a:t>
            </a:r>
            <a:r>
              <a:rPr lang="tr-TR" sz="1600" dirty="0">
                <a:solidFill>
                  <a:srgbClr val="003296"/>
                </a:solidFill>
                <a:ea typeface="Verdana" panose="020B0604030504040204" pitchFamily="34" charset="0"/>
                <a:cs typeface="Verdana" panose="020B0604030504040204" pitchFamily="34" charset="0"/>
              </a:rPr>
              <a:t>tarafından belirlenir</a:t>
            </a:r>
            <a:r>
              <a:rPr lang="en-US" sz="1600" dirty="0">
                <a:solidFill>
                  <a:srgbClr val="003296"/>
                </a:solidFill>
                <a:ea typeface="Verdana" panose="020B0604030504040204" pitchFamily="34" charset="0"/>
                <a:cs typeface="Verdana" panose="020B0604030504040204" pitchFamily="34" charset="0"/>
              </a:rPr>
              <a:t>;</a:t>
            </a:r>
            <a:r>
              <a:rPr lang="tr-TR" sz="1600" dirty="0">
                <a:solidFill>
                  <a:srgbClr val="003296"/>
                </a:solidFill>
                <a:ea typeface="Verdana" panose="020B0604030504040204" pitchFamily="34" charset="0"/>
                <a:cs typeface="Verdana" panose="020B0604030504040204" pitchFamily="34" charset="0"/>
              </a:rPr>
              <a:t> (örn: materyallerde basım mı yoksa tasarım mı ) </a:t>
            </a:r>
            <a:endParaRPr lang="tr-TR" sz="1600" dirty="0" smtClean="0">
              <a:solidFill>
                <a:srgbClr val="003296"/>
              </a:solidFill>
              <a:ea typeface="Verdana" panose="020B0604030504040204" pitchFamily="34" charset="0"/>
              <a:cs typeface="Verdana" panose="020B0604030504040204" pitchFamily="34" charset="0"/>
            </a:endParaRPr>
          </a:p>
          <a:p>
            <a:pPr marL="0" indent="0" algn="just">
              <a:lnSpc>
                <a:spcPts val="1920"/>
              </a:lnSpc>
              <a:spcBef>
                <a:spcPts val="0"/>
              </a:spcBef>
              <a:spcAft>
                <a:spcPts val="1200"/>
              </a:spcAft>
              <a:buNone/>
            </a:pPr>
            <a:endParaRPr lang="tr-TR" sz="1600" dirty="0">
              <a:solidFill>
                <a:srgbClr val="003296"/>
              </a:solidFill>
              <a:ea typeface="Verdana" panose="020B0604030504040204" pitchFamily="34" charset="0"/>
              <a:cs typeface="Verdana" panose="020B0604030504040204" pitchFamily="34" charset="0"/>
            </a:endParaRPr>
          </a:p>
          <a:p>
            <a:pPr marL="285750" indent="-285750" algn="just">
              <a:lnSpc>
                <a:spcPts val="192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İhale usullerini belirleyen eşiklere uymamak maksadıyla, usullerin </a:t>
            </a:r>
            <a:r>
              <a:rPr lang="tr-TR" sz="1600" b="1" dirty="0">
                <a:solidFill>
                  <a:srgbClr val="003296"/>
                </a:solidFill>
                <a:ea typeface="Verdana" panose="020B0604030504040204" pitchFamily="34" charset="0"/>
                <a:cs typeface="Verdana" panose="020B0604030504040204" pitchFamily="34" charset="0"/>
              </a:rPr>
              <a:t>yapay bir şekilde bölünmemesi </a:t>
            </a:r>
            <a:r>
              <a:rPr lang="tr-TR" sz="1600" dirty="0">
                <a:solidFill>
                  <a:srgbClr val="003296"/>
                </a:solidFill>
                <a:ea typeface="Verdana" panose="020B0604030504040204" pitchFamily="34" charset="0"/>
                <a:cs typeface="Verdana" panose="020B0604030504040204" pitchFamily="34" charset="0"/>
              </a:rPr>
              <a:t>gereklidir. Örn: Genellikle, internet sitelerinin ve portallarının hazırlanması; bilgisayar ekipmanı ve yazılmının tedariği; onarım ve inşaat işleri vb.</a:t>
            </a:r>
            <a:r>
              <a:rPr lang="tr-TR" altLang="en-US" sz="16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347980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mali eşikler tablosu</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pic>
        <p:nvPicPr>
          <p:cNvPr id="2" name="Resim 1"/>
          <p:cNvPicPr>
            <a:picLocks noChangeAspect="1"/>
          </p:cNvPicPr>
          <p:nvPr/>
        </p:nvPicPr>
        <p:blipFill>
          <a:blip r:embed="rId5"/>
          <a:stretch>
            <a:fillRect/>
          </a:stretch>
        </p:blipFill>
        <p:spPr>
          <a:xfrm>
            <a:off x="380158" y="1504618"/>
            <a:ext cx="8395398" cy="5020725"/>
          </a:xfrm>
          <a:prstGeom prst="rect">
            <a:avLst/>
          </a:prstGeom>
        </p:spPr>
      </p:pic>
    </p:spTree>
    <p:extLst>
      <p:ext uri="{BB962C8B-B14F-4D97-AF65-F5344CB8AC3E}">
        <p14:creationId xmlns:p14="http://schemas.microsoft.com/office/powerpoint/2010/main" val="1692423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1"/>
          <p:cNvSpPr>
            <a:spLocks noGrp="1"/>
          </p:cNvSpPr>
          <p:nvPr>
            <p:ph type="title"/>
          </p:nvPr>
        </p:nvSpPr>
        <p:spPr>
          <a:xfrm>
            <a:off x="457200" y="528845"/>
            <a:ext cx="8291264" cy="667907"/>
          </a:xfrm>
        </p:spPr>
        <p:txBody>
          <a:bodyPr rtlCol="0">
            <a:normAutofit/>
          </a:bodyPr>
          <a:lstStyle/>
          <a:p>
            <a:pPr fontAlgn="auto">
              <a:spcAft>
                <a:spcPts val="0"/>
              </a:spcAft>
              <a:defRPr/>
            </a:pPr>
            <a:r>
              <a:rPr lang="en-US" sz="2400" b="1" cap="small" dirty="0" smtClean="0">
                <a:solidFill>
                  <a:srgbClr val="003399"/>
                </a:solidFill>
                <a:latin typeface="Verdana" pitchFamily="34" charset="0"/>
              </a:rPr>
              <a:t> </a:t>
            </a:r>
            <a:r>
              <a:rPr lang="tr-TR" sz="2400" b="1" cap="small" dirty="0" smtClean="0">
                <a:solidFill>
                  <a:srgbClr val="003399"/>
                </a:solidFill>
                <a:latin typeface="Verdana" pitchFamily="34" charset="0"/>
              </a:rPr>
              <a:t>fatura karşılığı alımlar</a:t>
            </a:r>
            <a:endParaRPr lang="en-US" sz="1600" b="1" cap="small" dirty="0">
              <a:solidFill>
                <a:srgbClr val="003399"/>
              </a:solidFill>
              <a:latin typeface="Verdana" pitchFamily="34" charset="0"/>
            </a:endParaRPr>
          </a:p>
        </p:txBody>
      </p:sp>
      <p:grpSp>
        <p:nvGrpSpPr>
          <p:cNvPr id="16390" name="Csoportba foglalás 13"/>
          <p:cNvGrpSpPr>
            <a:grpSpLocks/>
          </p:cNvGrpSpPr>
          <p:nvPr/>
        </p:nvGrpSpPr>
        <p:grpSpPr bwMode="auto">
          <a:xfrm>
            <a:off x="0" y="1196752"/>
            <a:ext cx="8170863" cy="144462"/>
            <a:chOff x="0" y="908720"/>
            <a:chExt cx="8171384" cy="144016"/>
          </a:xfrm>
        </p:grpSpPr>
        <p:sp>
          <p:nvSpPr>
            <p:cNvPr id="16391" name="Rectangle 10"/>
            <p:cNvSpPr>
              <a:spLocks noChangeArrowheads="1"/>
            </p:cNvSpPr>
            <p:nvPr/>
          </p:nvSpPr>
          <p:spPr bwMode="auto">
            <a:xfrm>
              <a:off x="0" y="908720"/>
              <a:ext cx="8171384" cy="72008"/>
            </a:xfrm>
            <a:prstGeom prst="rect">
              <a:avLst/>
            </a:prstGeom>
            <a:solidFill>
              <a:srgbClr val="98C222"/>
            </a:solidFill>
            <a:ln w="38100">
              <a:noFill/>
              <a:miter lim="800000"/>
              <a:headEnd/>
              <a:tailEnd/>
            </a:ln>
          </p:spPr>
          <p:txBody>
            <a:bodyPr/>
            <a:lstStyle/>
            <a:p>
              <a:endParaRPr lang="en-US">
                <a:latin typeface="Calibri" pitchFamily="34" charset="0"/>
              </a:endParaRPr>
            </a:p>
          </p:txBody>
        </p:sp>
        <p:sp>
          <p:nvSpPr>
            <p:cNvPr id="16392" name="Rectangle 10"/>
            <p:cNvSpPr>
              <a:spLocks noChangeArrowheads="1"/>
            </p:cNvSpPr>
            <p:nvPr/>
          </p:nvSpPr>
          <p:spPr bwMode="auto">
            <a:xfrm>
              <a:off x="0" y="980728"/>
              <a:ext cx="3995936" cy="72008"/>
            </a:xfrm>
            <a:prstGeom prst="rect">
              <a:avLst/>
            </a:prstGeom>
            <a:solidFill>
              <a:srgbClr val="843D8D"/>
            </a:solidFill>
            <a:ln w="38100">
              <a:noFill/>
              <a:miter lim="800000"/>
              <a:headEnd/>
              <a:tailEnd/>
            </a:ln>
          </p:spPr>
          <p:txBody>
            <a:bodyPr/>
            <a:lstStyle/>
            <a:p>
              <a:endParaRPr lang="en-US">
                <a:latin typeface="Calibri"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68" y="220979"/>
            <a:ext cx="921296" cy="615733"/>
          </a:xfrm>
          <a:prstGeom prst="rect">
            <a:avLst/>
          </a:prstGeom>
        </p:spPr>
      </p:pic>
      <p:pic>
        <p:nvPicPr>
          <p:cNvPr id="16" name="Kép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158" y="112585"/>
            <a:ext cx="2103610" cy="652119"/>
          </a:xfrm>
          <a:prstGeom prst="rect">
            <a:avLst/>
          </a:prstGeom>
          <a:noFill/>
          <a:ln w="9525">
            <a:noFill/>
            <a:miter lim="800000"/>
            <a:headEnd/>
            <a:tailEnd/>
          </a:ln>
        </p:spPr>
      </p:pic>
      <p:sp>
        <p:nvSpPr>
          <p:cNvPr id="23" name="Content Placeholder 1"/>
          <p:cNvSpPr>
            <a:spLocks noGrp="1"/>
          </p:cNvSpPr>
          <p:nvPr>
            <p:ph idx="1"/>
          </p:nvPr>
        </p:nvSpPr>
        <p:spPr>
          <a:xfrm>
            <a:off x="380158" y="1600200"/>
            <a:ext cx="8306642" cy="4925144"/>
          </a:xfrm>
        </p:spPr>
        <p:txBody>
          <a:bodyPr/>
          <a:lstStyle/>
          <a:p>
            <a:pPr algn="just">
              <a:lnSpc>
                <a:spcPts val="2200"/>
              </a:lnSpc>
              <a:spcBef>
                <a:spcPts val="0"/>
              </a:spcBef>
              <a:spcAft>
                <a:spcPts val="1200"/>
              </a:spcAft>
              <a:buFont typeface="Wingdings" panose="05000000000000000000" pitchFamily="2" charset="2"/>
              <a:buChar char="q"/>
            </a:pPr>
            <a:endParaRPr lang="tr-TR" sz="1600" b="1" dirty="0">
              <a:solidFill>
                <a:srgbClr val="003296"/>
              </a:solidFill>
              <a:ea typeface="宋体"/>
              <a:cs typeface="Arial" pitchFamily="34" charset="0"/>
            </a:endParaRPr>
          </a:p>
          <a:p>
            <a:pPr algn="just">
              <a:lnSpc>
                <a:spcPts val="2200"/>
              </a:lnSpc>
              <a:spcBef>
                <a:spcPts val="0"/>
              </a:spcBef>
              <a:spcAft>
                <a:spcPts val="1200"/>
              </a:spcAft>
              <a:buFont typeface="Wingdings" panose="05000000000000000000" pitchFamily="2" charset="2"/>
              <a:buChar char="q"/>
            </a:pPr>
            <a:r>
              <a:rPr lang="tr-TR" sz="1600" dirty="0" smtClean="0">
                <a:solidFill>
                  <a:srgbClr val="003296"/>
                </a:solidFill>
                <a:ea typeface="Verdana" panose="020B0604030504040204" pitchFamily="34" charset="0"/>
                <a:cs typeface="Verdana" panose="020B0604030504040204" pitchFamily="34" charset="0"/>
              </a:rPr>
              <a:t>Hizmet</a:t>
            </a:r>
            <a:r>
              <a:rPr lang="tr-TR" sz="1600" dirty="0">
                <a:solidFill>
                  <a:srgbClr val="003296"/>
                </a:solidFill>
                <a:ea typeface="Verdana" panose="020B0604030504040204" pitchFamily="34" charset="0"/>
                <a:cs typeface="Verdana" panose="020B0604030504040204" pitchFamily="34" charset="0"/>
              </a:rPr>
              <a:t>, tedarik ve inşaat sözleşmeleri için 2.500 Avronun altındaki ödemeler, ihalenin </a:t>
            </a:r>
            <a:r>
              <a:rPr lang="tr-TR" sz="1600" b="1" dirty="0">
                <a:solidFill>
                  <a:srgbClr val="003296"/>
                </a:solidFill>
                <a:ea typeface="Verdana" panose="020B0604030504040204" pitchFamily="34" charset="0"/>
                <a:cs typeface="Verdana" panose="020B0604030504040204" pitchFamily="34" charset="0"/>
              </a:rPr>
              <a:t>ön kabulü olmaksızın </a:t>
            </a:r>
            <a:r>
              <a:rPr lang="tr-TR" sz="1600" dirty="0">
                <a:solidFill>
                  <a:srgbClr val="003296"/>
                </a:solidFill>
                <a:ea typeface="Verdana" panose="020B0604030504040204" pitchFamily="34" charset="0"/>
                <a:cs typeface="Verdana" panose="020B0604030504040204" pitchFamily="34" charset="0"/>
              </a:rPr>
              <a:t>fatura karşılığında yapılabilir. </a:t>
            </a:r>
          </a:p>
          <a:p>
            <a:pPr algn="just">
              <a:lnSpc>
                <a:spcPts val="220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Harcamalar, ulusal mevzuata uygun olarak yalnızca </a:t>
            </a:r>
            <a:r>
              <a:rPr lang="tr-TR" sz="1600" b="1" dirty="0">
                <a:solidFill>
                  <a:srgbClr val="003296"/>
                </a:solidFill>
                <a:ea typeface="Verdana" panose="020B0604030504040204" pitchFamily="34" charset="0"/>
                <a:cs typeface="Verdana" panose="020B0604030504040204" pitchFamily="34" charset="0"/>
              </a:rPr>
              <a:t>birincil kabul ve ödeme</a:t>
            </a:r>
            <a:r>
              <a:rPr lang="tr-TR" sz="1600" dirty="0">
                <a:solidFill>
                  <a:srgbClr val="003296"/>
                </a:solidFill>
                <a:ea typeface="Verdana" panose="020B0604030504040204" pitchFamily="34" charset="0"/>
                <a:cs typeface="Verdana" panose="020B0604030504040204" pitchFamily="34" charset="0"/>
              </a:rPr>
              <a:t> belgeleriyle kanıtlanacaktır.	</a:t>
            </a:r>
          </a:p>
          <a:p>
            <a:pPr algn="just">
              <a:lnSpc>
                <a:spcPts val="220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Bu kural sadece diğer </a:t>
            </a:r>
            <a:r>
              <a:rPr lang="tr-TR" sz="1600" b="1" dirty="0">
                <a:solidFill>
                  <a:srgbClr val="003296"/>
                </a:solidFill>
                <a:ea typeface="Verdana" panose="020B0604030504040204" pitchFamily="34" charset="0"/>
                <a:cs typeface="Verdana" panose="020B0604030504040204" pitchFamily="34" charset="0"/>
              </a:rPr>
              <a:t>benzer harcamalarla birleştirilemeyen </a:t>
            </a:r>
            <a:r>
              <a:rPr lang="tr-TR" sz="1600" dirty="0">
                <a:solidFill>
                  <a:srgbClr val="003296"/>
                </a:solidFill>
                <a:ea typeface="Verdana" panose="020B0604030504040204" pitchFamily="34" charset="0"/>
                <a:cs typeface="Verdana" panose="020B0604030504040204" pitchFamily="34" charset="0"/>
              </a:rPr>
              <a:t>ve tutarı 2.500 Avroya eşit ya da altında olan harcamaları ilgilendirmektedir. </a:t>
            </a:r>
          </a:p>
          <a:p>
            <a:pPr algn="just">
              <a:lnSpc>
                <a:spcPts val="2200"/>
              </a:lnSpc>
              <a:spcBef>
                <a:spcPts val="0"/>
              </a:spcBef>
              <a:spcAft>
                <a:spcPts val="1200"/>
              </a:spcAft>
              <a:buFont typeface="Wingdings" panose="05000000000000000000" pitchFamily="2" charset="2"/>
              <a:buChar char="q"/>
            </a:pPr>
            <a:r>
              <a:rPr lang="tr-TR" sz="1600" dirty="0">
                <a:solidFill>
                  <a:srgbClr val="003296"/>
                </a:solidFill>
                <a:ea typeface="Verdana" panose="020B0604030504040204" pitchFamily="34" charset="0"/>
                <a:cs typeface="Verdana" panose="020B0604030504040204" pitchFamily="34" charset="0"/>
              </a:rPr>
              <a:t>Hizmetin / tedarikin karmaşıklığının ya da süresinin bunu zorunlu kılması halinde yararlanıcıların, şartnameli / teknik şartnameli sadeleştirilmiş hizmet / inşaat sözleşmeleri yapmaları </a:t>
            </a:r>
            <a:r>
              <a:rPr lang="tr-TR" sz="1600" b="1" dirty="0">
                <a:solidFill>
                  <a:srgbClr val="003296"/>
                </a:solidFill>
                <a:ea typeface="Verdana" panose="020B0604030504040204" pitchFamily="34" charset="0"/>
                <a:cs typeface="Verdana" panose="020B0604030504040204" pitchFamily="34" charset="0"/>
              </a:rPr>
              <a:t>tavsiye olunur</a:t>
            </a:r>
            <a:r>
              <a:rPr lang="tr-TR" sz="1600" dirty="0">
                <a:solidFill>
                  <a:srgbClr val="003296"/>
                </a:solidFill>
                <a:ea typeface="Verdana" panose="020B0604030504040204" pitchFamily="34" charset="0"/>
                <a:cs typeface="Verdana" panose="020B0604030504040204" pitchFamily="34" charset="0"/>
              </a:rPr>
              <a:t>. Bu durumda tek teklif ihale usulünün ekleri geçerlidir. </a:t>
            </a: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p>
          <a:p>
            <a:pPr marL="0" indent="0" algn="just" fontAlgn="auto">
              <a:spcBef>
                <a:spcPts val="0"/>
              </a:spcBef>
              <a:spcAft>
                <a:spcPts val="1200"/>
              </a:spcAft>
              <a:buNone/>
              <a:tabLst>
                <a:tab pos="0" algn="l"/>
              </a:tabLst>
              <a:defRPr/>
            </a:pPr>
            <a:r>
              <a:rPr lang="tr-TR" altLang="en-US" sz="1800" b="1" dirty="0">
                <a:solidFill>
                  <a:srgbClr val="003296"/>
                </a:solidFill>
                <a:ea typeface="宋体"/>
                <a:cs typeface="Arial" pitchFamily="34" charset="0"/>
              </a:rPr>
              <a:t> </a:t>
            </a:r>
            <a:r>
              <a:rPr lang="tr-TR" altLang="en-US" sz="1800" b="1" dirty="0" smtClean="0">
                <a:solidFill>
                  <a:srgbClr val="003296"/>
                </a:solidFill>
                <a:ea typeface="宋体"/>
                <a:cs typeface="Arial" pitchFamily="34" charset="0"/>
              </a:rPr>
              <a:t>                    </a:t>
            </a:r>
            <a:endParaRPr lang="tr-TR" sz="1800" b="1" dirty="0">
              <a:solidFill>
                <a:srgbClr val="003296"/>
              </a:solidFill>
              <a:ea typeface="宋体"/>
              <a:cs typeface="Arial" pitchFamily="34" charset="0"/>
            </a:endParaRPr>
          </a:p>
          <a:p>
            <a:pPr marL="0" indent="0" algn="just" fontAlgn="auto">
              <a:spcBef>
                <a:spcPts val="0"/>
              </a:spcBef>
              <a:spcAft>
                <a:spcPts val="1200"/>
              </a:spcAft>
              <a:buNone/>
              <a:tabLst>
                <a:tab pos="0" algn="l"/>
              </a:tabLst>
              <a:defRPr/>
            </a:pPr>
            <a:r>
              <a:rPr lang="tr-TR" altLang="en-US" sz="1800" b="1" dirty="0" smtClean="0">
                <a:solidFill>
                  <a:srgbClr val="003296"/>
                </a:solidFill>
                <a:ea typeface="宋体"/>
                <a:cs typeface="Arial" pitchFamily="34" charset="0"/>
              </a:rPr>
              <a:t>                                               </a:t>
            </a:r>
            <a:endParaRPr lang="en-US" altLang="en-US" sz="1800" b="1" dirty="0" smtClean="0">
              <a:solidFill>
                <a:srgbClr val="003296"/>
              </a:solidFill>
              <a:ea typeface="宋体"/>
              <a:cs typeface="Arial" pitchFamily="34" charset="0"/>
            </a:endParaRPr>
          </a:p>
        </p:txBody>
      </p:sp>
    </p:spTree>
    <p:extLst>
      <p:ext uri="{BB962C8B-B14F-4D97-AF65-F5344CB8AC3E}">
        <p14:creationId xmlns:p14="http://schemas.microsoft.com/office/powerpoint/2010/main" val="409248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 1 BG-T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 1 BG-TR template</Template>
  <TotalTime>5064</TotalTime>
  <Words>4137</Words>
  <Application>Microsoft Office PowerPoint</Application>
  <PresentationFormat>Ekran Gösterisi (4:3)</PresentationFormat>
  <Paragraphs>464</Paragraphs>
  <Slides>47</Slides>
  <Notes>34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47</vt:i4>
      </vt:variant>
    </vt:vector>
  </HeadingPairs>
  <TitlesOfParts>
    <vt:vector size="55" baseType="lpstr">
      <vt:lpstr>宋体</vt:lpstr>
      <vt:lpstr>Arial</vt:lpstr>
      <vt:lpstr>Calibri</vt:lpstr>
      <vt:lpstr>Monserrat</vt:lpstr>
      <vt:lpstr>Trebuchet MS</vt:lpstr>
      <vt:lpstr>Verdana</vt:lpstr>
      <vt:lpstr>Wingdings</vt:lpstr>
      <vt:lpstr>PA 1 BG-TR template</vt:lpstr>
      <vt:lpstr>İHALE USULLERİ </vt:lpstr>
      <vt:lpstr> temel ilkeler</vt:lpstr>
      <vt:lpstr> satın alma süreci</vt:lpstr>
      <vt:lpstr>temel kurallar</vt:lpstr>
      <vt:lpstr> sözleşme türleri</vt:lpstr>
      <vt:lpstr> standart formlar</vt:lpstr>
      <vt:lpstr> seçim prosedürleri</vt:lpstr>
      <vt:lpstr> mali eşikler tablosu</vt:lpstr>
      <vt:lpstr> fatura karşılığı alımlar</vt:lpstr>
      <vt:lpstr> Tek teklif usulü (DOĞRUDAN ALIM)        (2.500 € - 20 000 €)                   </vt:lpstr>
      <vt:lpstr> doğrudan alımda seçim süreci</vt:lpstr>
      <vt:lpstr> basitleştirilmiş usul &gt; 20.000,00 AVRO </vt:lpstr>
      <vt:lpstr>basitleştirilmiş usulde seçim süreci</vt:lpstr>
      <vt:lpstr>sınırlı usul</vt:lpstr>
      <vt:lpstr> açık ihale usulü</vt:lpstr>
      <vt:lpstr> tavsiyeler</vt:lpstr>
      <vt:lpstr>teknik şartname hazırlarken tavsiyeler</vt:lpstr>
      <vt:lpstr> örnek kullanımlar</vt:lpstr>
      <vt:lpstr> önemli bilgiler</vt:lpstr>
      <vt:lpstr>SATIN ALMA PLANI </vt:lpstr>
      <vt:lpstr> satın alma planı</vt:lpstr>
      <vt:lpstr> satın alma planı</vt:lpstr>
      <vt:lpstr> satın alma planı</vt:lpstr>
      <vt:lpstr>hazırlarken dikkat edilmesi gerekenler</vt:lpstr>
      <vt:lpstr> Mali Uygulamalar</vt:lpstr>
      <vt:lpstr> MALİ YÖNETİM - ORTAK ÇERÇEVE </vt:lpstr>
      <vt:lpstr> MALİ YÖNETİM  </vt:lpstr>
      <vt:lpstr>MALİ YÖNETİM </vt:lpstr>
      <vt:lpstr>MALİ YÖNETİM </vt:lpstr>
      <vt:lpstr>harcamaların uygunluğu</vt:lpstr>
      <vt:lpstr> harcamaların uygunluğu</vt:lpstr>
      <vt:lpstr>  destekleyici belgelere ilişkin gereklilikler </vt:lpstr>
      <vt:lpstr> mali yönetim</vt:lpstr>
      <vt:lpstr>mali yönetim</vt:lpstr>
      <vt:lpstr>mali yönetim</vt:lpstr>
      <vt:lpstr>Mali Yönetim</vt:lpstr>
      <vt:lpstr>UYGULAMA TAVSİYELERİ</vt:lpstr>
      <vt:lpstr>UYGULAMA TAVSİYELERİ</vt:lpstr>
      <vt:lpstr>UYGULAMA TAVSİYELERİ</vt:lpstr>
      <vt:lpstr>UYGULAMA TAVSİYELERİ</vt:lpstr>
      <vt:lpstr>SIK YAPILAN HATALAR</vt:lpstr>
      <vt:lpstr>SIK YAPILAN HATALAR</vt:lpstr>
      <vt:lpstr> SIK YAPILAN HATALAR</vt:lpstr>
      <vt:lpstr>SIK YAPILAN HATALAR</vt:lpstr>
      <vt:lpstr>SIK YAPILAN HATALAR</vt:lpstr>
      <vt:lpstr>Uygun olmayan harcamalar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Vania Hristova</dc:creator>
  <cp:lastModifiedBy>OTS</cp:lastModifiedBy>
  <cp:revision>288</cp:revision>
  <cp:lastPrinted>2013-12-06T16:13:01Z</cp:lastPrinted>
  <dcterms:created xsi:type="dcterms:W3CDTF">2019-07-02T07:12:35Z</dcterms:created>
  <dcterms:modified xsi:type="dcterms:W3CDTF">2020-10-23T09:01:05Z</dcterms:modified>
</cp:coreProperties>
</file>