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59" r:id="rId4"/>
    <p:sldId id="260" r:id="rId5"/>
    <p:sldId id="276" r:id="rId6"/>
    <p:sldId id="262" r:id="rId7"/>
    <p:sldId id="263" r:id="rId8"/>
    <p:sldId id="264" r:id="rId9"/>
    <p:sldId id="261" r:id="rId10"/>
    <p:sldId id="274" r:id="rId11"/>
    <p:sldId id="266" r:id="rId12"/>
    <p:sldId id="280" r:id="rId13"/>
    <p:sldId id="281" r:id="rId14"/>
    <p:sldId id="278" r:id="rId15"/>
    <p:sldId id="269" r:id="rId16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296"/>
    <a:srgbClr val="003366"/>
    <a:srgbClr val="159B25"/>
    <a:srgbClr val="9900FF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34" autoAdjust="0"/>
    <p:restoredTop sz="81371" autoAdjust="0"/>
  </p:normalViewPr>
  <p:slideViewPr>
    <p:cSldViewPr>
      <p:cViewPr varScale="1">
        <p:scale>
          <a:sx n="113" d="100"/>
          <a:sy n="113" d="100"/>
        </p:scale>
        <p:origin x="496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image" Target="../media/image7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image" Target="../media/image7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A74731-E61C-4942-9C09-992A6FAA26B2}" type="doc">
      <dgm:prSet loTypeId="urn:microsoft.com/office/officeart/2005/8/layout/hProcess10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65EA4A27-49BF-4191-BEA8-46B42235BBD0}">
      <dgm:prSet phldrT="[Text]"/>
      <dgm:spPr/>
      <dgm:t>
        <a:bodyPr/>
        <a:lstStyle/>
        <a:p>
          <a:r>
            <a:rPr lang="tr-TR" noProof="0" dirty="0"/>
            <a:t>FLC Talebi</a:t>
          </a:r>
          <a:endParaRPr lang="en-GB" noProof="0" dirty="0"/>
        </a:p>
      </dgm:t>
    </dgm:pt>
    <dgm:pt modelId="{BF1C8FA1-38A6-41C4-B1FF-6062D2E432D1}" type="parTrans" cxnId="{AD0D89D2-555B-469B-A18A-0D54F9A44A6C}">
      <dgm:prSet/>
      <dgm:spPr/>
      <dgm:t>
        <a:bodyPr/>
        <a:lstStyle/>
        <a:p>
          <a:endParaRPr lang="bg-BG"/>
        </a:p>
      </dgm:t>
    </dgm:pt>
    <dgm:pt modelId="{542C42BE-404A-44E4-9936-E457A6258A07}" type="sibTrans" cxnId="{AD0D89D2-555B-469B-A18A-0D54F9A44A6C}">
      <dgm:prSet custT="1"/>
      <dgm:spPr/>
      <dgm:t>
        <a:bodyPr/>
        <a:lstStyle/>
        <a:p>
          <a:r>
            <a:rPr lang="tr-TR" sz="1200" b="1" dirty="0" err="1">
              <a:solidFill>
                <a:schemeClr val="tx1"/>
              </a:solidFill>
            </a:rPr>
            <a:t>FLC’nin</a:t>
          </a:r>
          <a:r>
            <a:rPr lang="tr-TR" sz="1200" b="1" dirty="0">
              <a:solidFill>
                <a:schemeClr val="tx1"/>
              </a:solidFill>
            </a:rPr>
            <a:t> atanması</a:t>
          </a:r>
          <a:endParaRPr lang="bg-BG" sz="1200" b="1" dirty="0">
            <a:solidFill>
              <a:schemeClr val="tx1"/>
            </a:solidFill>
          </a:endParaRPr>
        </a:p>
      </dgm:t>
    </dgm:pt>
    <dgm:pt modelId="{DF4802A3-7E59-4FE5-A55E-F6BEC543EC13}">
      <dgm:prSet phldrT="[Text]"/>
      <dgm:spPr/>
      <dgm:t>
        <a:bodyPr/>
        <a:lstStyle/>
        <a:p>
          <a:r>
            <a:rPr lang="tr-TR" noProof="0" dirty="0"/>
            <a:t>Yararlanıcı </a:t>
          </a:r>
          <a:r>
            <a:rPr lang="tr-TR" noProof="0" dirty="0" err="1"/>
            <a:t>Portalı</a:t>
          </a:r>
          <a:endParaRPr lang="en-GB" noProof="0" dirty="0"/>
        </a:p>
      </dgm:t>
    </dgm:pt>
    <dgm:pt modelId="{E6B20AE9-C383-484E-BF96-BA7E34A7B628}" type="parTrans" cxnId="{369E9588-F2DE-4E26-8004-B3E1DE30E9FB}">
      <dgm:prSet/>
      <dgm:spPr/>
      <dgm:t>
        <a:bodyPr/>
        <a:lstStyle/>
        <a:p>
          <a:endParaRPr lang="bg-BG"/>
        </a:p>
      </dgm:t>
    </dgm:pt>
    <dgm:pt modelId="{02081742-0951-4B37-98D4-C351F233706D}" type="sibTrans" cxnId="{369E9588-F2DE-4E26-8004-B3E1DE30E9FB}">
      <dgm:prSet/>
      <dgm:spPr/>
      <dgm:t>
        <a:bodyPr/>
        <a:lstStyle/>
        <a:p>
          <a:endParaRPr lang="bg-BG"/>
        </a:p>
      </dgm:t>
    </dgm:pt>
    <dgm:pt modelId="{BF55DCB3-F091-4663-8863-093DBC066EA3}">
      <dgm:prSet phldrT="[Text]"/>
      <dgm:spPr/>
      <dgm:t>
        <a:bodyPr/>
        <a:lstStyle/>
        <a:p>
          <a:r>
            <a:rPr lang="tr-TR" noProof="0" dirty="0"/>
            <a:t>FLC Talebinin İşletilmesi</a:t>
          </a:r>
          <a:endParaRPr lang="en-GB" noProof="0" dirty="0"/>
        </a:p>
      </dgm:t>
    </dgm:pt>
    <dgm:pt modelId="{E9420191-81D5-4A9D-9954-DE4B503A39EC}" type="parTrans" cxnId="{00F889D0-F433-419E-ADC1-DB00C1ACF488}">
      <dgm:prSet/>
      <dgm:spPr/>
      <dgm:t>
        <a:bodyPr/>
        <a:lstStyle/>
        <a:p>
          <a:endParaRPr lang="bg-BG"/>
        </a:p>
      </dgm:t>
    </dgm:pt>
    <dgm:pt modelId="{8530E150-5BF0-425A-94D1-66F26E75317E}" type="sibTrans" cxnId="{00F889D0-F433-419E-ADC1-DB00C1ACF488}">
      <dgm:prSet/>
      <dgm:spPr/>
      <dgm:t>
        <a:bodyPr/>
        <a:lstStyle/>
        <a:p>
          <a:r>
            <a:rPr lang="tr-TR" b="1" dirty="0" err="1">
              <a:solidFill>
                <a:schemeClr val="tx1"/>
              </a:solidFill>
            </a:rPr>
            <a:t>FLC’nin</a:t>
          </a:r>
          <a:r>
            <a:rPr lang="tr-TR" b="1" dirty="0">
              <a:solidFill>
                <a:schemeClr val="tx1"/>
              </a:solidFill>
            </a:rPr>
            <a:t> atanmasından itibaren 1 ay içinde</a:t>
          </a:r>
          <a:endParaRPr lang="bg-BG" b="1" dirty="0">
            <a:solidFill>
              <a:schemeClr val="tx1"/>
            </a:solidFill>
          </a:endParaRPr>
        </a:p>
      </dgm:t>
    </dgm:pt>
    <dgm:pt modelId="{92B1CFF9-DFFD-4684-BBDB-52CD4451138D}">
      <dgm:prSet phldrT="[Text]"/>
      <dgm:spPr/>
      <dgm:t>
        <a:bodyPr/>
        <a:lstStyle/>
        <a:p>
          <a:r>
            <a:rPr lang="tr-TR" noProof="0" dirty="0"/>
            <a:t>Tüm belgelerin % 100  oranında kontrolü-</a:t>
          </a:r>
          <a:r>
            <a:rPr lang="tr-TR" i="0" u="sng" noProof="0" dirty="0"/>
            <a:t>proje ofisinde</a:t>
          </a:r>
          <a:endParaRPr lang="en-GB" i="0" u="sng" noProof="0" dirty="0"/>
        </a:p>
      </dgm:t>
    </dgm:pt>
    <dgm:pt modelId="{14B6CACE-6277-4F71-9BDB-B3F923B56D7D}" type="parTrans" cxnId="{B727416A-057D-4104-A246-8FC22C2697E5}">
      <dgm:prSet/>
      <dgm:spPr/>
      <dgm:t>
        <a:bodyPr/>
        <a:lstStyle/>
        <a:p>
          <a:endParaRPr lang="bg-BG"/>
        </a:p>
      </dgm:t>
    </dgm:pt>
    <dgm:pt modelId="{D0D65884-A5F1-4210-9746-5B72DCDF8AB2}" type="sibTrans" cxnId="{B727416A-057D-4104-A246-8FC22C2697E5}">
      <dgm:prSet/>
      <dgm:spPr/>
      <dgm:t>
        <a:bodyPr/>
        <a:lstStyle/>
        <a:p>
          <a:endParaRPr lang="bg-BG"/>
        </a:p>
      </dgm:t>
    </dgm:pt>
    <dgm:pt modelId="{A08935FC-4F2C-422C-B080-1B2A9F633D22}">
      <dgm:prSet phldrT="[Text]"/>
      <dgm:spPr/>
      <dgm:t>
        <a:bodyPr/>
        <a:lstStyle/>
        <a:p>
          <a:r>
            <a:rPr lang="tr-TR" noProof="0" dirty="0"/>
            <a:t>Harcamaların doğrulama sertifikası (CVE)</a:t>
          </a:r>
          <a:endParaRPr lang="en-GB" noProof="0" dirty="0"/>
        </a:p>
      </dgm:t>
    </dgm:pt>
    <dgm:pt modelId="{72897412-DD2D-40DE-A2BE-79DD4118B8FF}" type="parTrans" cxnId="{45D0F456-2650-4271-AA00-03888F87A926}">
      <dgm:prSet/>
      <dgm:spPr/>
      <dgm:t>
        <a:bodyPr/>
        <a:lstStyle/>
        <a:p>
          <a:endParaRPr lang="bg-BG"/>
        </a:p>
      </dgm:t>
    </dgm:pt>
    <dgm:pt modelId="{694B8891-896E-44DE-82BB-25181DB6C612}" type="sibTrans" cxnId="{45D0F456-2650-4271-AA00-03888F87A926}">
      <dgm:prSet/>
      <dgm:spPr/>
      <dgm:t>
        <a:bodyPr/>
        <a:lstStyle/>
        <a:p>
          <a:endParaRPr lang="bg-BG"/>
        </a:p>
      </dgm:t>
    </dgm:pt>
    <dgm:pt modelId="{6A9EE866-B5B0-421C-96BF-1D4F9AC93F40}">
      <dgm:prSet phldrT="[Text]"/>
      <dgm:spPr/>
      <dgm:t>
        <a:bodyPr/>
        <a:lstStyle/>
        <a:p>
          <a:r>
            <a:rPr lang="tr-TR" noProof="0" dirty="0"/>
            <a:t>Yararlanıcı </a:t>
          </a:r>
          <a:r>
            <a:rPr lang="tr-TR" noProof="0" dirty="0" err="1"/>
            <a:t>Portalı</a:t>
          </a:r>
          <a:r>
            <a:rPr lang="tr-TR" noProof="0" dirty="0"/>
            <a:t> ya da</a:t>
          </a:r>
          <a:endParaRPr lang="en-GB" noProof="0" dirty="0"/>
        </a:p>
      </dgm:t>
    </dgm:pt>
    <dgm:pt modelId="{F11C4C54-97BD-4D24-8621-ABC15D0B4764}" type="parTrans" cxnId="{AD3AFE49-D347-4247-8F2B-E785B390317F}">
      <dgm:prSet/>
      <dgm:spPr/>
      <dgm:t>
        <a:bodyPr/>
        <a:lstStyle/>
        <a:p>
          <a:endParaRPr lang="bg-BG"/>
        </a:p>
      </dgm:t>
    </dgm:pt>
    <dgm:pt modelId="{26729043-3D80-4923-B25C-C70EFA1E7425}" type="sibTrans" cxnId="{AD3AFE49-D347-4247-8F2B-E785B390317F}">
      <dgm:prSet/>
      <dgm:spPr/>
      <dgm:t>
        <a:bodyPr/>
        <a:lstStyle/>
        <a:p>
          <a:endParaRPr lang="bg-BG"/>
        </a:p>
      </dgm:t>
    </dgm:pt>
    <dgm:pt modelId="{D5CB074D-6241-4848-9C53-949C2FF64271}">
      <dgm:prSet phldrT="[Text]"/>
      <dgm:spPr/>
      <dgm:t>
        <a:bodyPr/>
        <a:lstStyle/>
        <a:p>
          <a:r>
            <a:rPr lang="tr-TR" noProof="0" dirty="0"/>
            <a:t>Yararlanıcı Adresinde</a:t>
          </a:r>
          <a:endParaRPr lang="en-GB" noProof="0" dirty="0"/>
        </a:p>
      </dgm:t>
    </dgm:pt>
    <dgm:pt modelId="{C1AA34E6-F141-4073-B489-8B36CF4F4A1E}" type="parTrans" cxnId="{290AFEEE-2A9C-4AB7-BA17-FD289C1C17FA}">
      <dgm:prSet/>
      <dgm:spPr/>
      <dgm:t>
        <a:bodyPr/>
        <a:lstStyle/>
        <a:p>
          <a:endParaRPr lang="bg-BG"/>
        </a:p>
      </dgm:t>
    </dgm:pt>
    <dgm:pt modelId="{CC77FCF6-6836-427B-B5AE-3936C277CF85}" type="sibTrans" cxnId="{290AFEEE-2A9C-4AB7-BA17-FD289C1C17FA}">
      <dgm:prSet/>
      <dgm:spPr/>
      <dgm:t>
        <a:bodyPr/>
        <a:lstStyle/>
        <a:p>
          <a:endParaRPr lang="bg-BG"/>
        </a:p>
      </dgm:t>
    </dgm:pt>
    <dgm:pt modelId="{FD0DF7A8-078B-4534-AABF-DEC9D7A349BF}">
      <dgm:prSet phldrT="[Text]"/>
      <dgm:spPr/>
      <dgm:t>
        <a:bodyPr/>
        <a:lstStyle/>
        <a:p>
          <a:r>
            <a:rPr lang="tr-TR" i="0" u="none" noProof="0" dirty="0">
              <a:solidFill>
                <a:srgbClr val="003296"/>
              </a:solidFill>
            </a:rPr>
            <a:t>Proje uygulaması sırasında en az 1 kez yerinde kontrol </a:t>
          </a:r>
          <a:endParaRPr lang="en-GB" i="0" u="none" noProof="0" dirty="0">
            <a:solidFill>
              <a:srgbClr val="003296"/>
            </a:solidFill>
          </a:endParaRPr>
        </a:p>
      </dgm:t>
    </dgm:pt>
    <dgm:pt modelId="{7B635056-FB9E-44E0-A5D7-2D33B52CF8FD}" type="parTrans" cxnId="{18F4E5E6-E5CB-482D-B6E3-6BF1D64C449E}">
      <dgm:prSet/>
      <dgm:spPr/>
      <dgm:t>
        <a:bodyPr/>
        <a:lstStyle/>
        <a:p>
          <a:endParaRPr lang="tr-TR"/>
        </a:p>
      </dgm:t>
    </dgm:pt>
    <dgm:pt modelId="{F1D0DD9A-97BC-491A-B9A2-40D51A6D854F}" type="sibTrans" cxnId="{18F4E5E6-E5CB-482D-B6E3-6BF1D64C449E}">
      <dgm:prSet/>
      <dgm:spPr/>
      <dgm:t>
        <a:bodyPr/>
        <a:lstStyle/>
        <a:p>
          <a:endParaRPr lang="tr-TR"/>
        </a:p>
      </dgm:t>
    </dgm:pt>
    <dgm:pt modelId="{A2167CE6-8BB0-435F-A74C-0EA886BBA0C8}" type="pres">
      <dgm:prSet presAssocID="{EFA74731-E61C-4942-9C09-992A6FAA26B2}" presName="Name0" presStyleCnt="0">
        <dgm:presLayoutVars>
          <dgm:dir/>
          <dgm:resizeHandles val="exact"/>
        </dgm:presLayoutVars>
      </dgm:prSet>
      <dgm:spPr/>
    </dgm:pt>
    <dgm:pt modelId="{27C3FF08-A3C8-4CA6-A11F-7855405DC3D9}" type="pres">
      <dgm:prSet presAssocID="{65EA4A27-49BF-4191-BEA8-46B42235BBD0}" presName="composite" presStyleCnt="0"/>
      <dgm:spPr/>
    </dgm:pt>
    <dgm:pt modelId="{4D513EB5-C46E-45AF-A6AF-E93A9DC1C046}" type="pres">
      <dgm:prSet presAssocID="{65EA4A27-49BF-4191-BEA8-46B42235BBD0}" presName="imagSh" presStyleLbl="bgImgPlace1" presStyleIdx="0" presStyleCnt="3" custScaleX="83773" custScaleY="93307" custLinFactNeighborX="-1224" custLinFactNeighborY="-3410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</dgm:spPr>
    </dgm:pt>
    <dgm:pt modelId="{E84514E6-DA8A-4E89-B60F-D0A6E66CE9A0}" type="pres">
      <dgm:prSet presAssocID="{65EA4A27-49BF-4191-BEA8-46B42235BBD0}" presName="txNode" presStyleLbl="node1" presStyleIdx="0" presStyleCnt="3" custLinFactNeighborX="90" custLinFactNeighborY="-1512">
        <dgm:presLayoutVars>
          <dgm:bulletEnabled val="1"/>
        </dgm:presLayoutVars>
      </dgm:prSet>
      <dgm:spPr/>
    </dgm:pt>
    <dgm:pt modelId="{7BF27A3A-4E69-4597-B0C7-81F61693DB4C}" type="pres">
      <dgm:prSet presAssocID="{542C42BE-404A-44E4-9936-E457A6258A07}" presName="sibTrans" presStyleLbl="sibTrans2D1" presStyleIdx="0" presStyleCnt="2" custAng="21531925" custScaleX="277036" custScaleY="207037" custLinFactNeighborX="-8187" custLinFactNeighborY="-46503"/>
      <dgm:spPr/>
    </dgm:pt>
    <dgm:pt modelId="{D25044A6-A56A-403B-9338-A257D9966EE9}" type="pres">
      <dgm:prSet presAssocID="{542C42BE-404A-44E4-9936-E457A6258A07}" presName="connTx" presStyleLbl="sibTrans2D1" presStyleIdx="0" presStyleCnt="2"/>
      <dgm:spPr/>
    </dgm:pt>
    <dgm:pt modelId="{3950253B-08EF-4B46-9E2F-D396608F822C}" type="pres">
      <dgm:prSet presAssocID="{BF55DCB3-F091-4663-8863-093DBC066EA3}" presName="composite" presStyleCnt="0"/>
      <dgm:spPr/>
    </dgm:pt>
    <dgm:pt modelId="{B554268E-84D9-4DB1-9551-AB0D140B8302}" type="pres">
      <dgm:prSet presAssocID="{BF55DCB3-F091-4663-8863-093DBC066EA3}" presName="imagSh" presStyleLbl="bgImgPlace1" presStyleIdx="1" presStyleCnt="3" custLinFactNeighborX="10551" custLinFactNeighborY="-32490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</dgm:spPr>
    </dgm:pt>
    <dgm:pt modelId="{65E9B6DF-34A7-41C9-9B85-035443A47BB2}" type="pres">
      <dgm:prSet presAssocID="{BF55DCB3-F091-4663-8863-093DBC066EA3}" presName="txNode" presStyleLbl="node1" presStyleIdx="1" presStyleCnt="3">
        <dgm:presLayoutVars>
          <dgm:bulletEnabled val="1"/>
        </dgm:presLayoutVars>
      </dgm:prSet>
      <dgm:spPr/>
    </dgm:pt>
    <dgm:pt modelId="{B1A02FAE-2B66-4CD0-86E9-055510EC0994}" type="pres">
      <dgm:prSet presAssocID="{8530E150-5BF0-425A-94D1-66F26E75317E}" presName="sibTrans" presStyleLbl="sibTrans2D1" presStyleIdx="1" presStyleCnt="2" custAng="58667" custScaleX="324094" custScaleY="260615" custLinFactNeighborX="40224" custLinFactNeighborY="-30209"/>
      <dgm:spPr/>
    </dgm:pt>
    <dgm:pt modelId="{1C2F93AF-1E6A-4E78-AB4F-ED7F1C35E7A9}" type="pres">
      <dgm:prSet presAssocID="{8530E150-5BF0-425A-94D1-66F26E75317E}" presName="connTx" presStyleLbl="sibTrans2D1" presStyleIdx="1" presStyleCnt="2"/>
      <dgm:spPr/>
    </dgm:pt>
    <dgm:pt modelId="{6C7D841E-A2EA-4294-B81B-E9F7A75BCF97}" type="pres">
      <dgm:prSet presAssocID="{A08935FC-4F2C-422C-B080-1B2A9F633D22}" presName="composite" presStyleCnt="0"/>
      <dgm:spPr/>
    </dgm:pt>
    <dgm:pt modelId="{E31E7158-7ADF-4EDA-8331-36DF6FFCFBFC}" type="pres">
      <dgm:prSet presAssocID="{A08935FC-4F2C-422C-B080-1B2A9F633D22}" presName="imagSh" presStyleLbl="bgImgPlace1" presStyleIdx="2" presStyleCnt="3" custScaleX="103761" custScaleY="95447" custLinFactNeighborX="482" custLinFactNeighborY="-40029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697D7C12-53EE-4E88-8FA3-0C44EFCD96DB}" type="pres">
      <dgm:prSet presAssocID="{A08935FC-4F2C-422C-B080-1B2A9F633D22}" presName="txNode" presStyleLbl="node1" presStyleIdx="2" presStyleCnt="3">
        <dgm:presLayoutVars>
          <dgm:bulletEnabled val="1"/>
        </dgm:presLayoutVars>
      </dgm:prSet>
      <dgm:spPr/>
    </dgm:pt>
  </dgm:ptLst>
  <dgm:cxnLst>
    <dgm:cxn modelId="{CF67D215-3EC7-4A45-B664-1718E8CD98A8}" type="presOf" srcId="{92B1CFF9-DFFD-4684-BBDB-52CD4451138D}" destId="{65E9B6DF-34A7-41C9-9B85-035443A47BB2}" srcOrd="0" destOrd="1" presId="urn:microsoft.com/office/officeart/2005/8/layout/hProcess10"/>
    <dgm:cxn modelId="{2CEA6616-F3CD-4645-BC32-4BC1BC94C0B7}" type="presOf" srcId="{65EA4A27-49BF-4191-BEA8-46B42235BBD0}" destId="{E84514E6-DA8A-4E89-B60F-D0A6E66CE9A0}" srcOrd="0" destOrd="0" presId="urn:microsoft.com/office/officeart/2005/8/layout/hProcess10"/>
    <dgm:cxn modelId="{15C0331D-6BA2-4E78-B984-4CBA2D3821A6}" type="presOf" srcId="{D5CB074D-6241-4848-9C53-949C2FF64271}" destId="{697D7C12-53EE-4E88-8FA3-0C44EFCD96DB}" srcOrd="0" destOrd="2" presId="urn:microsoft.com/office/officeart/2005/8/layout/hProcess10"/>
    <dgm:cxn modelId="{6AC97C2A-0D6C-461B-B1C5-29159538AA31}" type="presOf" srcId="{8530E150-5BF0-425A-94D1-66F26E75317E}" destId="{B1A02FAE-2B66-4CD0-86E9-055510EC0994}" srcOrd="0" destOrd="0" presId="urn:microsoft.com/office/officeart/2005/8/layout/hProcess10"/>
    <dgm:cxn modelId="{1E8CAC2C-28FD-426F-A749-5CAAFB0FD1CB}" type="presOf" srcId="{8530E150-5BF0-425A-94D1-66F26E75317E}" destId="{1C2F93AF-1E6A-4E78-AB4F-ED7F1C35E7A9}" srcOrd="1" destOrd="0" presId="urn:microsoft.com/office/officeart/2005/8/layout/hProcess10"/>
    <dgm:cxn modelId="{AD3AFE49-D347-4247-8F2B-E785B390317F}" srcId="{A08935FC-4F2C-422C-B080-1B2A9F633D22}" destId="{6A9EE866-B5B0-421C-96BF-1D4F9AC93F40}" srcOrd="0" destOrd="0" parTransId="{F11C4C54-97BD-4D24-8621-ABC15D0B4764}" sibTransId="{26729043-3D80-4923-B25C-C70EFA1E7425}"/>
    <dgm:cxn modelId="{45D0F456-2650-4271-AA00-03888F87A926}" srcId="{EFA74731-E61C-4942-9C09-992A6FAA26B2}" destId="{A08935FC-4F2C-422C-B080-1B2A9F633D22}" srcOrd="2" destOrd="0" parTransId="{72897412-DD2D-40DE-A2BE-79DD4118B8FF}" sibTransId="{694B8891-896E-44DE-82BB-25181DB6C612}"/>
    <dgm:cxn modelId="{B727416A-057D-4104-A246-8FC22C2697E5}" srcId="{BF55DCB3-F091-4663-8863-093DBC066EA3}" destId="{92B1CFF9-DFFD-4684-BBDB-52CD4451138D}" srcOrd="0" destOrd="0" parTransId="{14B6CACE-6277-4F71-9BDB-B3F923B56D7D}" sibTransId="{D0D65884-A5F1-4210-9746-5B72DCDF8AB2}"/>
    <dgm:cxn modelId="{850B0C6E-97C5-45BF-BA0C-161CB6B08F89}" type="presOf" srcId="{DF4802A3-7E59-4FE5-A55E-F6BEC543EC13}" destId="{E84514E6-DA8A-4E89-B60F-D0A6E66CE9A0}" srcOrd="0" destOrd="1" presId="urn:microsoft.com/office/officeart/2005/8/layout/hProcess10"/>
    <dgm:cxn modelId="{DAC57F79-C958-4478-B9C4-DAD1FB042A6F}" type="presOf" srcId="{A08935FC-4F2C-422C-B080-1B2A9F633D22}" destId="{697D7C12-53EE-4E88-8FA3-0C44EFCD96DB}" srcOrd="0" destOrd="0" presId="urn:microsoft.com/office/officeart/2005/8/layout/hProcess10"/>
    <dgm:cxn modelId="{369E9588-F2DE-4E26-8004-B3E1DE30E9FB}" srcId="{65EA4A27-49BF-4191-BEA8-46B42235BBD0}" destId="{DF4802A3-7E59-4FE5-A55E-F6BEC543EC13}" srcOrd="0" destOrd="0" parTransId="{E6B20AE9-C383-484E-BF96-BA7E34A7B628}" sibTransId="{02081742-0951-4B37-98D4-C351F233706D}"/>
    <dgm:cxn modelId="{0A701692-FE9B-462E-8046-7AC326968DA7}" type="presOf" srcId="{6A9EE866-B5B0-421C-96BF-1D4F9AC93F40}" destId="{697D7C12-53EE-4E88-8FA3-0C44EFCD96DB}" srcOrd="0" destOrd="1" presId="urn:microsoft.com/office/officeart/2005/8/layout/hProcess10"/>
    <dgm:cxn modelId="{F09A43A5-633C-40D5-80C1-3846206AB50E}" type="presOf" srcId="{542C42BE-404A-44E4-9936-E457A6258A07}" destId="{D25044A6-A56A-403B-9338-A257D9966EE9}" srcOrd="1" destOrd="0" presId="urn:microsoft.com/office/officeart/2005/8/layout/hProcess10"/>
    <dgm:cxn modelId="{698850B1-EE64-4556-B690-1571AC0052CA}" type="presOf" srcId="{FD0DF7A8-078B-4534-AABF-DEC9D7A349BF}" destId="{65E9B6DF-34A7-41C9-9B85-035443A47BB2}" srcOrd="0" destOrd="2" presId="urn:microsoft.com/office/officeart/2005/8/layout/hProcess10"/>
    <dgm:cxn modelId="{768C9CC4-DA31-410C-956A-45D2C352E396}" type="presOf" srcId="{BF55DCB3-F091-4663-8863-093DBC066EA3}" destId="{65E9B6DF-34A7-41C9-9B85-035443A47BB2}" srcOrd="0" destOrd="0" presId="urn:microsoft.com/office/officeart/2005/8/layout/hProcess10"/>
    <dgm:cxn modelId="{15D292CE-BFE8-4DF9-A960-BCDF9AF31E93}" type="presOf" srcId="{EFA74731-E61C-4942-9C09-992A6FAA26B2}" destId="{A2167CE6-8BB0-435F-A74C-0EA886BBA0C8}" srcOrd="0" destOrd="0" presId="urn:microsoft.com/office/officeart/2005/8/layout/hProcess10"/>
    <dgm:cxn modelId="{00F889D0-F433-419E-ADC1-DB00C1ACF488}" srcId="{EFA74731-E61C-4942-9C09-992A6FAA26B2}" destId="{BF55DCB3-F091-4663-8863-093DBC066EA3}" srcOrd="1" destOrd="0" parTransId="{E9420191-81D5-4A9D-9954-DE4B503A39EC}" sibTransId="{8530E150-5BF0-425A-94D1-66F26E75317E}"/>
    <dgm:cxn modelId="{AD0D89D2-555B-469B-A18A-0D54F9A44A6C}" srcId="{EFA74731-E61C-4942-9C09-992A6FAA26B2}" destId="{65EA4A27-49BF-4191-BEA8-46B42235BBD0}" srcOrd="0" destOrd="0" parTransId="{BF1C8FA1-38A6-41C4-B1FF-6062D2E432D1}" sibTransId="{542C42BE-404A-44E4-9936-E457A6258A07}"/>
    <dgm:cxn modelId="{3E4ADDD5-729E-48CD-BAD4-6B98C6CCAB8D}" type="presOf" srcId="{542C42BE-404A-44E4-9936-E457A6258A07}" destId="{7BF27A3A-4E69-4597-B0C7-81F61693DB4C}" srcOrd="0" destOrd="0" presId="urn:microsoft.com/office/officeart/2005/8/layout/hProcess10"/>
    <dgm:cxn modelId="{18F4E5E6-E5CB-482D-B6E3-6BF1D64C449E}" srcId="{BF55DCB3-F091-4663-8863-093DBC066EA3}" destId="{FD0DF7A8-078B-4534-AABF-DEC9D7A349BF}" srcOrd="1" destOrd="0" parTransId="{7B635056-FB9E-44E0-A5D7-2D33B52CF8FD}" sibTransId="{F1D0DD9A-97BC-491A-B9A2-40D51A6D854F}"/>
    <dgm:cxn modelId="{290AFEEE-2A9C-4AB7-BA17-FD289C1C17FA}" srcId="{A08935FC-4F2C-422C-B080-1B2A9F633D22}" destId="{D5CB074D-6241-4848-9C53-949C2FF64271}" srcOrd="1" destOrd="0" parTransId="{C1AA34E6-F141-4073-B489-8B36CF4F4A1E}" sibTransId="{CC77FCF6-6836-427B-B5AE-3936C277CF85}"/>
    <dgm:cxn modelId="{34FD6395-8C10-4EC8-B227-1104321A438F}" type="presParOf" srcId="{A2167CE6-8BB0-435F-A74C-0EA886BBA0C8}" destId="{27C3FF08-A3C8-4CA6-A11F-7855405DC3D9}" srcOrd="0" destOrd="0" presId="urn:microsoft.com/office/officeart/2005/8/layout/hProcess10"/>
    <dgm:cxn modelId="{BD4DF2BF-02C3-471A-A839-57228F544F95}" type="presParOf" srcId="{27C3FF08-A3C8-4CA6-A11F-7855405DC3D9}" destId="{4D513EB5-C46E-45AF-A6AF-E93A9DC1C046}" srcOrd="0" destOrd="0" presId="urn:microsoft.com/office/officeart/2005/8/layout/hProcess10"/>
    <dgm:cxn modelId="{5543F80A-12D2-44BB-BA14-B1D21D8F762A}" type="presParOf" srcId="{27C3FF08-A3C8-4CA6-A11F-7855405DC3D9}" destId="{E84514E6-DA8A-4E89-B60F-D0A6E66CE9A0}" srcOrd="1" destOrd="0" presId="urn:microsoft.com/office/officeart/2005/8/layout/hProcess10"/>
    <dgm:cxn modelId="{4B518069-5A41-4D96-A54F-E224A3817044}" type="presParOf" srcId="{A2167CE6-8BB0-435F-A74C-0EA886BBA0C8}" destId="{7BF27A3A-4E69-4597-B0C7-81F61693DB4C}" srcOrd="1" destOrd="0" presId="urn:microsoft.com/office/officeart/2005/8/layout/hProcess10"/>
    <dgm:cxn modelId="{3DC7D241-D994-4B70-BC7E-453B5F4E8950}" type="presParOf" srcId="{7BF27A3A-4E69-4597-B0C7-81F61693DB4C}" destId="{D25044A6-A56A-403B-9338-A257D9966EE9}" srcOrd="0" destOrd="0" presId="urn:microsoft.com/office/officeart/2005/8/layout/hProcess10"/>
    <dgm:cxn modelId="{D4934A64-425F-49D7-B3E4-A2E79FB85358}" type="presParOf" srcId="{A2167CE6-8BB0-435F-A74C-0EA886BBA0C8}" destId="{3950253B-08EF-4B46-9E2F-D396608F822C}" srcOrd="2" destOrd="0" presId="urn:microsoft.com/office/officeart/2005/8/layout/hProcess10"/>
    <dgm:cxn modelId="{A0D9EA6C-B229-4C11-86AB-56BD87A28935}" type="presParOf" srcId="{3950253B-08EF-4B46-9E2F-D396608F822C}" destId="{B554268E-84D9-4DB1-9551-AB0D140B8302}" srcOrd="0" destOrd="0" presId="urn:microsoft.com/office/officeart/2005/8/layout/hProcess10"/>
    <dgm:cxn modelId="{5FCD1D0E-83B5-4033-9EFF-4D20CB594921}" type="presParOf" srcId="{3950253B-08EF-4B46-9E2F-D396608F822C}" destId="{65E9B6DF-34A7-41C9-9B85-035443A47BB2}" srcOrd="1" destOrd="0" presId="urn:microsoft.com/office/officeart/2005/8/layout/hProcess10"/>
    <dgm:cxn modelId="{0C776AA9-E6C0-4E30-8C68-8DD8A5A6516B}" type="presParOf" srcId="{A2167CE6-8BB0-435F-A74C-0EA886BBA0C8}" destId="{B1A02FAE-2B66-4CD0-86E9-055510EC0994}" srcOrd="3" destOrd="0" presId="urn:microsoft.com/office/officeart/2005/8/layout/hProcess10"/>
    <dgm:cxn modelId="{749246B6-E9B7-4B3F-90FD-113B73192C34}" type="presParOf" srcId="{B1A02FAE-2B66-4CD0-86E9-055510EC0994}" destId="{1C2F93AF-1E6A-4E78-AB4F-ED7F1C35E7A9}" srcOrd="0" destOrd="0" presId="urn:microsoft.com/office/officeart/2005/8/layout/hProcess10"/>
    <dgm:cxn modelId="{67F8C049-1CBF-4024-BE8B-9DF8E3B5F8C8}" type="presParOf" srcId="{A2167CE6-8BB0-435F-A74C-0EA886BBA0C8}" destId="{6C7D841E-A2EA-4294-B81B-E9F7A75BCF97}" srcOrd="4" destOrd="0" presId="urn:microsoft.com/office/officeart/2005/8/layout/hProcess10"/>
    <dgm:cxn modelId="{C7D8156C-B045-4ADC-B7A0-3E8AC99953B5}" type="presParOf" srcId="{6C7D841E-A2EA-4294-B81B-E9F7A75BCF97}" destId="{E31E7158-7ADF-4EDA-8331-36DF6FFCFBFC}" srcOrd="0" destOrd="0" presId="urn:microsoft.com/office/officeart/2005/8/layout/hProcess10"/>
    <dgm:cxn modelId="{5D44BE82-1BF0-4714-B293-29497FB6802C}" type="presParOf" srcId="{6C7D841E-A2EA-4294-B81B-E9F7A75BCF97}" destId="{697D7C12-53EE-4E88-8FA3-0C44EFCD96DB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513EB5-C46E-45AF-A6AF-E93A9DC1C046}">
      <dsp:nvSpPr>
        <dsp:cNvPr id="0" name=""/>
        <dsp:cNvSpPr/>
      </dsp:nvSpPr>
      <dsp:spPr>
        <a:xfrm>
          <a:off x="0" y="1276"/>
          <a:ext cx="1756252" cy="195612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4514E6-DA8A-4E89-B60F-D0A6E66CE9A0}">
      <dsp:nvSpPr>
        <dsp:cNvPr id="0" name=""/>
        <dsp:cNvSpPr/>
      </dsp:nvSpPr>
      <dsp:spPr>
        <a:xfrm>
          <a:off x="179628" y="1872215"/>
          <a:ext cx="2096442" cy="20964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 noProof="0" dirty="0"/>
            <a:t>FLC Talebi</a:t>
          </a:r>
          <a:endParaRPr lang="en-GB" sz="1800" kern="1200" noProof="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400" kern="1200" noProof="0" dirty="0"/>
            <a:t>Yararlanıcı </a:t>
          </a:r>
          <a:r>
            <a:rPr lang="tr-TR" sz="1400" kern="1200" noProof="0" dirty="0" err="1"/>
            <a:t>Portalı</a:t>
          </a:r>
          <a:endParaRPr lang="en-GB" sz="1400" kern="1200" noProof="0" dirty="0"/>
        </a:p>
      </dsp:txBody>
      <dsp:txXfrm>
        <a:off x="241031" y="1933618"/>
        <a:ext cx="1973636" cy="1973636"/>
      </dsp:txXfrm>
    </dsp:sp>
    <dsp:sp modelId="{7BF27A3A-4E69-4597-B0C7-81F61693DB4C}">
      <dsp:nvSpPr>
        <dsp:cNvPr id="0" name=""/>
        <dsp:cNvSpPr/>
      </dsp:nvSpPr>
      <dsp:spPr>
        <a:xfrm>
          <a:off x="1773990" y="257137"/>
          <a:ext cx="1504786" cy="10429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200" b="1" kern="1200" dirty="0" err="1">
              <a:solidFill>
                <a:schemeClr val="tx1"/>
              </a:solidFill>
            </a:rPr>
            <a:t>FLC’nin</a:t>
          </a:r>
          <a:r>
            <a:rPr lang="tr-TR" sz="1200" b="1" kern="1200" dirty="0">
              <a:solidFill>
                <a:schemeClr val="tx1"/>
              </a:solidFill>
            </a:rPr>
            <a:t> atanması</a:t>
          </a:r>
          <a:endParaRPr lang="bg-BG" sz="1200" b="1" kern="1200" dirty="0">
            <a:solidFill>
              <a:schemeClr val="tx1"/>
            </a:solidFill>
          </a:endParaRPr>
        </a:p>
      </dsp:txBody>
      <dsp:txXfrm>
        <a:off x="1773990" y="465725"/>
        <a:ext cx="1191904" cy="625764"/>
      </dsp:txXfrm>
    </dsp:sp>
    <dsp:sp modelId="{B554268E-84D9-4DB1-9551-AB0D140B8302}">
      <dsp:nvSpPr>
        <dsp:cNvPr id="0" name=""/>
        <dsp:cNvSpPr/>
      </dsp:nvSpPr>
      <dsp:spPr>
        <a:xfrm>
          <a:off x="3307872" y="0"/>
          <a:ext cx="2096442" cy="2096442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E9B6DF-34A7-41C9-9B85-035443A47BB2}">
      <dsp:nvSpPr>
        <dsp:cNvPr id="0" name=""/>
        <dsp:cNvSpPr/>
      </dsp:nvSpPr>
      <dsp:spPr>
        <a:xfrm>
          <a:off x="3427958" y="1938992"/>
          <a:ext cx="2096442" cy="20964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 noProof="0" dirty="0"/>
            <a:t>FLC Talebinin İşletilmesi</a:t>
          </a:r>
          <a:endParaRPr lang="en-GB" sz="1800" kern="1200" noProof="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400" kern="1200" noProof="0" dirty="0"/>
            <a:t>Tüm belgelerin % 100  oranında kontrolü-</a:t>
          </a:r>
          <a:r>
            <a:rPr lang="tr-TR" sz="1400" i="0" u="sng" kern="1200" noProof="0" dirty="0"/>
            <a:t>proje ofisinde</a:t>
          </a:r>
          <a:endParaRPr lang="en-GB" sz="1400" i="0" u="sng" kern="1200" noProof="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400" i="0" u="none" kern="1200" noProof="0" dirty="0">
              <a:solidFill>
                <a:srgbClr val="003296"/>
              </a:solidFill>
            </a:rPr>
            <a:t>Proje uygulaması sırasında en az 1 kez yerinde kontrol </a:t>
          </a:r>
          <a:endParaRPr lang="en-GB" sz="1400" i="0" u="none" kern="1200" noProof="0" dirty="0">
            <a:solidFill>
              <a:srgbClr val="003296"/>
            </a:solidFill>
          </a:endParaRPr>
        </a:p>
      </dsp:txBody>
      <dsp:txXfrm>
        <a:off x="3489361" y="2000395"/>
        <a:ext cx="1973636" cy="1973636"/>
      </dsp:txXfrm>
    </dsp:sp>
    <dsp:sp modelId="{B1A02FAE-2B66-4CD0-86E9-055510EC0994}">
      <dsp:nvSpPr>
        <dsp:cNvPr id="0" name=""/>
        <dsp:cNvSpPr/>
      </dsp:nvSpPr>
      <dsp:spPr>
        <a:xfrm rot="5377">
          <a:off x="5497233" y="215703"/>
          <a:ext cx="1069441" cy="13128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900" b="1" kern="1200" dirty="0" err="1">
              <a:solidFill>
                <a:schemeClr val="tx1"/>
              </a:solidFill>
            </a:rPr>
            <a:t>FLC’nin</a:t>
          </a:r>
          <a:r>
            <a:rPr lang="tr-TR" sz="900" b="1" kern="1200" dirty="0">
              <a:solidFill>
                <a:schemeClr val="tx1"/>
              </a:solidFill>
            </a:rPr>
            <a:t> atanmasından itibaren 1 ay içinde</a:t>
          </a:r>
          <a:endParaRPr lang="bg-BG" sz="900" b="1" kern="1200" dirty="0">
            <a:solidFill>
              <a:schemeClr val="tx1"/>
            </a:solidFill>
          </a:endParaRPr>
        </a:p>
      </dsp:txBody>
      <dsp:txXfrm>
        <a:off x="5497233" y="478019"/>
        <a:ext cx="748609" cy="787703"/>
      </dsp:txXfrm>
    </dsp:sp>
    <dsp:sp modelId="{E31E7158-7ADF-4EDA-8331-36DF6FFCFBFC}">
      <dsp:nvSpPr>
        <dsp:cNvPr id="0" name=""/>
        <dsp:cNvSpPr/>
      </dsp:nvSpPr>
      <dsp:spPr>
        <a:xfrm>
          <a:off x="6346998" y="0"/>
          <a:ext cx="2175289" cy="200099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7D7C12-53EE-4E88-8FA3-0C44EFCD96DB}">
      <dsp:nvSpPr>
        <dsp:cNvPr id="0" name=""/>
        <dsp:cNvSpPr/>
      </dsp:nvSpPr>
      <dsp:spPr>
        <a:xfrm>
          <a:off x="6717598" y="1915129"/>
          <a:ext cx="2096442" cy="20964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 noProof="0" dirty="0"/>
            <a:t>Harcamaların doğrulama sertifikası (CVE)</a:t>
          </a:r>
          <a:endParaRPr lang="en-GB" sz="1800" kern="1200" noProof="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400" kern="1200" noProof="0" dirty="0"/>
            <a:t>Yararlanıcı </a:t>
          </a:r>
          <a:r>
            <a:rPr lang="tr-TR" sz="1400" kern="1200" noProof="0" dirty="0" err="1"/>
            <a:t>Portalı</a:t>
          </a:r>
          <a:r>
            <a:rPr lang="tr-TR" sz="1400" kern="1200" noProof="0" dirty="0"/>
            <a:t> ya da</a:t>
          </a:r>
          <a:endParaRPr lang="en-GB" sz="1400" kern="1200" noProof="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1400" kern="1200" noProof="0" dirty="0"/>
            <a:t>Yararlanıcı Adresinde</a:t>
          </a:r>
          <a:endParaRPr lang="en-GB" sz="1400" kern="1200" noProof="0" dirty="0"/>
        </a:p>
      </dsp:txBody>
      <dsp:txXfrm>
        <a:off x="6779001" y="1976532"/>
        <a:ext cx="1973636" cy="19736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9F4A8-6EAE-4506-8549-C0FE2203036F}" type="datetimeFigureOut">
              <a:rPr lang="bg-BG" smtClean="0"/>
              <a:t>23.10.20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C7151-B796-421F-B0FE-316FBDE7ED1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61529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C7151-B796-421F-B0FE-316FBDE7ED1B}" type="slidenum">
              <a:rPr lang="bg-BG" smtClean="0"/>
              <a:t>1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229842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C7151-B796-421F-B0FE-316FBDE7ED1B}" type="slidenum">
              <a:rPr lang="bg-BG" smtClean="0"/>
              <a:t>10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43326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C7151-B796-421F-B0FE-316FBDE7ED1B}" type="slidenum">
              <a:rPr lang="bg-BG" smtClean="0"/>
              <a:t>11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465301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C7151-B796-421F-B0FE-316FBDE7ED1B}" type="slidenum">
              <a:rPr lang="bg-BG" smtClean="0"/>
              <a:t>12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299204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C7151-B796-421F-B0FE-316FBDE7ED1B}" type="slidenum">
              <a:rPr lang="bg-BG" smtClean="0"/>
              <a:t>13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568728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C7151-B796-421F-B0FE-316FBDE7ED1B}" type="slidenum">
              <a:rPr lang="bg-BG" smtClean="0"/>
              <a:t>14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403390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C7151-B796-421F-B0FE-316FBDE7ED1B}" type="slidenum">
              <a:rPr lang="bg-BG" smtClean="0"/>
              <a:t>15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46530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C7151-B796-421F-B0FE-316FBDE7ED1B}" type="slidenum">
              <a:rPr lang="bg-BG" smtClean="0"/>
              <a:t>2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46530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C7151-B796-421F-B0FE-316FBDE7ED1B}" type="slidenum">
              <a:rPr lang="bg-BG" smtClean="0"/>
              <a:t>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465301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C7151-B796-421F-B0FE-316FBDE7ED1B}" type="slidenum">
              <a:rPr lang="bg-BG" smtClean="0"/>
              <a:t>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465301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C7151-B796-421F-B0FE-316FBDE7ED1B}" type="slidenum">
              <a:rPr lang="bg-BG" smtClean="0"/>
              <a:t>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452951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C7151-B796-421F-B0FE-316FBDE7ED1B}" type="slidenum">
              <a:rPr lang="bg-BG" smtClean="0"/>
              <a:t>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465301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C7151-B796-421F-B0FE-316FBDE7ED1B}" type="slidenum">
              <a:rPr lang="bg-BG" smtClean="0"/>
              <a:t>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465301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C7151-B796-421F-B0FE-316FBDE7ED1B}" type="slidenum">
              <a:rPr lang="bg-BG" smtClean="0"/>
              <a:t>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465301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C7151-B796-421F-B0FE-316FBDE7ED1B}" type="slidenum">
              <a:rPr lang="bg-BG" smtClean="0"/>
              <a:t>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46530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1A6AA-AF5E-4D83-9AE2-4BCDDB0639A5}" type="datetimeFigureOut">
              <a:rPr lang="bg-BG" smtClean="0"/>
              <a:t>23.10.20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67FD-0B61-4523-BE19-F4BAFACF792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02303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1A6AA-AF5E-4D83-9AE2-4BCDDB0639A5}" type="datetimeFigureOut">
              <a:rPr lang="bg-BG" smtClean="0"/>
              <a:t>23.10.20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67FD-0B61-4523-BE19-F4BAFACF792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44221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1A6AA-AF5E-4D83-9AE2-4BCDDB0639A5}" type="datetimeFigureOut">
              <a:rPr lang="bg-BG" smtClean="0"/>
              <a:t>23.10.20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67FD-0B61-4523-BE19-F4BAFACF792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42555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1A6AA-AF5E-4D83-9AE2-4BCDDB0639A5}" type="datetimeFigureOut">
              <a:rPr lang="bg-BG" smtClean="0"/>
              <a:t>23.10.20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67FD-0B61-4523-BE19-F4BAFACF792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8107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1A6AA-AF5E-4D83-9AE2-4BCDDB0639A5}" type="datetimeFigureOut">
              <a:rPr lang="bg-BG" smtClean="0"/>
              <a:t>23.10.20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67FD-0B61-4523-BE19-F4BAFACF792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52597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1A6AA-AF5E-4D83-9AE2-4BCDDB0639A5}" type="datetimeFigureOut">
              <a:rPr lang="bg-BG" smtClean="0"/>
              <a:t>23.10.20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67FD-0B61-4523-BE19-F4BAFACF792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32435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1A6AA-AF5E-4D83-9AE2-4BCDDB0639A5}" type="datetimeFigureOut">
              <a:rPr lang="bg-BG" smtClean="0"/>
              <a:t>23.10.20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67FD-0B61-4523-BE19-F4BAFACF792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37195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1A6AA-AF5E-4D83-9AE2-4BCDDB0639A5}" type="datetimeFigureOut">
              <a:rPr lang="bg-BG" smtClean="0"/>
              <a:t>23.10.20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67FD-0B61-4523-BE19-F4BAFACF792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4438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1A6AA-AF5E-4D83-9AE2-4BCDDB0639A5}" type="datetimeFigureOut">
              <a:rPr lang="bg-BG" smtClean="0"/>
              <a:t>23.10.20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67FD-0B61-4523-BE19-F4BAFACF792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88384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1A6AA-AF5E-4D83-9AE2-4BCDDB0639A5}" type="datetimeFigureOut">
              <a:rPr lang="bg-BG" smtClean="0"/>
              <a:t>23.10.20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67FD-0B61-4523-BE19-F4BAFACF792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88347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1A6AA-AF5E-4D83-9AE2-4BCDDB0639A5}" type="datetimeFigureOut">
              <a:rPr lang="bg-BG" smtClean="0"/>
              <a:t>23.10.20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67FD-0B61-4523-BE19-F4BAFACF792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98019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1A6AA-AF5E-4D83-9AE2-4BCDDB0639A5}" type="datetimeFigureOut">
              <a:rPr lang="bg-BG" smtClean="0"/>
              <a:t>23.10.20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167FD-0B61-4523-BE19-F4BAFACF792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95539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1.jpeg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.xml"/><Relationship Id="rId5" Type="http://schemas.openxmlformats.org/officeDocument/2006/relationships/image" Target="../media/image4.png"/><Relationship Id="rId10" Type="http://schemas.microsoft.com/office/2007/relationships/diagramDrawing" Target="../diagrams/drawing1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pacbc-bgtr.eu/bg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" y="6265583"/>
            <a:ext cx="9152554" cy="620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20"/>
          <a:stretch/>
        </p:blipFill>
        <p:spPr bwMode="auto">
          <a:xfrm flipH="1">
            <a:off x="-2" y="0"/>
            <a:ext cx="9144002" cy="1613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4" descr="Blue Abstract Backgrounds Free Online Wallpapers For Cell Phones Wallpaper"/>
          <p:cNvSpPr>
            <a:spLocks noChangeAspect="1" noChangeArrowheads="1"/>
          </p:cNvSpPr>
          <p:nvPr/>
        </p:nvSpPr>
        <p:spPr bwMode="auto">
          <a:xfrm>
            <a:off x="993046" y="11774"/>
            <a:ext cx="27865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 dirty="0"/>
          </a:p>
        </p:txBody>
      </p:sp>
      <p:sp>
        <p:nvSpPr>
          <p:cNvPr id="10" name="Rectangle 9"/>
          <p:cNvSpPr/>
          <p:nvPr/>
        </p:nvSpPr>
        <p:spPr>
          <a:xfrm>
            <a:off x="107504" y="2034714"/>
            <a:ext cx="849694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4400" dirty="0"/>
              <a:t> </a:t>
            </a:r>
            <a:r>
              <a:rPr lang="bg-BG" sz="4400" b="1" dirty="0">
                <a:solidFill>
                  <a:schemeClr val="bg1"/>
                </a:solidFill>
              </a:rPr>
              <a:t>МОЪВЕДДУЛ </a:t>
            </a:r>
            <a:r>
              <a:rPr lang="en-US" sz="4400" b="1" dirty="0">
                <a:solidFill>
                  <a:schemeClr val="bg1"/>
                </a:solidFill>
              </a:rPr>
              <a:t>2.1</a:t>
            </a:r>
            <a:r>
              <a:rPr lang="bg-BG" sz="4400" b="1" dirty="0">
                <a:solidFill>
                  <a:schemeClr val="bg1"/>
                </a:solidFill>
              </a:rPr>
              <a:t> </a:t>
            </a:r>
            <a:endParaRPr lang="en-US" sz="4400" b="1" dirty="0">
              <a:solidFill>
                <a:schemeClr val="bg1"/>
              </a:solidFill>
            </a:endParaRPr>
          </a:p>
          <a:p>
            <a:r>
              <a:rPr lang="tr-TR" sz="4800" b="1" dirty="0">
                <a:solidFill>
                  <a:srgbClr val="003296"/>
                </a:solidFill>
                <a:latin typeface="Trebuchet MS" panose="020B0603020202020204" pitchFamily="34" charset="0"/>
                <a:ea typeface="+mj-ea"/>
                <a:cs typeface="Arial" panose="020B0604020202020204" pitchFamily="34" charset="0"/>
              </a:rPr>
              <a:t>		</a:t>
            </a:r>
            <a:r>
              <a:rPr lang="tr-TR" sz="4400" b="1" dirty="0">
                <a:solidFill>
                  <a:srgbClr val="003296"/>
                </a:solidFill>
                <a:latin typeface="Trebuchet MS" panose="020B0603020202020204" pitchFamily="34" charset="0"/>
                <a:ea typeface="+mj-ea"/>
                <a:cs typeface="Arial" panose="020B0604020202020204" pitchFamily="34" charset="0"/>
              </a:rPr>
              <a:t> İlk Seviye Kontrolü </a:t>
            </a:r>
          </a:p>
          <a:p>
            <a:pPr algn="ctr"/>
            <a:r>
              <a:rPr lang="tr-TR" sz="4800" b="1" dirty="0">
                <a:solidFill>
                  <a:srgbClr val="003296"/>
                </a:solidFill>
                <a:latin typeface="Trebuchet MS" panose="020B0603020202020204" pitchFamily="34" charset="0"/>
                <a:ea typeface="+mj-ea"/>
                <a:cs typeface="Arial" panose="020B0604020202020204" pitchFamily="34" charset="0"/>
              </a:rPr>
              <a:t>     (First Level Control-FLC)</a:t>
            </a:r>
            <a:endParaRPr lang="en-US" sz="4800" b="1" dirty="0">
              <a:solidFill>
                <a:srgbClr val="003296"/>
              </a:solidFill>
              <a:latin typeface="Trebuchet MS" panose="020B0603020202020204" pitchFamily="34" charset="0"/>
              <a:ea typeface="+mj-ea"/>
              <a:cs typeface="Arial" panose="020B0604020202020204" pitchFamily="34" charset="0"/>
              <a:sym typeface="Arial" charset="0"/>
            </a:endParaRPr>
          </a:p>
        </p:txBody>
      </p:sp>
      <p:sp>
        <p:nvSpPr>
          <p:cNvPr id="15" name="Shape 19"/>
          <p:cNvSpPr txBox="1">
            <a:spLocks/>
          </p:cNvSpPr>
          <p:nvPr/>
        </p:nvSpPr>
        <p:spPr>
          <a:xfrm>
            <a:off x="107504" y="3006244"/>
            <a:ext cx="9152554" cy="2304256"/>
          </a:xfrm>
          <a:prstGeom prst="rect">
            <a:avLst/>
          </a:prstGeom>
        </p:spPr>
        <p:txBody>
          <a:bodyPr vert="horz" lIns="91440" tIns="45700" rIns="91440" bIns="4570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20040" indent="-320040">
              <a:buClr>
                <a:schemeClr val="accent6">
                  <a:lumMod val="75000"/>
                </a:schemeClr>
              </a:buClr>
              <a:defRPr/>
            </a:pPr>
            <a:endParaRPr lang="bg-BG" altLang="bg-BG" dirty="0">
              <a:solidFill>
                <a:srgbClr val="00206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206276"/>
            <a:ext cx="8321675" cy="120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ound Diagonal Corner Rectangle 8"/>
          <p:cNvSpPr/>
          <p:nvPr/>
        </p:nvSpPr>
        <p:spPr>
          <a:xfrm>
            <a:off x="5239729" y="5907425"/>
            <a:ext cx="3384376" cy="648072"/>
          </a:xfrm>
          <a:prstGeom prst="round2Diag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>
            <a:sp3d extrusionH="57150">
              <a:bevelT w="38100" h="38100"/>
            </a:sp3d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600" b="1" dirty="0">
                <a:solidFill>
                  <a:srgbClr val="003296"/>
                </a:solidFill>
                <a:latin typeface="Trebuchet MS" panose="020B0603020202020204" pitchFamily="34" charset="0"/>
                <a:cs typeface="Arial" pitchFamily="34" charset="0"/>
              </a:rPr>
              <a:t>22 Ekim 2020</a:t>
            </a:r>
            <a:endParaRPr lang="en-US" sz="1600" b="1" dirty="0">
              <a:solidFill>
                <a:srgbClr val="003296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1200" b="1" dirty="0">
                <a:solidFill>
                  <a:srgbClr val="003296"/>
                </a:solidFill>
                <a:latin typeface="Trebuchet MS" panose="020B0603020202020204" pitchFamily="34" charset="0"/>
              </a:rPr>
              <a:t>„</a:t>
            </a:r>
            <a:r>
              <a:rPr lang="en-US" sz="1200" b="1" dirty="0">
                <a:solidFill>
                  <a:srgbClr val="003296"/>
                </a:solidFill>
                <a:latin typeface="Trebuchet MS" panose="020B0603020202020204" pitchFamily="34" charset="0"/>
              </a:rPr>
              <a:t>PROJE</a:t>
            </a:r>
            <a:r>
              <a:rPr lang="tr-TR" sz="1200" b="1" dirty="0">
                <a:solidFill>
                  <a:srgbClr val="003296"/>
                </a:solidFill>
                <a:latin typeface="Trebuchet MS" panose="020B0603020202020204" pitchFamily="34" charset="0"/>
              </a:rPr>
              <a:t> UYGULAMA EĞİTİMİ</a:t>
            </a:r>
            <a:r>
              <a:rPr lang="bg-BG" sz="1200" b="1" dirty="0">
                <a:solidFill>
                  <a:srgbClr val="002060"/>
                </a:solidFill>
                <a:latin typeface="Trebuchet MS" panose="020B0603020202020204" pitchFamily="34" charset="0"/>
              </a:rPr>
              <a:t>“ </a:t>
            </a:r>
            <a:endParaRPr lang="bg-BG" sz="1200" b="1" dirty="0">
              <a:solidFill>
                <a:srgbClr val="002060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737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3" y="6265583"/>
            <a:ext cx="9152555" cy="620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20"/>
          <a:stretch/>
        </p:blipFill>
        <p:spPr bwMode="auto">
          <a:xfrm flipH="1">
            <a:off x="-2" y="0"/>
            <a:ext cx="9144002" cy="1613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04422"/>
            <a:ext cx="906447" cy="604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2952328" cy="91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7544" y="483863"/>
            <a:ext cx="853929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b="1" dirty="0">
              <a:solidFill>
                <a:srgbClr val="002060"/>
              </a:solidFill>
            </a:endParaRPr>
          </a:p>
          <a:p>
            <a:pPr algn="ctr"/>
            <a:r>
              <a:rPr lang="tr-TR" sz="2800" b="1" dirty="0">
                <a:solidFill>
                  <a:srgbClr val="002060"/>
                </a:solidFill>
              </a:rPr>
              <a:t>Doğrulama belgeleri için gerekenler</a:t>
            </a:r>
            <a:endParaRPr lang="bg-BG" sz="2800" b="1" dirty="0">
              <a:solidFill>
                <a:srgbClr val="002060"/>
              </a:solidFill>
            </a:endParaRPr>
          </a:p>
          <a:p>
            <a:pPr algn="ctr"/>
            <a:endParaRPr lang="bg-BG" sz="28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5280" y="1844824"/>
            <a:ext cx="839255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GB" dirty="0" err="1">
                <a:solidFill>
                  <a:srgbClr val="003296"/>
                </a:solidFill>
              </a:rPr>
              <a:t>Yerinde</a:t>
            </a:r>
            <a:r>
              <a:rPr lang="en-GB" dirty="0">
                <a:solidFill>
                  <a:srgbClr val="003296"/>
                </a:solidFill>
              </a:rPr>
              <a:t> </a:t>
            </a:r>
            <a:r>
              <a:rPr lang="tr-TR" dirty="0">
                <a:solidFill>
                  <a:srgbClr val="003296"/>
                </a:solidFill>
              </a:rPr>
              <a:t>kontrol</a:t>
            </a:r>
            <a:r>
              <a:rPr lang="en-GB" dirty="0">
                <a:solidFill>
                  <a:srgbClr val="003296"/>
                </a:solidFill>
              </a:rPr>
              <a:t> - </a:t>
            </a:r>
            <a:r>
              <a:rPr lang="tr-TR" dirty="0" err="1">
                <a:solidFill>
                  <a:srgbClr val="003296"/>
                </a:solidFill>
              </a:rPr>
              <a:t>Y</a:t>
            </a:r>
            <a:r>
              <a:rPr lang="en-GB" dirty="0" err="1">
                <a:solidFill>
                  <a:srgbClr val="003296"/>
                </a:solidFill>
              </a:rPr>
              <a:t>ararlanıcı</a:t>
            </a:r>
            <a:r>
              <a:rPr lang="en-GB" dirty="0">
                <a:solidFill>
                  <a:srgbClr val="003296"/>
                </a:solidFill>
              </a:rPr>
              <a:t>, </a:t>
            </a:r>
            <a:r>
              <a:rPr lang="tr-TR" dirty="0">
                <a:solidFill>
                  <a:srgbClr val="003296"/>
                </a:solidFill>
              </a:rPr>
              <a:t>atanan FLC</a:t>
            </a:r>
            <a:r>
              <a:rPr lang="en-GB" dirty="0">
                <a:solidFill>
                  <a:srgbClr val="003296"/>
                </a:solidFill>
              </a:rPr>
              <a:t> </a:t>
            </a:r>
            <a:r>
              <a:rPr lang="en-GB" dirty="0" err="1">
                <a:solidFill>
                  <a:srgbClr val="003296"/>
                </a:solidFill>
              </a:rPr>
              <a:t>tarafından</a:t>
            </a:r>
            <a:r>
              <a:rPr lang="en-GB" dirty="0">
                <a:solidFill>
                  <a:srgbClr val="003296"/>
                </a:solidFill>
              </a:rPr>
              <a:t> </a:t>
            </a:r>
            <a:r>
              <a:rPr lang="en-GB" dirty="0" err="1">
                <a:solidFill>
                  <a:srgbClr val="003296"/>
                </a:solidFill>
              </a:rPr>
              <a:t>doğrulama</a:t>
            </a:r>
            <a:r>
              <a:rPr lang="en-GB" dirty="0">
                <a:solidFill>
                  <a:srgbClr val="003296"/>
                </a:solidFill>
              </a:rPr>
              <a:t> </a:t>
            </a:r>
            <a:r>
              <a:rPr lang="en-GB" dirty="0" err="1">
                <a:solidFill>
                  <a:srgbClr val="003296"/>
                </a:solidFill>
              </a:rPr>
              <a:t>konusunda</a:t>
            </a:r>
            <a:r>
              <a:rPr lang="en-GB" dirty="0">
                <a:solidFill>
                  <a:srgbClr val="003296"/>
                </a:solidFill>
              </a:rPr>
              <a:t> </a:t>
            </a:r>
            <a:r>
              <a:rPr lang="en-GB" dirty="0" err="1">
                <a:solidFill>
                  <a:srgbClr val="003296"/>
                </a:solidFill>
              </a:rPr>
              <a:t>bilgilendirilir</a:t>
            </a:r>
            <a:r>
              <a:rPr lang="en-GB" dirty="0">
                <a:solidFill>
                  <a:srgbClr val="003296"/>
                </a:solidFill>
              </a:rPr>
              <a:t> </a:t>
            </a:r>
            <a:r>
              <a:rPr lang="en-GB" dirty="0" err="1">
                <a:solidFill>
                  <a:srgbClr val="003296"/>
                </a:solidFill>
              </a:rPr>
              <a:t>ve</a:t>
            </a:r>
            <a:r>
              <a:rPr lang="en-GB" dirty="0">
                <a:solidFill>
                  <a:srgbClr val="003296"/>
                </a:solidFill>
              </a:rPr>
              <a:t> </a:t>
            </a:r>
            <a:r>
              <a:rPr lang="en-GB" dirty="0" err="1">
                <a:solidFill>
                  <a:srgbClr val="003296"/>
                </a:solidFill>
              </a:rPr>
              <a:t>yararlanıcı</a:t>
            </a:r>
            <a:r>
              <a:rPr lang="en-GB" dirty="0">
                <a:solidFill>
                  <a:srgbClr val="003296"/>
                </a:solidFill>
              </a:rPr>
              <a:t> </a:t>
            </a:r>
            <a:r>
              <a:rPr lang="en-GB" dirty="0" err="1">
                <a:solidFill>
                  <a:srgbClr val="003296"/>
                </a:solidFill>
              </a:rPr>
              <a:t>portalı</a:t>
            </a:r>
            <a:r>
              <a:rPr lang="en-GB" dirty="0">
                <a:solidFill>
                  <a:srgbClr val="003296"/>
                </a:solidFill>
              </a:rPr>
              <a:t> </a:t>
            </a:r>
            <a:r>
              <a:rPr lang="en-GB" dirty="0" err="1">
                <a:solidFill>
                  <a:srgbClr val="003296"/>
                </a:solidFill>
              </a:rPr>
              <a:t>aracılığıyla</a:t>
            </a:r>
            <a:r>
              <a:rPr lang="en-GB" dirty="0">
                <a:solidFill>
                  <a:srgbClr val="003296"/>
                </a:solidFill>
              </a:rPr>
              <a:t> </a:t>
            </a:r>
            <a:r>
              <a:rPr lang="en-GB" dirty="0" err="1">
                <a:solidFill>
                  <a:srgbClr val="003296"/>
                </a:solidFill>
              </a:rPr>
              <a:t>hazır</a:t>
            </a:r>
            <a:r>
              <a:rPr lang="en-GB" dirty="0">
                <a:solidFill>
                  <a:srgbClr val="003296"/>
                </a:solidFill>
              </a:rPr>
              <a:t> </a:t>
            </a:r>
            <a:r>
              <a:rPr lang="en-GB" dirty="0" err="1">
                <a:solidFill>
                  <a:srgbClr val="003296"/>
                </a:solidFill>
              </a:rPr>
              <a:t>olduğunu</a:t>
            </a:r>
            <a:r>
              <a:rPr lang="en-GB" dirty="0">
                <a:solidFill>
                  <a:srgbClr val="003296"/>
                </a:solidFill>
              </a:rPr>
              <a:t> </a:t>
            </a:r>
            <a:r>
              <a:rPr lang="en-GB" dirty="0" err="1">
                <a:solidFill>
                  <a:srgbClr val="003296"/>
                </a:solidFill>
              </a:rPr>
              <a:t>onaylar</a:t>
            </a:r>
            <a:r>
              <a:rPr lang="en-GB" dirty="0">
                <a:solidFill>
                  <a:srgbClr val="003296"/>
                </a:solidFill>
              </a:rPr>
              <a:t>. </a:t>
            </a:r>
            <a:r>
              <a:rPr lang="tr-TR" dirty="0">
                <a:solidFill>
                  <a:srgbClr val="003296"/>
                </a:solidFill>
              </a:rPr>
              <a:t>Yararlanıcının işbirliğini reddetmesi durumunda bu FLC tarafından Doğrulama Sertifikasına yansıtılır. </a:t>
            </a:r>
          </a:p>
          <a:p>
            <a:pPr algn="just"/>
            <a:endParaRPr lang="tr-TR" dirty="0">
              <a:solidFill>
                <a:srgbClr val="003296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rgbClr val="003296"/>
                </a:solidFill>
              </a:rPr>
              <a:t>Kontrol sırasında bir yerinde</a:t>
            </a:r>
            <a:r>
              <a:rPr lang="en-GB" dirty="0">
                <a:solidFill>
                  <a:srgbClr val="003296"/>
                </a:solidFill>
              </a:rPr>
              <a:t> </a:t>
            </a:r>
            <a:r>
              <a:rPr lang="en-GB" dirty="0" err="1">
                <a:solidFill>
                  <a:srgbClr val="003296"/>
                </a:solidFill>
              </a:rPr>
              <a:t>kontrol</a:t>
            </a:r>
            <a:r>
              <a:rPr lang="en-GB" dirty="0">
                <a:solidFill>
                  <a:srgbClr val="003296"/>
                </a:solidFill>
              </a:rPr>
              <a:t> </a:t>
            </a:r>
            <a:r>
              <a:rPr lang="en-GB" dirty="0" err="1">
                <a:solidFill>
                  <a:srgbClr val="003296"/>
                </a:solidFill>
              </a:rPr>
              <a:t>listesi</a:t>
            </a:r>
            <a:r>
              <a:rPr lang="en-GB" dirty="0">
                <a:solidFill>
                  <a:srgbClr val="003296"/>
                </a:solidFill>
              </a:rPr>
              <a:t> (</a:t>
            </a:r>
            <a:r>
              <a:rPr lang="en-US" dirty="0" err="1">
                <a:solidFill>
                  <a:srgbClr val="003296"/>
                </a:solidFill>
              </a:rPr>
              <a:t>Annex"On</a:t>
            </a:r>
            <a:r>
              <a:rPr lang="en-US" dirty="0">
                <a:solidFill>
                  <a:srgbClr val="003296"/>
                </a:solidFill>
              </a:rPr>
              <a:t> the spot checklist"</a:t>
            </a:r>
            <a:r>
              <a:rPr lang="en-GB" dirty="0">
                <a:solidFill>
                  <a:srgbClr val="003296"/>
                </a:solidFill>
              </a:rPr>
              <a:t>) </a:t>
            </a:r>
            <a:r>
              <a:rPr lang="tr-TR" dirty="0">
                <a:solidFill>
                  <a:srgbClr val="003296"/>
                </a:solidFill>
              </a:rPr>
              <a:t>FLC</a:t>
            </a:r>
            <a:r>
              <a:rPr lang="en-GB" dirty="0">
                <a:solidFill>
                  <a:srgbClr val="003296"/>
                </a:solidFill>
              </a:rPr>
              <a:t> </a:t>
            </a:r>
            <a:r>
              <a:rPr lang="en-GB" dirty="0" err="1">
                <a:solidFill>
                  <a:srgbClr val="003296"/>
                </a:solidFill>
              </a:rPr>
              <a:t>ve</a:t>
            </a:r>
            <a:r>
              <a:rPr lang="en-GB" dirty="0">
                <a:solidFill>
                  <a:srgbClr val="003296"/>
                </a:solidFill>
              </a:rPr>
              <a:t> </a:t>
            </a:r>
            <a:r>
              <a:rPr lang="en-GB" dirty="0" err="1">
                <a:solidFill>
                  <a:srgbClr val="003296"/>
                </a:solidFill>
              </a:rPr>
              <a:t>yararlanıcı</a:t>
            </a:r>
            <a:r>
              <a:rPr lang="en-GB" dirty="0">
                <a:solidFill>
                  <a:srgbClr val="003296"/>
                </a:solidFill>
              </a:rPr>
              <a:t> </a:t>
            </a:r>
            <a:r>
              <a:rPr lang="en-GB" dirty="0" err="1">
                <a:solidFill>
                  <a:srgbClr val="003296"/>
                </a:solidFill>
              </a:rPr>
              <a:t>tarafından</a:t>
            </a:r>
            <a:r>
              <a:rPr lang="en-GB" dirty="0">
                <a:solidFill>
                  <a:srgbClr val="003296"/>
                </a:solidFill>
              </a:rPr>
              <a:t> </a:t>
            </a:r>
            <a:r>
              <a:rPr lang="en-GB" dirty="0" err="1">
                <a:solidFill>
                  <a:srgbClr val="003296"/>
                </a:solidFill>
              </a:rPr>
              <a:t>doldurul</a:t>
            </a:r>
            <a:r>
              <a:rPr lang="tr-TR" dirty="0">
                <a:solidFill>
                  <a:srgbClr val="003296"/>
                </a:solidFill>
              </a:rPr>
              <a:t>arak</a:t>
            </a:r>
            <a:r>
              <a:rPr lang="en-GB" dirty="0">
                <a:solidFill>
                  <a:srgbClr val="003296"/>
                </a:solidFill>
              </a:rPr>
              <a:t> </a:t>
            </a:r>
            <a:r>
              <a:rPr lang="en-GB" dirty="0" err="1">
                <a:solidFill>
                  <a:srgbClr val="003296"/>
                </a:solidFill>
              </a:rPr>
              <a:t>ve</a:t>
            </a:r>
            <a:r>
              <a:rPr lang="en-GB" dirty="0">
                <a:solidFill>
                  <a:srgbClr val="003296"/>
                </a:solidFill>
              </a:rPr>
              <a:t> </a:t>
            </a:r>
            <a:r>
              <a:rPr lang="tr-TR" dirty="0">
                <a:solidFill>
                  <a:srgbClr val="003296"/>
                </a:solidFill>
              </a:rPr>
              <a:t>imzalanır</a:t>
            </a:r>
            <a:r>
              <a:rPr lang="en-GB" dirty="0">
                <a:solidFill>
                  <a:srgbClr val="003296"/>
                </a:solidFill>
              </a:rPr>
              <a:t>.</a:t>
            </a:r>
            <a:endParaRPr lang="tr-TR" dirty="0">
              <a:solidFill>
                <a:srgbClr val="003296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dirty="0">
              <a:solidFill>
                <a:srgbClr val="003296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rgbClr val="003296"/>
                </a:solidFill>
              </a:rPr>
              <a:t>Yatırım içermeyen projeler için en az 1, yatırım projeleri için en az 2 ziyaret gerçekleştirilebilir.</a:t>
            </a:r>
          </a:p>
          <a:p>
            <a:pPr algn="just"/>
            <a:r>
              <a:rPr lang="tr-TR" dirty="0">
                <a:solidFill>
                  <a:srgbClr val="003296"/>
                </a:solidFill>
              </a:rPr>
              <a:t>FLC yerinde denetimlerinde genel olarak şu hususlara dikkat eder: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rgbClr val="003296"/>
                </a:solidFill>
              </a:rPr>
              <a:t>Gerçekleştirilen faaliyetlerin onaylı başvuru formu ile uygunluğu,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rgbClr val="003296"/>
                </a:solidFill>
              </a:rPr>
              <a:t>ekipman ve yapılan inşaat işlerinin projenin amaçlarını karşılayıp karşılamadığı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rgbClr val="003296"/>
                </a:solidFill>
              </a:rPr>
              <a:t>Muhasebe ve dokümantasyon;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rgbClr val="003296"/>
                </a:solidFill>
              </a:rPr>
              <a:t>Proje faaliyetlerinin görselleri ve tanıtım materyalleri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rgbClr val="003296"/>
                </a:solidFill>
              </a:rPr>
              <a:t>Orijinal proje belgelerinin mevcudiyeti ve saklanması.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rgbClr val="003296"/>
                </a:solidFill>
              </a:rPr>
              <a:t>Proje alanında yapılan işlerin hangi aşamada ve ne durumda olduğu kontrol edilebilir</a:t>
            </a:r>
            <a:r>
              <a:rPr lang="tr-TR" dirty="0">
                <a:solidFill>
                  <a:srgbClr val="FF0000"/>
                </a:solidFill>
              </a:rPr>
              <a:t>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708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C:\Users\ChushevaA\Desktop\manila-folder-psd-531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671316"/>
            <a:ext cx="1709538" cy="1056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C:\Users\ChushevaA\Desktop\manila-folder-psd-531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637780"/>
            <a:ext cx="1709538" cy="1056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ChushevaA\Desktop\manila-folder-psd-531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645024"/>
            <a:ext cx="1709538" cy="1056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3" y="6265583"/>
            <a:ext cx="9152555" cy="620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 rotWithShape="1"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20"/>
          <a:stretch/>
        </p:blipFill>
        <p:spPr bwMode="auto">
          <a:xfrm flipH="1">
            <a:off x="-2" y="0"/>
            <a:ext cx="9144002" cy="1613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04422"/>
            <a:ext cx="906447" cy="604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2952328" cy="91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7544" y="483863"/>
            <a:ext cx="853929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b="1" dirty="0">
              <a:solidFill>
                <a:srgbClr val="002060"/>
              </a:solidFill>
            </a:endParaRPr>
          </a:p>
          <a:p>
            <a:pPr algn="ctr"/>
            <a:r>
              <a:rPr lang="tr-TR" sz="2800" b="1" dirty="0">
                <a:solidFill>
                  <a:srgbClr val="002060"/>
                </a:solidFill>
              </a:rPr>
              <a:t>Doğrulama belgeleri için gerekenler</a:t>
            </a:r>
            <a:endParaRPr lang="bg-BG" sz="2800" b="1" dirty="0">
              <a:solidFill>
                <a:srgbClr val="002060"/>
              </a:solidFill>
            </a:endParaRPr>
          </a:p>
          <a:p>
            <a:pPr algn="ctr"/>
            <a:endParaRPr lang="bg-BG" sz="2800" b="1" dirty="0">
              <a:solidFill>
                <a:srgbClr val="002060"/>
              </a:solidFill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1619672" y="3356992"/>
            <a:ext cx="36004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0" name="TextBox 9"/>
          <p:cNvSpPr txBox="1"/>
          <p:nvPr/>
        </p:nvSpPr>
        <p:spPr>
          <a:xfrm>
            <a:off x="295280" y="1844824"/>
            <a:ext cx="839255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FLC talebi için gerekenler yararlanıcı </a:t>
            </a:r>
            <a:r>
              <a:rPr lang="tr-TR" dirty="0" err="1">
                <a:solidFill>
                  <a:schemeClr val="tx2">
                    <a:lumMod val="75000"/>
                  </a:schemeClr>
                </a:solidFill>
              </a:rPr>
              <a:t>portalı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 içinde elektronik olarak yer almaktadır. Faturalar ve destekleyici belgeler okunabilir halde ve PDF formatında olmalıdır. 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Taranan dosyalar her bir proje kalemi için doğru yerde muhafaza edilmelidir.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:          		</a:t>
            </a:r>
          </a:p>
          <a:p>
            <a:endParaRPr lang="en-GB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                            BL 1                                BL 2                          BL 3            …</a:t>
            </a:r>
          </a:p>
          <a:p>
            <a:endParaRPr lang="en-GB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Taranan dosyaların orijinalleri herhangi bir denetim için muhafaza edilmek zorundadır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u="sng" dirty="0">
                <a:solidFill>
                  <a:schemeClr val="tx2">
                    <a:lumMod val="75000"/>
                  </a:schemeClr>
                </a:solidFill>
              </a:rPr>
              <a:t>Program Uygulama Rehberi 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ve </a:t>
            </a:r>
            <a:r>
              <a:rPr lang="tr-TR" b="1" u="sng" dirty="0">
                <a:solidFill>
                  <a:schemeClr val="tx2">
                    <a:lumMod val="75000"/>
                  </a:schemeClr>
                </a:solidFill>
              </a:rPr>
              <a:t>FLC Rehberinde 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harcama belgeleri ve ödeme dokümanlarına ilişkin detaylı bilgiler bulunmaktadır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79531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3" y="6265583"/>
            <a:ext cx="9152555" cy="620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20"/>
          <a:stretch/>
        </p:blipFill>
        <p:spPr bwMode="auto">
          <a:xfrm flipH="1">
            <a:off x="-2" y="0"/>
            <a:ext cx="9144002" cy="1613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04422"/>
            <a:ext cx="906447" cy="604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2952328" cy="91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2351" y="145202"/>
            <a:ext cx="85392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b="1" dirty="0">
              <a:solidFill>
                <a:srgbClr val="002060"/>
              </a:solidFill>
            </a:endParaRPr>
          </a:p>
          <a:p>
            <a:pPr algn="ctr"/>
            <a:endParaRPr lang="bg-BG" sz="2800" b="1" dirty="0">
              <a:solidFill>
                <a:srgbClr val="002060"/>
              </a:solidFill>
            </a:endParaRPr>
          </a:p>
          <a:p>
            <a:pPr algn="ctr"/>
            <a:r>
              <a:rPr lang="tr-TR" sz="2400" b="1" dirty="0">
                <a:solidFill>
                  <a:srgbClr val="002060"/>
                </a:solidFill>
              </a:rPr>
              <a:t>Önceki Dönemlerde Sık Karşılaşılan Hatalar</a:t>
            </a:r>
            <a:endParaRPr lang="bg-BG" sz="2800" b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613846"/>
            <a:ext cx="853929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 algn="just">
              <a:buFont typeface="Arial" panose="020B0604020202020204" pitchFamily="34" charset="0"/>
              <a:buChar char="•"/>
            </a:pPr>
            <a:endParaRPr lang="tr-TR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En fazla mali düzeltmeler satın almalara ilişkin harcamalarda ortaya çıkmıştır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Bu bağlamda aşağıdaki önlemler alınmıştır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tr-TR" dirty="0">
                <a:solidFill>
                  <a:schemeClr val="accent1"/>
                </a:solidFill>
              </a:rPr>
              <a:t>Tek Teklif usulüne ilişkin olarak 3 teklifi gözetiyoruz.</a:t>
            </a:r>
            <a:endParaRPr lang="en-GB" dirty="0">
              <a:solidFill>
                <a:schemeClr val="accent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tr-TR" dirty="0">
                <a:solidFill>
                  <a:schemeClr val="accent1"/>
                </a:solidFill>
              </a:rPr>
              <a:t>Satın almalara ilişkin duyurular Yararlanıcının internet sayfası ile Program sayfasında yer almaktadır.</a:t>
            </a:r>
            <a:endParaRPr lang="tr-TR" dirty="0">
              <a:solidFill>
                <a:schemeClr val="tx2">
                  <a:lumMod val="75000"/>
                </a:schemeClr>
              </a:solidFill>
            </a:endParaRPr>
          </a:p>
          <a:p>
            <a:pPr lvl="2" algn="just"/>
            <a:endParaRPr lang="tr-TR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Satın almalarda en yaygın hatalara örnekler: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err="1">
                <a:solidFill>
                  <a:schemeClr val="tx2">
                    <a:lumMod val="75000"/>
                  </a:schemeClr>
                </a:solidFill>
              </a:rPr>
              <a:t>PRAG’ın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 eski versiyonlarını kullanmak ve farklı usuller için farklı belgeleri hazırlamak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lvl="2" algn="just"/>
            <a:endParaRPr lang="tr-TR" b="1" dirty="0">
              <a:solidFill>
                <a:schemeClr val="tx2">
                  <a:lumMod val="75000"/>
                </a:schemeClr>
              </a:solidFill>
            </a:endParaRPr>
          </a:p>
          <a:p>
            <a:pPr lvl="1" algn="just"/>
            <a:r>
              <a:rPr lang="tr-TR" b="1" dirty="0">
                <a:solidFill>
                  <a:srgbClr val="003296"/>
                </a:solidFill>
              </a:rPr>
              <a:t>Çözüm: Doğru satın alma usulünü belirlemek için yararlanıcı Proje Uygulama Rehberi, PRAG ve Proje Satın Alma Planından istifade etmelidir.</a:t>
            </a:r>
          </a:p>
          <a:p>
            <a:pPr lvl="1" algn="just"/>
            <a:endParaRPr lang="tr-TR" b="1" dirty="0">
              <a:solidFill>
                <a:srgbClr val="003296"/>
              </a:solidFill>
            </a:endParaRPr>
          </a:p>
          <a:p>
            <a:pPr lvl="1" algn="just"/>
            <a:endParaRPr lang="tr-TR" b="1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tr-TR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2301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3" y="6265583"/>
            <a:ext cx="9152555" cy="620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20"/>
          <a:stretch/>
        </p:blipFill>
        <p:spPr bwMode="auto">
          <a:xfrm flipH="1">
            <a:off x="-2" y="0"/>
            <a:ext cx="9144002" cy="1613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04422"/>
            <a:ext cx="906447" cy="604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2952328" cy="91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2351" y="145202"/>
            <a:ext cx="85392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b="1" dirty="0">
              <a:solidFill>
                <a:srgbClr val="002060"/>
              </a:solidFill>
            </a:endParaRPr>
          </a:p>
          <a:p>
            <a:pPr algn="ctr"/>
            <a:endParaRPr lang="bg-BG" sz="2800" b="1" dirty="0">
              <a:solidFill>
                <a:srgbClr val="002060"/>
              </a:solidFill>
            </a:endParaRPr>
          </a:p>
          <a:p>
            <a:pPr algn="ctr"/>
            <a:r>
              <a:rPr lang="tr-TR" sz="2400" b="1" dirty="0">
                <a:solidFill>
                  <a:srgbClr val="003296"/>
                </a:solidFill>
              </a:rPr>
              <a:t>Önceki Dönemlerde Sık Karşılaşılan Hatalar</a:t>
            </a:r>
            <a:endParaRPr lang="bg-BG" sz="2800" b="1" dirty="0">
              <a:solidFill>
                <a:srgbClr val="003296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613846"/>
            <a:ext cx="8539295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rgbClr val="003296"/>
                </a:solidFill>
              </a:rPr>
              <a:t>Personel maliyetlerinin hesaplanması ve raporlanmasındaki en yaygın hatalara örnekler:</a:t>
            </a:r>
          </a:p>
          <a:p>
            <a:pPr algn="just"/>
            <a:endParaRPr lang="tr-TR" dirty="0">
              <a:solidFill>
                <a:srgbClr val="003296"/>
              </a:solidFill>
            </a:endParaRP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03296"/>
                </a:solidFill>
              </a:rPr>
              <a:t>Yönetim Makamı tarafından onaylanan bütçe ile fiilen sonuçlandırılan ve ödenen giderler arasındaki tutarsızlık;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03296"/>
                </a:solidFill>
              </a:rPr>
              <a:t>Ek ödemelerin yapılmış olması;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03296"/>
                </a:solidFill>
              </a:rPr>
              <a:t>2-3-6-9 ay gibi uzun süreler için ödeme yapılması;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03296"/>
                </a:solidFill>
              </a:rPr>
              <a:t>Çalışılan süre ile yönetmelikler arasında tutarsızlık olması;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dirty="0">
              <a:solidFill>
                <a:srgbClr val="003296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rgbClr val="003296"/>
                </a:solidFill>
              </a:rPr>
              <a:t>Kamu ihalelerinde karşılaşılan en yaygın hatalara örnekler:</a:t>
            </a:r>
          </a:p>
          <a:p>
            <a:pPr algn="just"/>
            <a:endParaRPr lang="tr-TR" dirty="0">
              <a:solidFill>
                <a:srgbClr val="003296"/>
              </a:solidFill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03296"/>
                </a:solidFill>
              </a:rPr>
              <a:t>Tekliflerin ihale dokümanında belirtilen kriterlere göre değerlendirilmemesi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03296"/>
                </a:solidFill>
              </a:rPr>
              <a:t>İhale başında belirlenen kriterleri karşılamayan katılımcıların değerlendirilmesi</a:t>
            </a:r>
          </a:p>
          <a:p>
            <a:pPr algn="just"/>
            <a:endParaRPr lang="tr-TR" dirty="0">
              <a:solidFill>
                <a:srgbClr val="003296"/>
              </a:solidFill>
            </a:endParaRPr>
          </a:p>
          <a:p>
            <a:pPr algn="just"/>
            <a:endParaRPr lang="tr-TR" b="1" dirty="0">
              <a:solidFill>
                <a:srgbClr val="003296"/>
              </a:solidFill>
            </a:endParaRPr>
          </a:p>
          <a:p>
            <a:pPr algn="just"/>
            <a:r>
              <a:rPr lang="tr-TR" b="1" dirty="0" err="1">
                <a:solidFill>
                  <a:srgbClr val="003296"/>
                </a:solidFill>
              </a:rPr>
              <a:t>Çözüm:Teklifler</a:t>
            </a:r>
            <a:r>
              <a:rPr lang="tr-TR" b="1" dirty="0">
                <a:solidFill>
                  <a:srgbClr val="003296"/>
                </a:solidFill>
              </a:rPr>
              <a:t> ihale dosyasında belirtilen şartlara göre </a:t>
            </a:r>
            <a:r>
              <a:rPr lang="tr-TR" b="1" dirty="0" err="1">
                <a:solidFill>
                  <a:srgbClr val="003296"/>
                </a:solidFill>
              </a:rPr>
              <a:t>değendirilmelidir</a:t>
            </a:r>
            <a:r>
              <a:rPr lang="tr-TR" b="1" dirty="0">
                <a:solidFill>
                  <a:srgbClr val="003296"/>
                </a:solidFill>
              </a:rPr>
              <a:t>.</a:t>
            </a:r>
          </a:p>
          <a:p>
            <a:pPr algn="just"/>
            <a:endParaRPr lang="tr-TR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tr-TR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tr-TR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tr-TR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49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3" y="6265583"/>
            <a:ext cx="9152555" cy="620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20"/>
          <a:stretch/>
        </p:blipFill>
        <p:spPr bwMode="auto">
          <a:xfrm flipH="1">
            <a:off x="-2" y="0"/>
            <a:ext cx="9144002" cy="1613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04422"/>
            <a:ext cx="906447" cy="604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2952328" cy="91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9080" y="-89701"/>
            <a:ext cx="85392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b="1" dirty="0">
              <a:solidFill>
                <a:srgbClr val="002060"/>
              </a:solidFill>
            </a:endParaRPr>
          </a:p>
          <a:p>
            <a:pPr algn="ctr"/>
            <a:endParaRPr lang="bg-BG" sz="2800" b="1" dirty="0">
              <a:solidFill>
                <a:srgbClr val="002060"/>
              </a:solidFill>
            </a:endParaRPr>
          </a:p>
          <a:p>
            <a:pPr algn="ctr"/>
            <a:r>
              <a:rPr lang="tr-TR" sz="2400" b="1" dirty="0">
                <a:solidFill>
                  <a:srgbClr val="003296"/>
                </a:solidFill>
              </a:rPr>
              <a:t>2014-2020 Dönemindeki Yenilikler</a:t>
            </a:r>
            <a:endParaRPr lang="bg-BG" sz="2800" b="1" dirty="0">
              <a:solidFill>
                <a:srgbClr val="003296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613846"/>
            <a:ext cx="853929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rgbClr val="003296"/>
                </a:solidFill>
              </a:rPr>
              <a:t>Belgeler yararlanıcı sistemi üzerinde elektronik olarak dosyalanıp ve Sertifika yine portal üzerinden dolduruluyor.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dirty="0">
              <a:solidFill>
                <a:srgbClr val="003296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rgbClr val="003296"/>
                </a:solidFill>
              </a:rPr>
              <a:t>Kontrolör tarafından elle damgalama yapılmıyor.</a:t>
            </a:r>
          </a:p>
          <a:p>
            <a:pPr algn="just"/>
            <a:endParaRPr lang="tr-TR" dirty="0">
              <a:solidFill>
                <a:srgbClr val="003296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rgbClr val="003296"/>
                </a:solidFill>
              </a:rPr>
              <a:t>Yararlanıcı, FLC Talebinin yararlanıcı </a:t>
            </a:r>
            <a:r>
              <a:rPr lang="tr-TR" dirty="0" err="1">
                <a:solidFill>
                  <a:srgbClr val="003296"/>
                </a:solidFill>
              </a:rPr>
              <a:t>portalı</a:t>
            </a:r>
            <a:r>
              <a:rPr lang="tr-TR" dirty="0">
                <a:solidFill>
                  <a:srgbClr val="003296"/>
                </a:solidFill>
              </a:rPr>
              <a:t> aracılığıyla sunulmasından sonraki 45 gün içinde Harcama Doğrulama Sertifikası alır. Son tarih yalnızca ek belge talep edilirse uzatılır.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dirty="0">
              <a:solidFill>
                <a:srgbClr val="003296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rgbClr val="003296"/>
                </a:solidFill>
              </a:rPr>
              <a:t>Her FLC talebi için yerinde ziyaret yapılmıyor.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dirty="0">
              <a:solidFill>
                <a:srgbClr val="003296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rgbClr val="003296"/>
                </a:solidFill>
              </a:rPr>
              <a:t>Yararlanıcı harcamaları bütçe satırı 1 - sabit oran veya gerçek maliyetler altında nasıl rapor edeceğini seçebiliyor. BL 2 kapsamındaki maliyetler sabit oran esasına göre rapor ediliyor.</a:t>
            </a:r>
          </a:p>
          <a:p>
            <a:pPr algn="just"/>
            <a:endParaRPr lang="tr-TR" dirty="0">
              <a:solidFill>
                <a:srgbClr val="0032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6519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3" y="6265583"/>
            <a:ext cx="9152555" cy="620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20"/>
          <a:stretch/>
        </p:blipFill>
        <p:spPr bwMode="auto">
          <a:xfrm flipH="1">
            <a:off x="-2" y="0"/>
            <a:ext cx="9144002" cy="1613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04422"/>
            <a:ext cx="906447" cy="604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2952328" cy="91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51519" y="1844824"/>
            <a:ext cx="853929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Clr>
                <a:srgbClr val="31B6FD"/>
              </a:buClr>
            </a:pPr>
            <a:r>
              <a:rPr lang="tr-TR" altLang="bg-BG" sz="2800" b="1" dirty="0">
                <a:solidFill>
                  <a:srgbClr val="002060"/>
                </a:solidFill>
                <a:latin typeface="Calibri" pitchFamily="34" charset="0"/>
              </a:rPr>
              <a:t>Teşekkürler.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buClr>
                <a:srgbClr val="31B6FD"/>
              </a:buClr>
            </a:pPr>
            <a:endParaRPr lang="tr-TR" altLang="bg-BG" sz="2800" b="1" dirty="0">
              <a:solidFill>
                <a:srgbClr val="002060"/>
              </a:solidFill>
              <a:latin typeface="Calibri" pitchFamily="34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  <a:buClr>
                <a:srgbClr val="31B6FD"/>
              </a:buClr>
            </a:pPr>
            <a:endParaRPr lang="en-US" altLang="bg-BG" sz="28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pic>
        <p:nvPicPr>
          <p:cNvPr id="9" name="Картина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38910" y="5893695"/>
            <a:ext cx="3151905" cy="74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639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" y="6265583"/>
            <a:ext cx="9152554" cy="620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20"/>
          <a:stretch/>
        </p:blipFill>
        <p:spPr bwMode="auto">
          <a:xfrm flipH="1">
            <a:off x="-2" y="0"/>
            <a:ext cx="9144002" cy="1613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04422"/>
            <a:ext cx="906447" cy="604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2952328" cy="91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619672" y="964451"/>
            <a:ext cx="660990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002060"/>
                </a:solidFill>
              </a:rPr>
              <a:t>İLK SEVİYE KONTROLÜ NEDİR VE NİÇİN GEREKLİDİR?</a:t>
            </a:r>
            <a:endParaRPr lang="bg-BG" sz="2800" b="1" dirty="0">
              <a:solidFill>
                <a:srgbClr val="002060"/>
              </a:solidFill>
            </a:endParaRPr>
          </a:p>
          <a:p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18" y="1630613"/>
            <a:ext cx="853929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İlk seviye kontrolünün (FLC) temel amacı yararlanıcının belirttiği harcamaların %100’ünün kontrol edildiğinin belirlenmesidir. Bu kontrol;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Mal, hizmet ve inşaatın teslim edilip edilmediği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Beyan edilen harcamaların uygunluğu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İki ülke de harcamaların Sınır Ötesi İşbirliği Programı kuralları ile Avrupa Birliği mevzuatı ve ulusal muhasebe standartlarıyla uyumlu olmasını gözetmektedir.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tr-TR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bg-BG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39752" y="4725144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23528" y="3356992"/>
            <a:ext cx="846728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002060"/>
                </a:solidFill>
              </a:rPr>
              <a:t>HARCAMALARI KİM DOĞRULUYOR</a:t>
            </a:r>
            <a:r>
              <a:rPr lang="bg-BG" sz="2400" b="1" dirty="0">
                <a:solidFill>
                  <a:srgbClr val="002060"/>
                </a:solidFill>
              </a:rPr>
              <a:t>?</a:t>
            </a:r>
          </a:p>
          <a:p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6368" y="3570982"/>
            <a:ext cx="825126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İki ülke farklı şekilde FLC atamalarını gerçekleştirmektedir.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Bulgar yararlanıcılar için  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                  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merkezi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FLC  </a:t>
            </a:r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>departmanı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Yönetim Makamı bünyesinde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GB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Türk yararlanıcılar için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	            </a:t>
            </a:r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>merkezi olmayan şekilde görevlendirilen ilk seviye kontrol uzmanları aracılığıyla</a:t>
            </a:r>
            <a:endParaRPr lang="en-US" dirty="0"/>
          </a:p>
        </p:txBody>
      </p:sp>
      <p:sp>
        <p:nvSpPr>
          <p:cNvPr id="15" name="Right Arrow 14"/>
          <p:cNvSpPr/>
          <p:nvPr/>
        </p:nvSpPr>
        <p:spPr>
          <a:xfrm>
            <a:off x="3419872" y="4490689"/>
            <a:ext cx="586147" cy="2359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/>
          </a:p>
        </p:txBody>
      </p:sp>
      <p:sp>
        <p:nvSpPr>
          <p:cNvPr id="16" name="Right Arrow 15"/>
          <p:cNvSpPr/>
          <p:nvPr/>
        </p:nvSpPr>
        <p:spPr>
          <a:xfrm>
            <a:off x="3203848" y="5308466"/>
            <a:ext cx="586147" cy="2359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314594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" y="6265583"/>
            <a:ext cx="9152552" cy="620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20"/>
          <a:stretch/>
        </p:blipFill>
        <p:spPr bwMode="auto">
          <a:xfrm flipH="1">
            <a:off x="-2" y="0"/>
            <a:ext cx="9144002" cy="1613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04422"/>
            <a:ext cx="906447" cy="604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2952328" cy="91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" y="964451"/>
            <a:ext cx="87908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>
                <a:solidFill>
                  <a:srgbClr val="002060"/>
                </a:solidFill>
              </a:rPr>
              <a:t>İlk Seviye Kontrolü ne zaman ve nasıl talep edilebilir</a:t>
            </a:r>
            <a:r>
              <a:rPr lang="bg-BG" sz="2800" b="1" dirty="0">
                <a:solidFill>
                  <a:srgbClr val="002060"/>
                </a:solidFill>
              </a:rPr>
              <a:t>?</a:t>
            </a:r>
          </a:p>
          <a:p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17" y="1587564"/>
            <a:ext cx="8539295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Ana yararlanıcı Yönetim Makamına hibe sözleşmesinde belirtilen süreler için (7.madde) FLC talebinde bulunur. Raporlama döneminde harcama yoksa ana yararlanıcıya </a:t>
            </a:r>
            <a:r>
              <a:rPr lang="tr-TR" b="1" u="sng" dirty="0">
                <a:solidFill>
                  <a:schemeClr val="tx2">
                    <a:lumMod val="75000"/>
                  </a:schemeClr>
                </a:solidFill>
              </a:rPr>
              <a:t>harcama olmadığına dair beyan 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iletmelidir.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FLC talep etmenin yolu: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just">
              <a:buFont typeface="+mj-lt"/>
              <a:buAutoNum type="arabicParenR"/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Yararlanıcı portal aracılığıyla</a:t>
            </a:r>
            <a:r>
              <a:rPr lang="en-GB" sz="2400" b="1" dirty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 Talep belgesi, fatura raporu ve finansal raporun </a:t>
            </a:r>
            <a:r>
              <a:rPr lang="tr-TR" dirty="0" err="1">
                <a:solidFill>
                  <a:schemeClr val="tx2">
                    <a:lumMod val="75000"/>
                  </a:schemeClr>
                </a:solidFill>
              </a:rPr>
              <a:t>portalda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 doldurulması suretiyle. Tüm ilgili belgelerin PDF formatında ek yapılması gerekmektedir.)</a:t>
            </a:r>
          </a:p>
          <a:p>
            <a:pPr algn="just"/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39752" y="4725144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076056" y="5445224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029" y="4797152"/>
            <a:ext cx="3095188" cy="1778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8071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" y="6265583"/>
            <a:ext cx="9152552" cy="620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20"/>
          <a:stretch/>
        </p:blipFill>
        <p:spPr bwMode="auto">
          <a:xfrm flipH="1">
            <a:off x="-2" y="0"/>
            <a:ext cx="9144002" cy="1613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04422"/>
            <a:ext cx="906447" cy="604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2952328" cy="91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" y="964451"/>
            <a:ext cx="87908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>
                <a:solidFill>
                  <a:srgbClr val="002060"/>
                </a:solidFill>
              </a:rPr>
              <a:t>İlk Seviye Kontrol Talebinin İçeriği</a:t>
            </a:r>
            <a:endParaRPr lang="bg-BG" sz="2800" b="1" dirty="0">
              <a:solidFill>
                <a:srgbClr val="002060"/>
              </a:solidFill>
            </a:endParaRPr>
          </a:p>
          <a:p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7056" y="1666174"/>
            <a:ext cx="85392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Tüm belgeler Proje Uygulama Rehberinde ve ekinde belirtilenler ile uyumlu olmalıdır.</a:t>
            </a:r>
            <a:endParaRPr lang="en-GB" u="sng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Fatura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Raporu (</a:t>
            </a:r>
            <a:r>
              <a:rPr lang="tr-TR" dirty="0" err="1">
                <a:solidFill>
                  <a:schemeClr val="tx2">
                    <a:lumMod val="75000"/>
                  </a:schemeClr>
                </a:solidFill>
              </a:rPr>
              <a:t>Invoice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 Report)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 and </a:t>
            </a:r>
            <a:r>
              <a:rPr lang="en-GB" dirty="0" err="1">
                <a:solidFill>
                  <a:schemeClr val="tx2">
                    <a:lumMod val="75000"/>
                  </a:schemeClr>
                </a:solidFill>
              </a:rPr>
              <a:t>Finan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sal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Rapor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Yararlanıcı </a:t>
            </a:r>
            <a:r>
              <a:rPr lang="tr-TR" dirty="0" err="1">
                <a:solidFill>
                  <a:schemeClr val="tx2">
                    <a:lumMod val="75000"/>
                  </a:schemeClr>
                </a:solidFill>
              </a:rPr>
              <a:t>Portalından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) 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ve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İlk Seviye Kontrol Talebi </a:t>
            </a:r>
          </a:p>
          <a:p>
            <a:pPr algn="just"/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İnşaat işleri, denetim belgeleri, hizmet alımı gibi proje uygulanması sırasında gerekli olan tüm belgeler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İhale belgeleri, teklifler gibi tüm belgeler.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76056" y="5445224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Right Arrow 11"/>
          <p:cNvSpPr/>
          <p:nvPr/>
        </p:nvSpPr>
        <p:spPr>
          <a:xfrm>
            <a:off x="672952" y="2132856"/>
            <a:ext cx="28803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8118" y="4536335"/>
            <a:ext cx="2922190" cy="2016884"/>
          </a:xfrm>
          <a:prstGeom prst="rect">
            <a:avLst/>
          </a:prstGeom>
        </p:spPr>
      </p:pic>
      <p:sp>
        <p:nvSpPr>
          <p:cNvPr id="15" name="Right Arrow 14"/>
          <p:cNvSpPr/>
          <p:nvPr/>
        </p:nvSpPr>
        <p:spPr>
          <a:xfrm>
            <a:off x="691167" y="3183152"/>
            <a:ext cx="28803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4" name="Right Arrow 14"/>
          <p:cNvSpPr/>
          <p:nvPr/>
        </p:nvSpPr>
        <p:spPr>
          <a:xfrm>
            <a:off x="665526" y="2673192"/>
            <a:ext cx="28803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25824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3" y="6265583"/>
            <a:ext cx="9152555" cy="620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20"/>
          <a:stretch/>
        </p:blipFill>
        <p:spPr bwMode="auto">
          <a:xfrm flipH="1">
            <a:off x="-2" y="0"/>
            <a:ext cx="9144002" cy="1613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04422"/>
            <a:ext cx="906447" cy="604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2952328" cy="91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076056" y="5445224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62447" y="811906"/>
            <a:ext cx="85392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>
                <a:solidFill>
                  <a:srgbClr val="002060"/>
                </a:solidFill>
              </a:rPr>
              <a:t>İlk Seviye Kontrol Talebi Sonrası</a:t>
            </a:r>
            <a:r>
              <a:rPr lang="en-US" sz="2800" b="1" dirty="0">
                <a:solidFill>
                  <a:srgbClr val="002060"/>
                </a:solidFill>
              </a:rPr>
              <a:t>– </a:t>
            </a:r>
            <a:r>
              <a:rPr lang="tr-TR" sz="2800" b="1" dirty="0">
                <a:solidFill>
                  <a:srgbClr val="002060"/>
                </a:solidFill>
              </a:rPr>
              <a:t>Diğer Adımlar</a:t>
            </a:r>
            <a:r>
              <a:rPr lang="bg-BG" sz="2800" b="1" dirty="0">
                <a:solidFill>
                  <a:srgbClr val="002060"/>
                </a:solidFill>
              </a:rPr>
              <a:t>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3283" y="1335126"/>
            <a:ext cx="853929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FLC talebi gönderildikten sonra 45 gün içinde işleme alınır ve kontrolör tarafından Harcama Doğrulama Sertifikası (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Certificate for validation of expenditures</a:t>
            </a:r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>-CVE)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 düzenlenir.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rgbClr val="003296"/>
                </a:solidFill>
              </a:rPr>
              <a:t>Kontrolör tarafından doğrulama sürecinde belge eksikliği veya kontrol talebine ilişkin ek belgelerin sunulması gerekliliği tespit edilirse, yararlanıcıya gerekli belgeleri 5 gün içinde sunması için bir talep gönderir.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CVE yararlanıcı </a:t>
            </a:r>
            <a:r>
              <a:rPr lang="tr-TR" dirty="0" err="1">
                <a:solidFill>
                  <a:schemeClr val="tx2">
                    <a:lumMod val="75000"/>
                  </a:schemeClr>
                </a:solidFill>
              </a:rPr>
              <a:t>portalından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 indirilebilmektedir. FLC tarafından elektronik imza ile ya da yararlanıcının adresinde yazılı olarak imzalanacaktır. Sonrasında da «doğrulama paketine (</a:t>
            </a:r>
            <a:r>
              <a:rPr lang="tr-TR" dirty="0" err="1">
                <a:solidFill>
                  <a:schemeClr val="tx2">
                    <a:lumMod val="75000"/>
                  </a:schemeClr>
                </a:solidFill>
              </a:rPr>
              <a:t>verification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dirty="0" err="1">
                <a:solidFill>
                  <a:schemeClr val="tx2">
                    <a:lumMod val="75000"/>
                  </a:schemeClr>
                </a:solidFill>
              </a:rPr>
              <a:t>package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)» eklenecektir. </a:t>
            </a:r>
          </a:p>
          <a:p>
            <a:pPr algn="just"/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FLC atama belgesi de paketin içinde yer almaktadır. </a:t>
            </a:r>
            <a:endParaRPr lang="tr-TR" dirty="0">
              <a:solidFill>
                <a:srgbClr val="FF0000"/>
              </a:solidFill>
            </a:endParaRPr>
          </a:p>
          <a:p>
            <a:pPr algn="just"/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Tüm doğrulama paketiyle beraber sertifikalar Ana Yararlanıcıya teslim edilmelidir. (herhangi bir harcama yoksa da olmadığına dair beyan)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err="1">
                <a:solidFill>
                  <a:schemeClr val="tx2">
                    <a:lumMod val="75000"/>
                  </a:schemeClr>
                </a:solidFill>
              </a:rPr>
              <a:t>FLC’nin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 bulgularına ilişkin itirazının olması durumunda ana yararlanıcı ya da proje ortağı Ulusal </a:t>
            </a:r>
            <a:r>
              <a:rPr lang="tr-TR" dirty="0" err="1">
                <a:solidFill>
                  <a:schemeClr val="tx2">
                    <a:lumMod val="75000"/>
                  </a:schemeClr>
                </a:solidFill>
              </a:rPr>
              <a:t>Otorite’ye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 Proje Uygulama Rehberinin 7 numaralı eki olan «İtiraz Beyanı-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Appeal Declaration</a:t>
            </a:r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» yollayabilmektedir.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142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3" y="6265583"/>
            <a:ext cx="9152555" cy="620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20"/>
          <a:stretch/>
        </p:blipFill>
        <p:spPr bwMode="auto">
          <a:xfrm flipH="1">
            <a:off x="-2" y="0"/>
            <a:ext cx="9144002" cy="1613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04422"/>
            <a:ext cx="906447" cy="604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2952328" cy="91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076056" y="5445224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30635" y="659738"/>
            <a:ext cx="85392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</a:rPr>
              <a:t>FLC </a:t>
            </a:r>
            <a:r>
              <a:rPr lang="tr-TR" sz="2800" b="1" dirty="0">
                <a:solidFill>
                  <a:srgbClr val="002060"/>
                </a:solidFill>
              </a:rPr>
              <a:t>Süreci</a:t>
            </a:r>
            <a:endParaRPr lang="bg-BG" sz="2800" b="1" dirty="0">
              <a:solidFill>
                <a:srgbClr val="002060"/>
              </a:solidFill>
            </a:endParaRPr>
          </a:p>
          <a:p>
            <a:pPr algn="ctr"/>
            <a:endParaRPr lang="bg-BG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739193232"/>
              </p:ext>
            </p:extLst>
          </p:nvPr>
        </p:nvGraphicFramePr>
        <p:xfrm>
          <a:off x="165976" y="1563144"/>
          <a:ext cx="8820596" cy="4716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1270322" y="5490916"/>
            <a:ext cx="7033396" cy="1312837"/>
            <a:chOff x="5497233" y="189721"/>
            <a:chExt cx="1086628" cy="1312837"/>
          </a:xfrm>
        </p:grpSpPr>
        <p:sp>
          <p:nvSpPr>
            <p:cNvPr id="11" name="Right Arrow 10"/>
            <p:cNvSpPr/>
            <p:nvPr/>
          </p:nvSpPr>
          <p:spPr>
            <a:xfrm rot="5377">
              <a:off x="5514420" y="189721"/>
              <a:ext cx="1069441" cy="1312837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ight Arrow 4"/>
            <p:cNvSpPr/>
            <p:nvPr/>
          </p:nvSpPr>
          <p:spPr>
            <a:xfrm rot="5377">
              <a:off x="5497233" y="479093"/>
              <a:ext cx="960871" cy="7877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600" b="1" kern="1200" dirty="0">
                  <a:solidFill>
                    <a:schemeClr val="tx1"/>
                  </a:solidFill>
                </a:rPr>
                <a:t>FLC talebinden itibaren 45 gün içinde</a:t>
              </a:r>
              <a:endParaRPr lang="bg-BG" sz="1600" b="1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912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3" y="6265583"/>
            <a:ext cx="9152555" cy="620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20"/>
          <a:stretch/>
        </p:blipFill>
        <p:spPr bwMode="auto">
          <a:xfrm flipH="1">
            <a:off x="-2" y="0"/>
            <a:ext cx="9144002" cy="1613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04422"/>
            <a:ext cx="906447" cy="604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2952328" cy="91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076056" y="5445224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98265" y="663583"/>
            <a:ext cx="85392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>
                <a:solidFill>
                  <a:srgbClr val="002060"/>
                </a:solidFill>
              </a:rPr>
              <a:t>FLC tarafından neler kontrol ediliyor</a:t>
            </a:r>
            <a:r>
              <a:rPr lang="bg-BG" sz="2800" b="1" dirty="0">
                <a:solidFill>
                  <a:srgbClr val="002060"/>
                </a:solidFill>
              </a:rPr>
              <a:t>?</a:t>
            </a:r>
          </a:p>
          <a:p>
            <a:pPr algn="ctr"/>
            <a:endParaRPr lang="bg-BG" sz="28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8265" y="1340768"/>
            <a:ext cx="839255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Harcamaların geçerliliği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– 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tahakkuk etmiş ve ödenmiş masraflar faturalar ya da diğer ödeme yapıldığını gösteren belgeler üzerinden kontrol edilir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algn="just"/>
            <a:endParaRPr lang="en-GB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* 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Burada 1 ve 2 numaralı bütçe kalemlerini hariç tutuyoruz.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en-GB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* 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Geçerli harcamalara ilişkin bilgiler Proje Uygulama Rehberinde ve ilk seviye kontrol rehberinde bulunmaktadır. Bunun için program internet sayfasını takip edebilirsiniz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  <a:hlinkClick r:id="rId6"/>
              </a:rPr>
              <a:t>http://www.ipacbc-bgtr.eu/bg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;</a:t>
            </a:r>
          </a:p>
          <a:p>
            <a:pPr algn="just"/>
            <a:endParaRPr lang="en-GB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Yararlanıcının muhasebe sistemi kontrol edilmektedir.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en-GB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PRAG kuralları kapsamında satın alma usulleri.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en-GB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* </a:t>
            </a: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FLC kontrolü ile ilgili tüm detaylar ilk seviye kontrol rehberinde kısmında bulunmaktadır.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380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3" y="6265583"/>
            <a:ext cx="9152555" cy="620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20"/>
          <a:stretch/>
        </p:blipFill>
        <p:spPr bwMode="auto">
          <a:xfrm flipH="1">
            <a:off x="-2" y="0"/>
            <a:ext cx="9144002" cy="1613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04422"/>
            <a:ext cx="906447" cy="604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2952328" cy="91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076056" y="5445224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24892" y="823501"/>
            <a:ext cx="85392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>
                <a:solidFill>
                  <a:srgbClr val="002060"/>
                </a:solidFill>
              </a:rPr>
              <a:t>FLC tarafından neler kontrol ediliyor</a:t>
            </a:r>
            <a:r>
              <a:rPr lang="bg-BG" sz="2800" b="1" dirty="0">
                <a:solidFill>
                  <a:srgbClr val="002060"/>
                </a:solidFill>
              </a:rPr>
              <a:t>?</a:t>
            </a:r>
          </a:p>
          <a:p>
            <a:pPr algn="ctr"/>
            <a:endParaRPr lang="bg-BG" sz="28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8265" y="1340768"/>
            <a:ext cx="8392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4439" y="1340768"/>
            <a:ext cx="853929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Avrupa Birliği prensiplerinin ve Ulusal mevzuatın gözetilmesi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tr-TR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en-GB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Çifte finansman kontrolü	</a:t>
            </a:r>
          </a:p>
          <a:p>
            <a:pPr algn="just"/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	</a:t>
            </a:r>
            <a:endParaRPr lang="tr-TR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Projeden gelir elde edilip edilmediğin kontrolü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tr-TR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en-GB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Usulsüzlükler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  </a:t>
            </a:r>
          </a:p>
          <a:p>
            <a:pPr lvl="2" algn="just"/>
            <a:endParaRPr lang="tr-TR" b="1" dirty="0">
              <a:solidFill>
                <a:schemeClr val="tx2">
                  <a:lumMod val="75000"/>
                </a:schemeClr>
              </a:solidFill>
            </a:endParaRPr>
          </a:p>
          <a:p>
            <a:pPr lvl="2" algn="just"/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>Örnek olarak: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Orijinal belgelerin olmaması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Muhasebe kayıtlarının eksikliği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;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PRAG usullerine uygunsuzluk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;	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İhale belgelerinde ya da satın almalarda ayırımcılık yapıldığının fark edilmesi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;</a:t>
            </a:r>
          </a:p>
          <a:p>
            <a:pPr algn="just"/>
            <a:endParaRPr lang="en-GB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tr-TR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FLC usulsüzlük ya da yolsuzluk şüphesi olduğunu düşünmesi durumunda ulusal otoriteye bildirimde bulunur.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446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3" y="6265583"/>
            <a:ext cx="9152555" cy="620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saasinhighered.files.wordpress.com/2009/10/cropped-ts-powerpoint-header-plain.jpg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20"/>
          <a:stretch/>
        </p:blipFill>
        <p:spPr bwMode="auto">
          <a:xfrm flipH="1">
            <a:off x="-2" y="0"/>
            <a:ext cx="9144002" cy="1613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04422"/>
            <a:ext cx="906447" cy="604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2952328" cy="91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076056" y="5445224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62447" y="811906"/>
            <a:ext cx="85392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>
                <a:solidFill>
                  <a:srgbClr val="003296"/>
                </a:solidFill>
              </a:rPr>
              <a:t>İlk Seviye Kontrol Talebi Neden Reddedilir?</a:t>
            </a:r>
            <a:endParaRPr lang="bg-BG" sz="2800" b="1" dirty="0">
              <a:solidFill>
                <a:srgbClr val="003296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3283" y="1335126"/>
            <a:ext cx="853929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rgbClr val="003296"/>
                </a:solidFill>
              </a:rPr>
              <a:t>Raporlama dönemi için harcamaları 2500 avronun altında olan proje ortakları için Birinci Seviye Kontrolör görevlendirilmez.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dirty="0">
              <a:solidFill>
                <a:srgbClr val="003296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rgbClr val="003296"/>
                </a:solidFill>
              </a:rPr>
              <a:t>Raporlama dönemi sonu itibariyle 10 günlük süreye uyulmamıştır.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dirty="0">
              <a:solidFill>
                <a:srgbClr val="003296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rgbClr val="003296"/>
                </a:solidFill>
              </a:rPr>
              <a:t>Belgelerin tümü Proje Uygulama Rehberi’nin 15 numaralı ekinde yer alan Yararlanıcı </a:t>
            </a:r>
            <a:r>
              <a:rPr lang="tr-TR" dirty="0" err="1">
                <a:solidFill>
                  <a:srgbClr val="003296"/>
                </a:solidFill>
              </a:rPr>
              <a:t>Portalı</a:t>
            </a:r>
            <a:r>
              <a:rPr lang="tr-TR" dirty="0">
                <a:solidFill>
                  <a:srgbClr val="003296"/>
                </a:solidFill>
              </a:rPr>
              <a:t> (MIS) Kullanım Kılavuzu’na uygun şekilde sunulmadır:</a:t>
            </a:r>
          </a:p>
          <a:p>
            <a:pPr algn="just"/>
            <a:endParaRPr lang="tr-TR" dirty="0">
              <a:solidFill>
                <a:srgbClr val="003296"/>
              </a:solidFill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03296"/>
                </a:solidFill>
              </a:rPr>
              <a:t>İlgili tüm belgeler taranmalı ve Yararlanıcı </a:t>
            </a:r>
            <a:r>
              <a:rPr lang="tr-TR" dirty="0" err="1">
                <a:solidFill>
                  <a:srgbClr val="003296"/>
                </a:solidFill>
              </a:rPr>
              <a:t>Portalının</a:t>
            </a:r>
            <a:r>
              <a:rPr lang="tr-TR" dirty="0">
                <a:solidFill>
                  <a:srgbClr val="003296"/>
                </a:solidFill>
              </a:rPr>
              <a:t> ilgili bölümlerinde türe göre klasörler halinde düzenlenmelidir.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03296"/>
                </a:solidFill>
              </a:rPr>
              <a:t>" Satın alma" bölümü - tüm dosyaları içeren bir klasör içermelidir ve satın alma usullerine ilişkin tüm aşamalar alt klasörlerle düzenlenmelidir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03296"/>
                </a:solidFill>
              </a:rPr>
              <a:t>"Faturalar" bölümü - faturalar, hesap özetleri, ödeme belgeleri ve harcamayı  kanıtlar nitelikte belgeler içermelidir.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tr-TR" dirty="0">
              <a:solidFill>
                <a:srgbClr val="003296"/>
              </a:solidFill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tr-TR" dirty="0">
              <a:solidFill>
                <a:srgbClr val="FF000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887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9564</TotalTime>
  <Words>1209</Words>
  <Application>Microsoft Macintosh PowerPoint</Application>
  <PresentationFormat>Ekran Gösterisi (4:3)</PresentationFormat>
  <Paragraphs>184</Paragraphs>
  <Slides>15</Slides>
  <Notes>15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0" baseType="lpstr">
      <vt:lpstr>Arial</vt:lpstr>
      <vt:lpstr>Calibri</vt:lpstr>
      <vt:lpstr>Trebuchet MS</vt:lpstr>
      <vt:lpstr>Wingdings</vt:lpstr>
      <vt:lpstr>Office Theme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Toni Jakimovski</dc:creator>
  <cp:lastModifiedBy>Beyza Bahar</cp:lastModifiedBy>
  <cp:revision>401</cp:revision>
  <dcterms:created xsi:type="dcterms:W3CDTF">2015-08-20T10:52:59Z</dcterms:created>
  <dcterms:modified xsi:type="dcterms:W3CDTF">2020-10-23T08:57:46Z</dcterms:modified>
</cp:coreProperties>
</file>