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6" r:id="rId3"/>
    <p:sldId id="258" r:id="rId4"/>
    <p:sldId id="274" r:id="rId5"/>
    <p:sldId id="275" r:id="rId6"/>
    <p:sldId id="268" r:id="rId7"/>
    <p:sldId id="272" r:id="rId8"/>
    <p:sldId id="269" r:id="rId9"/>
    <p:sldId id="273" r:id="rId10"/>
    <p:sldId id="276" r:id="rId11"/>
    <p:sldId id="277" r:id="rId12"/>
    <p:sldId id="271" r:id="rId13"/>
  </p:sldIdLst>
  <p:sldSz cx="9144000" cy="6858000" type="screen4x3"/>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296"/>
    <a:srgbClr val="159B25"/>
    <a:srgbClr val="9900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34" autoAdjust="0"/>
    <p:restoredTop sz="92441" autoAdjust="0"/>
  </p:normalViewPr>
  <p:slideViewPr>
    <p:cSldViewPr>
      <p:cViewPr varScale="1">
        <p:scale>
          <a:sx n="107" d="100"/>
          <a:sy n="107" d="100"/>
        </p:scale>
        <p:origin x="2082" y="114"/>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7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g-BG"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D9F4A8-6EAE-4506-8549-C0FE2203036F}" type="datetimeFigureOut">
              <a:rPr lang="bg-BG" smtClean="0"/>
              <a:pPr/>
              <a:t>22.10.2020 г.</a:t>
            </a:fld>
            <a:endParaRPr lang="bg-BG"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g-BG"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g-BG"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5C7151-B796-421F-B0FE-316FBDE7ED1B}" type="slidenum">
              <a:rPr lang="bg-BG" smtClean="0"/>
              <a:pPr/>
              <a:t>‹#›</a:t>
            </a:fld>
            <a:endParaRPr lang="bg-BG" dirty="0"/>
          </a:p>
        </p:txBody>
      </p:sp>
    </p:spTree>
    <p:extLst>
      <p:ext uri="{BB962C8B-B14F-4D97-AF65-F5344CB8AC3E}">
        <p14:creationId xmlns:p14="http://schemas.microsoft.com/office/powerpoint/2010/main" val="1161529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8E5C7151-B796-421F-B0FE-316FBDE7ED1B}" type="slidenum">
              <a:rPr lang="bg-BG" smtClean="0"/>
              <a:pPr/>
              <a:t>2</a:t>
            </a:fld>
            <a:endParaRPr lang="bg-BG" dirty="0"/>
          </a:p>
        </p:txBody>
      </p:sp>
    </p:spTree>
    <p:extLst>
      <p:ext uri="{BB962C8B-B14F-4D97-AF65-F5344CB8AC3E}">
        <p14:creationId xmlns:p14="http://schemas.microsoft.com/office/powerpoint/2010/main" val="1229842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8E5C7151-B796-421F-B0FE-316FBDE7ED1B}" type="slidenum">
              <a:rPr lang="bg-BG" smtClean="0"/>
              <a:pPr/>
              <a:t>11</a:t>
            </a:fld>
            <a:endParaRPr lang="bg-BG" dirty="0"/>
          </a:p>
        </p:txBody>
      </p:sp>
    </p:spTree>
    <p:extLst>
      <p:ext uri="{BB962C8B-B14F-4D97-AF65-F5344CB8AC3E}">
        <p14:creationId xmlns:p14="http://schemas.microsoft.com/office/powerpoint/2010/main" val="3863577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a:p>
        </p:txBody>
      </p:sp>
      <p:sp>
        <p:nvSpPr>
          <p:cNvPr id="4" name="Slide Number Placeholder 3"/>
          <p:cNvSpPr>
            <a:spLocks noGrp="1"/>
          </p:cNvSpPr>
          <p:nvPr>
            <p:ph type="sldNum" sz="quarter" idx="10"/>
          </p:nvPr>
        </p:nvSpPr>
        <p:spPr/>
        <p:txBody>
          <a:bodyPr/>
          <a:lstStyle/>
          <a:p>
            <a:fld id="{8E5C7151-B796-421F-B0FE-316FBDE7ED1B}" type="slidenum">
              <a:rPr lang="bg-BG" smtClean="0"/>
              <a:pPr/>
              <a:t>12</a:t>
            </a:fld>
            <a:endParaRPr lang="bg-BG"/>
          </a:p>
        </p:txBody>
      </p:sp>
    </p:spTree>
    <p:extLst>
      <p:ext uri="{BB962C8B-B14F-4D97-AF65-F5344CB8AC3E}">
        <p14:creationId xmlns:p14="http://schemas.microsoft.com/office/powerpoint/2010/main" val="1646530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noProof="0" dirty="0"/>
          </a:p>
        </p:txBody>
      </p:sp>
      <p:sp>
        <p:nvSpPr>
          <p:cNvPr id="4" name="Slide Number Placeholder 3"/>
          <p:cNvSpPr>
            <a:spLocks noGrp="1"/>
          </p:cNvSpPr>
          <p:nvPr>
            <p:ph type="sldNum" sz="quarter" idx="10"/>
          </p:nvPr>
        </p:nvSpPr>
        <p:spPr/>
        <p:txBody>
          <a:bodyPr/>
          <a:lstStyle/>
          <a:p>
            <a:fld id="{8E5C7151-B796-421F-B0FE-316FBDE7ED1B}" type="slidenum">
              <a:rPr lang="bg-BG" smtClean="0"/>
              <a:pPr/>
              <a:t>3</a:t>
            </a:fld>
            <a:endParaRPr lang="bg-BG" dirty="0"/>
          </a:p>
        </p:txBody>
      </p:sp>
    </p:spTree>
    <p:extLst>
      <p:ext uri="{BB962C8B-B14F-4D97-AF65-F5344CB8AC3E}">
        <p14:creationId xmlns:p14="http://schemas.microsoft.com/office/powerpoint/2010/main" val="1646530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noProof="0" dirty="0"/>
          </a:p>
        </p:txBody>
      </p:sp>
      <p:sp>
        <p:nvSpPr>
          <p:cNvPr id="4" name="Slide Number Placeholder 3"/>
          <p:cNvSpPr>
            <a:spLocks noGrp="1"/>
          </p:cNvSpPr>
          <p:nvPr>
            <p:ph type="sldNum" sz="quarter" idx="10"/>
          </p:nvPr>
        </p:nvSpPr>
        <p:spPr/>
        <p:txBody>
          <a:bodyPr/>
          <a:lstStyle/>
          <a:p>
            <a:fld id="{8E5C7151-B796-421F-B0FE-316FBDE7ED1B}" type="slidenum">
              <a:rPr lang="bg-BG" smtClean="0"/>
              <a:pPr/>
              <a:t>4</a:t>
            </a:fld>
            <a:endParaRPr lang="bg-BG" dirty="0"/>
          </a:p>
        </p:txBody>
      </p:sp>
    </p:spTree>
    <p:extLst>
      <p:ext uri="{BB962C8B-B14F-4D97-AF65-F5344CB8AC3E}">
        <p14:creationId xmlns:p14="http://schemas.microsoft.com/office/powerpoint/2010/main" val="1646530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noProof="0" dirty="0"/>
          </a:p>
        </p:txBody>
      </p:sp>
      <p:sp>
        <p:nvSpPr>
          <p:cNvPr id="4" name="Slide Number Placeholder 3"/>
          <p:cNvSpPr>
            <a:spLocks noGrp="1"/>
          </p:cNvSpPr>
          <p:nvPr>
            <p:ph type="sldNum" sz="quarter" idx="10"/>
          </p:nvPr>
        </p:nvSpPr>
        <p:spPr/>
        <p:txBody>
          <a:bodyPr/>
          <a:lstStyle/>
          <a:p>
            <a:fld id="{8E5C7151-B796-421F-B0FE-316FBDE7ED1B}" type="slidenum">
              <a:rPr lang="bg-BG" smtClean="0"/>
              <a:pPr/>
              <a:t>5</a:t>
            </a:fld>
            <a:endParaRPr lang="bg-BG" dirty="0"/>
          </a:p>
        </p:txBody>
      </p:sp>
    </p:spTree>
    <p:extLst>
      <p:ext uri="{BB962C8B-B14F-4D97-AF65-F5344CB8AC3E}">
        <p14:creationId xmlns:p14="http://schemas.microsoft.com/office/powerpoint/2010/main" val="1646530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8E5C7151-B796-421F-B0FE-316FBDE7ED1B}" type="slidenum">
              <a:rPr lang="bg-BG" smtClean="0"/>
              <a:pPr/>
              <a:t>6</a:t>
            </a:fld>
            <a:endParaRPr lang="bg-BG" dirty="0"/>
          </a:p>
        </p:txBody>
      </p:sp>
    </p:spTree>
    <p:extLst>
      <p:ext uri="{BB962C8B-B14F-4D97-AF65-F5344CB8AC3E}">
        <p14:creationId xmlns:p14="http://schemas.microsoft.com/office/powerpoint/2010/main" val="1646530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8E5C7151-B796-421F-B0FE-316FBDE7ED1B}" type="slidenum">
              <a:rPr lang="bg-BG" smtClean="0"/>
              <a:pPr/>
              <a:t>7</a:t>
            </a:fld>
            <a:endParaRPr lang="bg-BG" dirty="0"/>
          </a:p>
        </p:txBody>
      </p:sp>
    </p:spTree>
    <p:extLst>
      <p:ext uri="{BB962C8B-B14F-4D97-AF65-F5344CB8AC3E}">
        <p14:creationId xmlns:p14="http://schemas.microsoft.com/office/powerpoint/2010/main" val="1646530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8E5C7151-B796-421F-B0FE-316FBDE7ED1B}" type="slidenum">
              <a:rPr lang="bg-BG" smtClean="0"/>
              <a:pPr/>
              <a:t>8</a:t>
            </a:fld>
            <a:endParaRPr lang="bg-BG" dirty="0"/>
          </a:p>
        </p:txBody>
      </p:sp>
    </p:spTree>
    <p:extLst>
      <p:ext uri="{BB962C8B-B14F-4D97-AF65-F5344CB8AC3E}">
        <p14:creationId xmlns:p14="http://schemas.microsoft.com/office/powerpoint/2010/main" val="16465301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8E5C7151-B796-421F-B0FE-316FBDE7ED1B}" type="slidenum">
              <a:rPr lang="bg-BG" smtClean="0"/>
              <a:pPr/>
              <a:t>9</a:t>
            </a:fld>
            <a:endParaRPr lang="bg-BG" dirty="0"/>
          </a:p>
        </p:txBody>
      </p:sp>
    </p:spTree>
    <p:extLst>
      <p:ext uri="{BB962C8B-B14F-4D97-AF65-F5344CB8AC3E}">
        <p14:creationId xmlns:p14="http://schemas.microsoft.com/office/powerpoint/2010/main" val="3863577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8E5C7151-B796-421F-B0FE-316FBDE7ED1B}" type="slidenum">
              <a:rPr lang="bg-BG" smtClean="0"/>
              <a:pPr/>
              <a:t>10</a:t>
            </a:fld>
            <a:endParaRPr lang="bg-BG" dirty="0"/>
          </a:p>
        </p:txBody>
      </p:sp>
    </p:spTree>
    <p:extLst>
      <p:ext uri="{BB962C8B-B14F-4D97-AF65-F5344CB8AC3E}">
        <p14:creationId xmlns:p14="http://schemas.microsoft.com/office/powerpoint/2010/main" val="3863577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g-BG"/>
          </a:p>
        </p:txBody>
      </p:sp>
      <p:sp>
        <p:nvSpPr>
          <p:cNvPr id="4" name="Date Placeholder 3"/>
          <p:cNvSpPr>
            <a:spLocks noGrp="1"/>
          </p:cNvSpPr>
          <p:nvPr>
            <p:ph type="dt" sz="half" idx="10"/>
          </p:nvPr>
        </p:nvSpPr>
        <p:spPr/>
        <p:txBody>
          <a:bodyPr/>
          <a:lstStyle/>
          <a:p>
            <a:fld id="{CF21A6AA-AF5E-4D83-9AE2-4BCDDB0639A5}" type="datetimeFigureOut">
              <a:rPr lang="bg-BG" smtClean="0"/>
              <a:pPr/>
              <a:t>22.10.2020 г.</a:t>
            </a:fld>
            <a:endParaRPr lang="bg-BG" dirty="0"/>
          </a:p>
        </p:txBody>
      </p:sp>
      <p:sp>
        <p:nvSpPr>
          <p:cNvPr id="5" name="Footer Placeholder 4"/>
          <p:cNvSpPr>
            <a:spLocks noGrp="1"/>
          </p:cNvSpPr>
          <p:nvPr>
            <p:ph type="ftr" sz="quarter" idx="11"/>
          </p:nvPr>
        </p:nvSpPr>
        <p:spPr/>
        <p:txBody>
          <a:bodyPr/>
          <a:lstStyle/>
          <a:p>
            <a:endParaRPr lang="bg-BG" dirty="0"/>
          </a:p>
        </p:txBody>
      </p:sp>
      <p:sp>
        <p:nvSpPr>
          <p:cNvPr id="6" name="Slide Number Placeholder 5"/>
          <p:cNvSpPr>
            <a:spLocks noGrp="1"/>
          </p:cNvSpPr>
          <p:nvPr>
            <p:ph type="sldNum" sz="quarter" idx="12"/>
          </p:nvPr>
        </p:nvSpPr>
        <p:spPr/>
        <p:txBody>
          <a:bodyPr/>
          <a:lstStyle/>
          <a:p>
            <a:fld id="{10D167FD-0B61-4523-BE19-F4BAFACF7920}" type="slidenum">
              <a:rPr lang="bg-BG" smtClean="0"/>
              <a:pPr/>
              <a:t>‹#›</a:t>
            </a:fld>
            <a:endParaRPr lang="bg-BG" dirty="0"/>
          </a:p>
        </p:txBody>
      </p:sp>
    </p:spTree>
    <p:extLst>
      <p:ext uri="{BB962C8B-B14F-4D97-AF65-F5344CB8AC3E}">
        <p14:creationId xmlns:p14="http://schemas.microsoft.com/office/powerpoint/2010/main" val="100230361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CF21A6AA-AF5E-4D83-9AE2-4BCDDB0639A5}" type="datetimeFigureOut">
              <a:rPr lang="bg-BG" smtClean="0"/>
              <a:pPr/>
              <a:t>22.10.2020 г.</a:t>
            </a:fld>
            <a:endParaRPr lang="bg-BG" dirty="0"/>
          </a:p>
        </p:txBody>
      </p:sp>
      <p:sp>
        <p:nvSpPr>
          <p:cNvPr id="5" name="Footer Placeholder 4"/>
          <p:cNvSpPr>
            <a:spLocks noGrp="1"/>
          </p:cNvSpPr>
          <p:nvPr>
            <p:ph type="ftr" sz="quarter" idx="11"/>
          </p:nvPr>
        </p:nvSpPr>
        <p:spPr/>
        <p:txBody>
          <a:bodyPr/>
          <a:lstStyle/>
          <a:p>
            <a:endParaRPr lang="bg-BG" dirty="0"/>
          </a:p>
        </p:txBody>
      </p:sp>
      <p:sp>
        <p:nvSpPr>
          <p:cNvPr id="6" name="Slide Number Placeholder 5"/>
          <p:cNvSpPr>
            <a:spLocks noGrp="1"/>
          </p:cNvSpPr>
          <p:nvPr>
            <p:ph type="sldNum" sz="quarter" idx="12"/>
          </p:nvPr>
        </p:nvSpPr>
        <p:spPr/>
        <p:txBody>
          <a:bodyPr/>
          <a:lstStyle/>
          <a:p>
            <a:fld id="{10D167FD-0B61-4523-BE19-F4BAFACF7920}" type="slidenum">
              <a:rPr lang="bg-BG" smtClean="0"/>
              <a:pPr/>
              <a:t>‹#›</a:t>
            </a:fld>
            <a:endParaRPr lang="bg-BG" dirty="0"/>
          </a:p>
        </p:txBody>
      </p:sp>
    </p:spTree>
    <p:extLst>
      <p:ext uri="{BB962C8B-B14F-4D97-AF65-F5344CB8AC3E}">
        <p14:creationId xmlns:p14="http://schemas.microsoft.com/office/powerpoint/2010/main" val="364422105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CF21A6AA-AF5E-4D83-9AE2-4BCDDB0639A5}" type="datetimeFigureOut">
              <a:rPr lang="bg-BG" smtClean="0"/>
              <a:pPr/>
              <a:t>22.10.2020 г.</a:t>
            </a:fld>
            <a:endParaRPr lang="bg-BG" dirty="0"/>
          </a:p>
        </p:txBody>
      </p:sp>
      <p:sp>
        <p:nvSpPr>
          <p:cNvPr id="5" name="Footer Placeholder 4"/>
          <p:cNvSpPr>
            <a:spLocks noGrp="1"/>
          </p:cNvSpPr>
          <p:nvPr>
            <p:ph type="ftr" sz="quarter" idx="11"/>
          </p:nvPr>
        </p:nvSpPr>
        <p:spPr/>
        <p:txBody>
          <a:bodyPr/>
          <a:lstStyle/>
          <a:p>
            <a:endParaRPr lang="bg-BG" dirty="0"/>
          </a:p>
        </p:txBody>
      </p:sp>
      <p:sp>
        <p:nvSpPr>
          <p:cNvPr id="6" name="Slide Number Placeholder 5"/>
          <p:cNvSpPr>
            <a:spLocks noGrp="1"/>
          </p:cNvSpPr>
          <p:nvPr>
            <p:ph type="sldNum" sz="quarter" idx="12"/>
          </p:nvPr>
        </p:nvSpPr>
        <p:spPr/>
        <p:txBody>
          <a:bodyPr/>
          <a:lstStyle/>
          <a:p>
            <a:fld id="{10D167FD-0B61-4523-BE19-F4BAFACF7920}" type="slidenum">
              <a:rPr lang="bg-BG" smtClean="0"/>
              <a:pPr/>
              <a:t>‹#›</a:t>
            </a:fld>
            <a:endParaRPr lang="bg-BG" dirty="0"/>
          </a:p>
        </p:txBody>
      </p:sp>
    </p:spTree>
    <p:extLst>
      <p:ext uri="{BB962C8B-B14F-4D97-AF65-F5344CB8AC3E}">
        <p14:creationId xmlns:p14="http://schemas.microsoft.com/office/powerpoint/2010/main" val="274255584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p>
            <a:fld id="{CF21A6AA-AF5E-4D83-9AE2-4BCDDB0639A5}" type="datetimeFigureOut">
              <a:rPr lang="bg-BG" smtClean="0"/>
              <a:pPr/>
              <a:t>22.10.2020 г.</a:t>
            </a:fld>
            <a:endParaRPr lang="bg-BG" dirty="0"/>
          </a:p>
        </p:txBody>
      </p:sp>
      <p:sp>
        <p:nvSpPr>
          <p:cNvPr id="5" name="Footer Placeholder 4"/>
          <p:cNvSpPr>
            <a:spLocks noGrp="1"/>
          </p:cNvSpPr>
          <p:nvPr>
            <p:ph type="ftr" sz="quarter" idx="11"/>
          </p:nvPr>
        </p:nvSpPr>
        <p:spPr/>
        <p:txBody>
          <a:bodyPr/>
          <a:lstStyle/>
          <a:p>
            <a:endParaRPr lang="bg-BG" dirty="0"/>
          </a:p>
        </p:txBody>
      </p:sp>
      <p:sp>
        <p:nvSpPr>
          <p:cNvPr id="6" name="Slide Number Placeholder 5"/>
          <p:cNvSpPr>
            <a:spLocks noGrp="1"/>
          </p:cNvSpPr>
          <p:nvPr>
            <p:ph type="sldNum" sz="quarter" idx="12"/>
          </p:nvPr>
        </p:nvSpPr>
        <p:spPr/>
        <p:txBody>
          <a:bodyPr/>
          <a:lstStyle/>
          <a:p>
            <a:fld id="{10D167FD-0B61-4523-BE19-F4BAFACF7920}" type="slidenum">
              <a:rPr lang="bg-BG" smtClean="0"/>
              <a:pPr/>
              <a:t>‹#›</a:t>
            </a:fld>
            <a:endParaRPr lang="bg-BG" dirty="0"/>
          </a:p>
        </p:txBody>
      </p:sp>
    </p:spTree>
    <p:extLst>
      <p:ext uri="{BB962C8B-B14F-4D97-AF65-F5344CB8AC3E}">
        <p14:creationId xmlns:p14="http://schemas.microsoft.com/office/powerpoint/2010/main" val="41810792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21A6AA-AF5E-4D83-9AE2-4BCDDB0639A5}" type="datetimeFigureOut">
              <a:rPr lang="bg-BG" smtClean="0"/>
              <a:pPr/>
              <a:t>22.10.2020 г.</a:t>
            </a:fld>
            <a:endParaRPr lang="bg-BG" dirty="0"/>
          </a:p>
        </p:txBody>
      </p:sp>
      <p:sp>
        <p:nvSpPr>
          <p:cNvPr id="5" name="Footer Placeholder 4"/>
          <p:cNvSpPr>
            <a:spLocks noGrp="1"/>
          </p:cNvSpPr>
          <p:nvPr>
            <p:ph type="ftr" sz="quarter" idx="11"/>
          </p:nvPr>
        </p:nvSpPr>
        <p:spPr/>
        <p:txBody>
          <a:bodyPr/>
          <a:lstStyle/>
          <a:p>
            <a:endParaRPr lang="bg-BG" dirty="0"/>
          </a:p>
        </p:txBody>
      </p:sp>
      <p:sp>
        <p:nvSpPr>
          <p:cNvPr id="6" name="Slide Number Placeholder 5"/>
          <p:cNvSpPr>
            <a:spLocks noGrp="1"/>
          </p:cNvSpPr>
          <p:nvPr>
            <p:ph type="sldNum" sz="quarter" idx="12"/>
          </p:nvPr>
        </p:nvSpPr>
        <p:spPr/>
        <p:txBody>
          <a:bodyPr/>
          <a:lstStyle/>
          <a:p>
            <a:fld id="{10D167FD-0B61-4523-BE19-F4BAFACF7920}" type="slidenum">
              <a:rPr lang="bg-BG" smtClean="0"/>
              <a:pPr/>
              <a:t>‹#›</a:t>
            </a:fld>
            <a:endParaRPr lang="bg-BG" dirty="0"/>
          </a:p>
        </p:txBody>
      </p:sp>
    </p:spTree>
    <p:extLst>
      <p:ext uri="{BB962C8B-B14F-4D97-AF65-F5344CB8AC3E}">
        <p14:creationId xmlns:p14="http://schemas.microsoft.com/office/powerpoint/2010/main" val="95259719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Date Placeholder 4"/>
          <p:cNvSpPr>
            <a:spLocks noGrp="1"/>
          </p:cNvSpPr>
          <p:nvPr>
            <p:ph type="dt" sz="half" idx="10"/>
          </p:nvPr>
        </p:nvSpPr>
        <p:spPr/>
        <p:txBody>
          <a:bodyPr/>
          <a:lstStyle/>
          <a:p>
            <a:fld id="{CF21A6AA-AF5E-4D83-9AE2-4BCDDB0639A5}" type="datetimeFigureOut">
              <a:rPr lang="bg-BG" smtClean="0"/>
              <a:pPr/>
              <a:t>22.10.2020 г.</a:t>
            </a:fld>
            <a:endParaRPr lang="bg-BG" dirty="0"/>
          </a:p>
        </p:txBody>
      </p:sp>
      <p:sp>
        <p:nvSpPr>
          <p:cNvPr id="6" name="Footer Placeholder 5"/>
          <p:cNvSpPr>
            <a:spLocks noGrp="1"/>
          </p:cNvSpPr>
          <p:nvPr>
            <p:ph type="ftr" sz="quarter" idx="11"/>
          </p:nvPr>
        </p:nvSpPr>
        <p:spPr/>
        <p:txBody>
          <a:bodyPr/>
          <a:lstStyle/>
          <a:p>
            <a:endParaRPr lang="bg-BG" dirty="0"/>
          </a:p>
        </p:txBody>
      </p:sp>
      <p:sp>
        <p:nvSpPr>
          <p:cNvPr id="7" name="Slide Number Placeholder 6"/>
          <p:cNvSpPr>
            <a:spLocks noGrp="1"/>
          </p:cNvSpPr>
          <p:nvPr>
            <p:ph type="sldNum" sz="quarter" idx="12"/>
          </p:nvPr>
        </p:nvSpPr>
        <p:spPr/>
        <p:txBody>
          <a:bodyPr/>
          <a:lstStyle/>
          <a:p>
            <a:fld id="{10D167FD-0B61-4523-BE19-F4BAFACF7920}" type="slidenum">
              <a:rPr lang="bg-BG" smtClean="0"/>
              <a:pPr/>
              <a:t>‹#›</a:t>
            </a:fld>
            <a:endParaRPr lang="bg-BG" dirty="0"/>
          </a:p>
        </p:txBody>
      </p:sp>
    </p:spTree>
    <p:extLst>
      <p:ext uri="{BB962C8B-B14F-4D97-AF65-F5344CB8AC3E}">
        <p14:creationId xmlns:p14="http://schemas.microsoft.com/office/powerpoint/2010/main" val="34324357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Date Placeholder 6"/>
          <p:cNvSpPr>
            <a:spLocks noGrp="1"/>
          </p:cNvSpPr>
          <p:nvPr>
            <p:ph type="dt" sz="half" idx="10"/>
          </p:nvPr>
        </p:nvSpPr>
        <p:spPr/>
        <p:txBody>
          <a:bodyPr/>
          <a:lstStyle/>
          <a:p>
            <a:fld id="{CF21A6AA-AF5E-4D83-9AE2-4BCDDB0639A5}" type="datetimeFigureOut">
              <a:rPr lang="bg-BG" smtClean="0"/>
              <a:pPr/>
              <a:t>22.10.2020 г.</a:t>
            </a:fld>
            <a:endParaRPr lang="bg-BG" dirty="0"/>
          </a:p>
        </p:txBody>
      </p:sp>
      <p:sp>
        <p:nvSpPr>
          <p:cNvPr id="8" name="Footer Placeholder 7"/>
          <p:cNvSpPr>
            <a:spLocks noGrp="1"/>
          </p:cNvSpPr>
          <p:nvPr>
            <p:ph type="ftr" sz="quarter" idx="11"/>
          </p:nvPr>
        </p:nvSpPr>
        <p:spPr/>
        <p:txBody>
          <a:bodyPr/>
          <a:lstStyle/>
          <a:p>
            <a:endParaRPr lang="bg-BG" dirty="0"/>
          </a:p>
        </p:txBody>
      </p:sp>
      <p:sp>
        <p:nvSpPr>
          <p:cNvPr id="9" name="Slide Number Placeholder 8"/>
          <p:cNvSpPr>
            <a:spLocks noGrp="1"/>
          </p:cNvSpPr>
          <p:nvPr>
            <p:ph type="sldNum" sz="quarter" idx="12"/>
          </p:nvPr>
        </p:nvSpPr>
        <p:spPr/>
        <p:txBody>
          <a:bodyPr/>
          <a:lstStyle/>
          <a:p>
            <a:fld id="{10D167FD-0B61-4523-BE19-F4BAFACF7920}" type="slidenum">
              <a:rPr lang="bg-BG" smtClean="0"/>
              <a:pPr/>
              <a:t>‹#›</a:t>
            </a:fld>
            <a:endParaRPr lang="bg-BG" dirty="0"/>
          </a:p>
        </p:txBody>
      </p:sp>
    </p:spTree>
    <p:extLst>
      <p:ext uri="{BB962C8B-B14F-4D97-AF65-F5344CB8AC3E}">
        <p14:creationId xmlns:p14="http://schemas.microsoft.com/office/powerpoint/2010/main" val="323719546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Date Placeholder 2"/>
          <p:cNvSpPr>
            <a:spLocks noGrp="1"/>
          </p:cNvSpPr>
          <p:nvPr>
            <p:ph type="dt" sz="half" idx="10"/>
          </p:nvPr>
        </p:nvSpPr>
        <p:spPr/>
        <p:txBody>
          <a:bodyPr/>
          <a:lstStyle/>
          <a:p>
            <a:fld id="{CF21A6AA-AF5E-4D83-9AE2-4BCDDB0639A5}" type="datetimeFigureOut">
              <a:rPr lang="bg-BG" smtClean="0"/>
              <a:pPr/>
              <a:t>22.10.2020 г.</a:t>
            </a:fld>
            <a:endParaRPr lang="bg-BG" dirty="0"/>
          </a:p>
        </p:txBody>
      </p:sp>
      <p:sp>
        <p:nvSpPr>
          <p:cNvPr id="4" name="Footer Placeholder 3"/>
          <p:cNvSpPr>
            <a:spLocks noGrp="1"/>
          </p:cNvSpPr>
          <p:nvPr>
            <p:ph type="ftr" sz="quarter" idx="11"/>
          </p:nvPr>
        </p:nvSpPr>
        <p:spPr/>
        <p:txBody>
          <a:bodyPr/>
          <a:lstStyle/>
          <a:p>
            <a:endParaRPr lang="bg-BG" dirty="0"/>
          </a:p>
        </p:txBody>
      </p:sp>
      <p:sp>
        <p:nvSpPr>
          <p:cNvPr id="5" name="Slide Number Placeholder 4"/>
          <p:cNvSpPr>
            <a:spLocks noGrp="1"/>
          </p:cNvSpPr>
          <p:nvPr>
            <p:ph type="sldNum" sz="quarter" idx="12"/>
          </p:nvPr>
        </p:nvSpPr>
        <p:spPr/>
        <p:txBody>
          <a:bodyPr/>
          <a:lstStyle/>
          <a:p>
            <a:fld id="{10D167FD-0B61-4523-BE19-F4BAFACF7920}" type="slidenum">
              <a:rPr lang="bg-BG" smtClean="0"/>
              <a:pPr/>
              <a:t>‹#›</a:t>
            </a:fld>
            <a:endParaRPr lang="bg-BG" dirty="0"/>
          </a:p>
        </p:txBody>
      </p:sp>
    </p:spTree>
    <p:extLst>
      <p:ext uri="{BB962C8B-B14F-4D97-AF65-F5344CB8AC3E}">
        <p14:creationId xmlns:p14="http://schemas.microsoft.com/office/powerpoint/2010/main" val="20443866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21A6AA-AF5E-4D83-9AE2-4BCDDB0639A5}" type="datetimeFigureOut">
              <a:rPr lang="bg-BG" smtClean="0"/>
              <a:pPr/>
              <a:t>22.10.2020 г.</a:t>
            </a:fld>
            <a:endParaRPr lang="bg-BG" dirty="0"/>
          </a:p>
        </p:txBody>
      </p:sp>
      <p:sp>
        <p:nvSpPr>
          <p:cNvPr id="3" name="Footer Placeholder 2"/>
          <p:cNvSpPr>
            <a:spLocks noGrp="1"/>
          </p:cNvSpPr>
          <p:nvPr>
            <p:ph type="ftr" sz="quarter" idx="11"/>
          </p:nvPr>
        </p:nvSpPr>
        <p:spPr/>
        <p:txBody>
          <a:bodyPr/>
          <a:lstStyle/>
          <a:p>
            <a:endParaRPr lang="bg-BG" dirty="0"/>
          </a:p>
        </p:txBody>
      </p:sp>
      <p:sp>
        <p:nvSpPr>
          <p:cNvPr id="4" name="Slide Number Placeholder 3"/>
          <p:cNvSpPr>
            <a:spLocks noGrp="1"/>
          </p:cNvSpPr>
          <p:nvPr>
            <p:ph type="sldNum" sz="quarter" idx="12"/>
          </p:nvPr>
        </p:nvSpPr>
        <p:spPr/>
        <p:txBody>
          <a:bodyPr/>
          <a:lstStyle/>
          <a:p>
            <a:fld id="{10D167FD-0B61-4523-BE19-F4BAFACF7920}" type="slidenum">
              <a:rPr lang="bg-BG" smtClean="0"/>
              <a:pPr/>
              <a:t>‹#›</a:t>
            </a:fld>
            <a:endParaRPr lang="bg-BG" dirty="0"/>
          </a:p>
        </p:txBody>
      </p:sp>
    </p:spTree>
    <p:extLst>
      <p:ext uri="{BB962C8B-B14F-4D97-AF65-F5344CB8AC3E}">
        <p14:creationId xmlns:p14="http://schemas.microsoft.com/office/powerpoint/2010/main" val="68838413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21A6AA-AF5E-4D83-9AE2-4BCDDB0639A5}" type="datetimeFigureOut">
              <a:rPr lang="bg-BG" smtClean="0"/>
              <a:pPr/>
              <a:t>22.10.2020 г.</a:t>
            </a:fld>
            <a:endParaRPr lang="bg-BG" dirty="0"/>
          </a:p>
        </p:txBody>
      </p:sp>
      <p:sp>
        <p:nvSpPr>
          <p:cNvPr id="6" name="Footer Placeholder 5"/>
          <p:cNvSpPr>
            <a:spLocks noGrp="1"/>
          </p:cNvSpPr>
          <p:nvPr>
            <p:ph type="ftr" sz="quarter" idx="11"/>
          </p:nvPr>
        </p:nvSpPr>
        <p:spPr/>
        <p:txBody>
          <a:bodyPr/>
          <a:lstStyle/>
          <a:p>
            <a:endParaRPr lang="bg-BG" dirty="0"/>
          </a:p>
        </p:txBody>
      </p:sp>
      <p:sp>
        <p:nvSpPr>
          <p:cNvPr id="7" name="Slide Number Placeholder 6"/>
          <p:cNvSpPr>
            <a:spLocks noGrp="1"/>
          </p:cNvSpPr>
          <p:nvPr>
            <p:ph type="sldNum" sz="quarter" idx="12"/>
          </p:nvPr>
        </p:nvSpPr>
        <p:spPr/>
        <p:txBody>
          <a:bodyPr/>
          <a:lstStyle/>
          <a:p>
            <a:fld id="{10D167FD-0B61-4523-BE19-F4BAFACF7920}" type="slidenum">
              <a:rPr lang="bg-BG" smtClean="0"/>
              <a:pPr/>
              <a:t>‹#›</a:t>
            </a:fld>
            <a:endParaRPr lang="bg-BG" dirty="0"/>
          </a:p>
        </p:txBody>
      </p:sp>
    </p:spTree>
    <p:extLst>
      <p:ext uri="{BB962C8B-B14F-4D97-AF65-F5344CB8AC3E}">
        <p14:creationId xmlns:p14="http://schemas.microsoft.com/office/powerpoint/2010/main" val="3588347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bg-BG"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21A6AA-AF5E-4D83-9AE2-4BCDDB0639A5}" type="datetimeFigureOut">
              <a:rPr lang="bg-BG" smtClean="0"/>
              <a:pPr/>
              <a:t>22.10.2020 г.</a:t>
            </a:fld>
            <a:endParaRPr lang="bg-BG" dirty="0"/>
          </a:p>
        </p:txBody>
      </p:sp>
      <p:sp>
        <p:nvSpPr>
          <p:cNvPr id="6" name="Footer Placeholder 5"/>
          <p:cNvSpPr>
            <a:spLocks noGrp="1"/>
          </p:cNvSpPr>
          <p:nvPr>
            <p:ph type="ftr" sz="quarter" idx="11"/>
          </p:nvPr>
        </p:nvSpPr>
        <p:spPr/>
        <p:txBody>
          <a:bodyPr/>
          <a:lstStyle/>
          <a:p>
            <a:endParaRPr lang="bg-BG" dirty="0"/>
          </a:p>
        </p:txBody>
      </p:sp>
      <p:sp>
        <p:nvSpPr>
          <p:cNvPr id="7" name="Slide Number Placeholder 6"/>
          <p:cNvSpPr>
            <a:spLocks noGrp="1"/>
          </p:cNvSpPr>
          <p:nvPr>
            <p:ph type="sldNum" sz="quarter" idx="12"/>
          </p:nvPr>
        </p:nvSpPr>
        <p:spPr/>
        <p:txBody>
          <a:bodyPr/>
          <a:lstStyle/>
          <a:p>
            <a:fld id="{10D167FD-0B61-4523-BE19-F4BAFACF7920}" type="slidenum">
              <a:rPr lang="bg-BG" smtClean="0"/>
              <a:pPr/>
              <a:t>‹#›</a:t>
            </a:fld>
            <a:endParaRPr lang="bg-BG" dirty="0"/>
          </a:p>
        </p:txBody>
      </p:sp>
    </p:spTree>
    <p:extLst>
      <p:ext uri="{BB962C8B-B14F-4D97-AF65-F5344CB8AC3E}">
        <p14:creationId xmlns:p14="http://schemas.microsoft.com/office/powerpoint/2010/main" val="109801936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bg-B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21A6AA-AF5E-4D83-9AE2-4BCDDB0639A5}" type="datetimeFigureOut">
              <a:rPr lang="bg-BG" smtClean="0"/>
              <a:pPr/>
              <a:t>22.10.2020 г.</a:t>
            </a:fld>
            <a:endParaRPr lang="bg-BG"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g-BG"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D167FD-0B61-4523-BE19-F4BAFACF7920}" type="slidenum">
              <a:rPr lang="bg-BG" smtClean="0"/>
              <a:pPr/>
              <a:t>‹#›</a:t>
            </a:fld>
            <a:endParaRPr lang="bg-BG" dirty="0"/>
          </a:p>
        </p:txBody>
      </p:sp>
    </p:spTree>
    <p:extLst>
      <p:ext uri="{BB962C8B-B14F-4D97-AF65-F5344CB8AC3E}">
        <p14:creationId xmlns:p14="http://schemas.microsoft.com/office/powerpoint/2010/main" val="1095539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https://saasinhighered.files.wordpress.com/2009/10/cropped-ts-powerpoint-header-plain.jpg"/>
          <p:cNvPicPr>
            <a:picLocks noChangeAspect="1" noChangeArrowheads="1"/>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35496" y="6237313"/>
            <a:ext cx="9120423" cy="61850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 y="3663751"/>
            <a:ext cx="9182100" cy="34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Заглавие 1"/>
          <p:cNvSpPr txBox="1">
            <a:spLocks/>
          </p:cNvSpPr>
          <p:nvPr/>
        </p:nvSpPr>
        <p:spPr>
          <a:xfrm>
            <a:off x="1147762" y="2204864"/>
            <a:ext cx="7050534" cy="14401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cap="all" dirty="0" smtClean="0">
                <a:solidFill>
                  <a:srgbClr val="003296"/>
                </a:solidFill>
                <a:cs typeface="Arial" panose="020B0604020202020204" pitchFamily="34" charset="0"/>
              </a:rPr>
              <a:t>Proje</a:t>
            </a:r>
            <a:r>
              <a:rPr lang="tr-TR" sz="4000" b="1" cap="all" dirty="0" smtClean="0">
                <a:solidFill>
                  <a:srgbClr val="003296"/>
                </a:solidFill>
                <a:cs typeface="Arial" panose="020B0604020202020204" pitchFamily="34" charset="0"/>
              </a:rPr>
              <a:t> </a:t>
            </a:r>
            <a:r>
              <a:rPr lang="tr-TR" sz="4000" b="1" cap="all" smtClean="0">
                <a:solidFill>
                  <a:srgbClr val="003296"/>
                </a:solidFill>
                <a:cs typeface="Arial" panose="020B0604020202020204" pitchFamily="34" charset="0"/>
              </a:rPr>
              <a:t>UYGULAMA EĞİTİMİ</a:t>
            </a:r>
            <a:endParaRPr lang="bg-BG" sz="4000" b="1" dirty="0">
              <a:solidFill>
                <a:srgbClr val="003296"/>
              </a:solidFill>
              <a:cs typeface="Arial" panose="020B0604020202020204" pitchFamily="34" charset="0"/>
            </a:endParaRPr>
          </a:p>
        </p:txBody>
      </p:sp>
      <p:pic>
        <p:nvPicPr>
          <p:cNvPr id="14" name="Picture 2" descr="https://saasinhighered.files.wordpress.com/2009/10/cropped-ts-powerpoint-header-plain.jpg"/>
          <p:cNvPicPr>
            <a:picLocks noChangeAspect="1" noChangeArrowheads="1"/>
          </p:cNvPicPr>
          <p:nvPr/>
        </p:nvPicPr>
        <p:blipFill rotWithShape="1">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0"/>
            <a:ext cx="9144002" cy="161384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94272" y="188640"/>
            <a:ext cx="2957513"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Подзаглавие 2"/>
          <p:cNvSpPr txBox="1">
            <a:spLocks/>
          </p:cNvSpPr>
          <p:nvPr/>
        </p:nvSpPr>
        <p:spPr>
          <a:xfrm>
            <a:off x="29658" y="4732946"/>
            <a:ext cx="9084684" cy="5190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tr-TR" sz="2800" b="1" dirty="0" smtClean="0">
                <a:solidFill>
                  <a:srgbClr val="003296"/>
                </a:solidFill>
                <a:ea typeface="+mj-ea"/>
                <a:cs typeface="Arial" panose="020B0604020202020204" pitchFamily="34" charset="0"/>
              </a:rPr>
              <a:t>22 Ekim 2020</a:t>
            </a:r>
            <a:endParaRPr lang="bg-BG" sz="2800" b="1" dirty="0">
              <a:solidFill>
                <a:srgbClr val="003296"/>
              </a:solidFill>
              <a:ea typeface="+mj-ea"/>
              <a:cs typeface="Arial" panose="020B0604020202020204" pitchFamily="34" charset="0"/>
            </a:endParaRPr>
          </a:p>
        </p:txBody>
      </p:sp>
    </p:spTree>
    <p:extLst>
      <p:ext uri="{BB962C8B-B14F-4D97-AF65-F5344CB8AC3E}">
        <p14:creationId xmlns:p14="http://schemas.microsoft.com/office/powerpoint/2010/main" val="109531540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453335"/>
            <a:ext cx="9152554" cy="43293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0"/>
            <a:ext cx="9144002" cy="112474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84368" y="30442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3"/>
          <p:cNvSpPr txBox="1">
            <a:spLocks noChangeArrowheads="1"/>
          </p:cNvSpPr>
          <p:nvPr/>
        </p:nvSpPr>
        <p:spPr>
          <a:xfrm>
            <a:off x="381000" y="1033684"/>
            <a:ext cx="8229600" cy="58243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Aft>
                <a:spcPct val="20000"/>
              </a:spcAft>
              <a:buNone/>
            </a:pPr>
            <a:endParaRPr lang="ru-RU" altLang="bg-BG" sz="1700" dirty="0">
              <a:solidFill>
                <a:srgbClr val="003296"/>
              </a:solidFill>
            </a:endParaRPr>
          </a:p>
          <a:p>
            <a:pPr marL="0" indent="0" algn="just">
              <a:lnSpc>
                <a:spcPct val="110000"/>
              </a:lnSpc>
              <a:spcAft>
                <a:spcPct val="20000"/>
              </a:spcAft>
            </a:pPr>
            <a:endParaRPr lang="ru-RU" altLang="bg-BG" sz="1700" dirty="0">
              <a:solidFill>
                <a:srgbClr val="003296"/>
              </a:solidFill>
            </a:endParaRPr>
          </a:p>
          <a:p>
            <a:pPr>
              <a:lnSpc>
                <a:spcPct val="80000"/>
              </a:lnSpc>
              <a:buFontTx/>
              <a:buNone/>
            </a:pPr>
            <a:endParaRPr lang="bg-BG" altLang="bg-BG" sz="1400" b="1" dirty="0" smtClean="0"/>
          </a:p>
        </p:txBody>
      </p:sp>
      <p:sp>
        <p:nvSpPr>
          <p:cNvPr id="8" name="TextBox 7"/>
          <p:cNvSpPr txBox="1"/>
          <p:nvPr/>
        </p:nvSpPr>
        <p:spPr>
          <a:xfrm>
            <a:off x="3275856" y="116633"/>
            <a:ext cx="4536504" cy="829484"/>
          </a:xfrm>
          <a:prstGeom prst="rect">
            <a:avLst/>
          </a:prstGeom>
          <a:noFill/>
        </p:spPr>
        <p:txBody>
          <a:bodyPr wrap="square" rtlCol="0">
            <a:noAutofit/>
          </a:bodyPr>
          <a:lstStyle/>
          <a:p>
            <a:pPr algn="ctr"/>
            <a:r>
              <a:rPr lang="tr-TR" sz="2000" b="1" cap="all" dirty="0" smtClean="0">
                <a:solidFill>
                  <a:srgbClr val="003296"/>
                </a:solidFill>
              </a:rPr>
              <a:t>EŞ-FİNANSMAN</a:t>
            </a:r>
            <a:endParaRPr lang="ru-RU" sz="2000" b="1" cap="all" dirty="0">
              <a:solidFill>
                <a:srgbClr val="003296"/>
              </a:solidFill>
            </a:endParaRPr>
          </a:p>
        </p:txBody>
      </p:sp>
      <p:sp>
        <p:nvSpPr>
          <p:cNvPr id="11" name="Rectangle 3"/>
          <p:cNvSpPr txBox="1">
            <a:spLocks noChangeArrowheads="1"/>
          </p:cNvSpPr>
          <p:nvPr/>
        </p:nvSpPr>
        <p:spPr>
          <a:xfrm>
            <a:off x="212558" y="1030312"/>
            <a:ext cx="8539295" cy="585595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lvl="1" algn="just">
              <a:lnSpc>
                <a:spcPts val="1900"/>
              </a:lnSpc>
              <a:spcBef>
                <a:spcPts val="600"/>
              </a:spcBef>
              <a:spcAft>
                <a:spcPts val="600"/>
              </a:spcAft>
              <a:buFont typeface="Wingdings" panose="05000000000000000000" pitchFamily="2" charset="2"/>
              <a:buChar char="q"/>
            </a:pPr>
            <a:endParaRPr lang="tr-TR" altLang="bg-BG" sz="1700" b="1" cap="all" dirty="0" smtClean="0">
              <a:solidFill>
                <a:srgbClr val="003296"/>
              </a:solidFill>
            </a:endParaRPr>
          </a:p>
          <a:p>
            <a:pPr marL="285750" lvl="1" algn="just">
              <a:lnSpc>
                <a:spcPts val="1900"/>
              </a:lnSpc>
              <a:spcBef>
                <a:spcPts val="600"/>
              </a:spcBef>
              <a:spcAft>
                <a:spcPts val="600"/>
              </a:spcAft>
              <a:buFont typeface="Wingdings" panose="05000000000000000000" pitchFamily="2" charset="2"/>
              <a:buChar char="q"/>
            </a:pPr>
            <a:endParaRPr lang="tr-TR" altLang="bg-BG" sz="1700" b="1" cap="all" dirty="0" smtClean="0">
              <a:solidFill>
                <a:srgbClr val="003296"/>
              </a:solidFill>
            </a:endParaRPr>
          </a:p>
          <a:p>
            <a:pPr marL="285750" lvl="1" algn="just">
              <a:lnSpc>
                <a:spcPts val="1900"/>
              </a:lnSpc>
              <a:spcBef>
                <a:spcPts val="600"/>
              </a:spcBef>
              <a:spcAft>
                <a:spcPts val="600"/>
              </a:spcAft>
              <a:buFont typeface="Wingdings" panose="05000000000000000000" pitchFamily="2" charset="2"/>
              <a:buChar char="q"/>
            </a:pPr>
            <a:endParaRPr lang="tr-TR" altLang="bg-BG" sz="1700" b="1" cap="all" dirty="0" smtClean="0">
              <a:solidFill>
                <a:srgbClr val="003296"/>
              </a:solidFill>
            </a:endParaRPr>
          </a:p>
          <a:p>
            <a:pPr marL="285750" lvl="1" algn="just">
              <a:lnSpc>
                <a:spcPts val="1900"/>
              </a:lnSpc>
              <a:spcBef>
                <a:spcPts val="600"/>
              </a:spcBef>
              <a:spcAft>
                <a:spcPts val="600"/>
              </a:spcAft>
              <a:buFont typeface="Wingdings" panose="05000000000000000000" pitchFamily="2" charset="2"/>
              <a:buChar char="q"/>
            </a:pPr>
            <a:endParaRPr lang="tr-TR" altLang="bg-BG" sz="1700" b="1" cap="all" dirty="0" smtClean="0">
              <a:solidFill>
                <a:srgbClr val="003296"/>
              </a:solidFill>
            </a:endParaRPr>
          </a:p>
          <a:p>
            <a:pPr marL="285750" lvl="1" algn="just">
              <a:lnSpc>
                <a:spcPts val="1900"/>
              </a:lnSpc>
              <a:spcBef>
                <a:spcPts val="600"/>
              </a:spcBef>
              <a:spcAft>
                <a:spcPts val="600"/>
              </a:spcAft>
              <a:buFont typeface="Wingdings" panose="05000000000000000000" pitchFamily="2" charset="2"/>
              <a:buChar char="q"/>
            </a:pPr>
            <a:r>
              <a:rPr lang="tr-TR" altLang="bg-BG" sz="1700" b="1" cap="all" dirty="0" smtClean="0">
                <a:solidFill>
                  <a:srgbClr val="003296"/>
                </a:solidFill>
              </a:rPr>
              <a:t>Kuruma </a:t>
            </a:r>
            <a:r>
              <a:rPr lang="tr-TR" altLang="bg-BG" sz="1700" b="1" cap="all" dirty="0" err="1" smtClean="0">
                <a:solidFill>
                  <a:srgbClr val="003296"/>
                </a:solidFill>
              </a:rPr>
              <a:t>aİt</a:t>
            </a:r>
            <a:r>
              <a:rPr lang="tr-TR" altLang="bg-BG" sz="1700" b="1" cap="all" dirty="0" smtClean="0">
                <a:solidFill>
                  <a:srgbClr val="003296"/>
                </a:solidFill>
              </a:rPr>
              <a:t> EŞ </a:t>
            </a:r>
            <a:r>
              <a:rPr lang="tr-TR" altLang="bg-BG" sz="1700" b="1" cap="all" dirty="0" err="1" smtClean="0">
                <a:solidFill>
                  <a:srgbClr val="003296"/>
                </a:solidFill>
              </a:rPr>
              <a:t>fİnansmanIn</a:t>
            </a:r>
            <a:r>
              <a:rPr lang="tr-TR" altLang="bg-BG" sz="1700" b="1" cap="all" dirty="0" smtClean="0">
                <a:solidFill>
                  <a:srgbClr val="003296"/>
                </a:solidFill>
              </a:rPr>
              <a:t> </a:t>
            </a:r>
            <a:r>
              <a:rPr lang="tr-TR" altLang="bg-BG" sz="1700" b="1" cap="all" dirty="0" err="1" smtClean="0">
                <a:solidFill>
                  <a:srgbClr val="003296"/>
                </a:solidFill>
              </a:rPr>
              <a:t>dahİl</a:t>
            </a:r>
            <a:r>
              <a:rPr lang="tr-TR" altLang="bg-BG" sz="1700" b="1" cap="all" dirty="0" smtClean="0">
                <a:solidFill>
                  <a:srgbClr val="003296"/>
                </a:solidFill>
              </a:rPr>
              <a:t> </a:t>
            </a:r>
            <a:r>
              <a:rPr lang="tr-TR" altLang="bg-BG" sz="1700" b="1" cap="all" dirty="0" err="1" smtClean="0">
                <a:solidFill>
                  <a:srgbClr val="003296"/>
                </a:solidFill>
              </a:rPr>
              <a:t>edİLMesİ</a:t>
            </a:r>
            <a:endParaRPr lang="tr-TR" altLang="bg-BG" sz="1700" b="1" cap="all" dirty="0" smtClean="0">
              <a:solidFill>
                <a:srgbClr val="003296"/>
              </a:solidFill>
            </a:endParaRPr>
          </a:p>
          <a:p>
            <a:pPr marL="285750" lvl="1" algn="just">
              <a:lnSpc>
                <a:spcPts val="1900"/>
              </a:lnSpc>
              <a:spcBef>
                <a:spcPts val="600"/>
              </a:spcBef>
              <a:spcAft>
                <a:spcPts val="600"/>
              </a:spcAft>
              <a:buFontTx/>
              <a:buChar char="-"/>
            </a:pPr>
            <a:r>
              <a:rPr lang="tr-TR" altLang="bg-BG" sz="1700" dirty="0" smtClean="0">
                <a:solidFill>
                  <a:srgbClr val="003296"/>
                </a:solidFill>
              </a:rPr>
              <a:t>Daima JMC onayına ve Zeyilname imzalanmasını gerektirir;</a:t>
            </a:r>
          </a:p>
          <a:p>
            <a:pPr marL="285750" lvl="1" algn="just">
              <a:lnSpc>
                <a:spcPts val="1900"/>
              </a:lnSpc>
              <a:spcBef>
                <a:spcPts val="600"/>
              </a:spcBef>
              <a:spcAft>
                <a:spcPts val="600"/>
              </a:spcAft>
              <a:buFontTx/>
              <a:buChar char="-"/>
            </a:pPr>
            <a:r>
              <a:rPr lang="tr-TR" altLang="bg-BG" sz="1700" dirty="0" smtClean="0">
                <a:solidFill>
                  <a:srgbClr val="003296"/>
                </a:solidFill>
              </a:rPr>
              <a:t>Öngörülemeyen koşullar nedeniyle, herhangi bir proje ortağı, verilen maksimum fon miktarı değişmeden kaldığı ve proje faaliyetleri etkilenmediği sürece herhangi bir faaliyet için kendi eş finansmanını dahil edebilir.</a:t>
            </a:r>
          </a:p>
          <a:p>
            <a:pPr marL="285750" lvl="1" algn="just">
              <a:lnSpc>
                <a:spcPts val="1900"/>
              </a:lnSpc>
              <a:spcBef>
                <a:spcPts val="600"/>
              </a:spcBef>
              <a:spcAft>
                <a:spcPts val="600"/>
              </a:spcAft>
              <a:buNone/>
            </a:pPr>
            <a:endParaRPr lang="tr-TR" altLang="bg-BG" sz="1700" b="1" cap="all" dirty="0">
              <a:solidFill>
                <a:srgbClr val="003296"/>
              </a:solidFill>
            </a:endParaRPr>
          </a:p>
        </p:txBody>
      </p:sp>
    </p:spTree>
    <p:extLst>
      <p:ext uri="{BB962C8B-B14F-4D97-AF65-F5344CB8AC3E}">
        <p14:creationId xmlns:p14="http://schemas.microsoft.com/office/powerpoint/2010/main" val="229852545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2000" fill="hold"/>
                                        <p:tgtEl>
                                          <p:spTgt spid="8"/>
                                        </p:tgtEl>
                                        <p:attrNameLst>
                                          <p:attrName>ppt_w</p:attrName>
                                        </p:attrNameLst>
                                      </p:cBhvr>
                                      <p:tavLst>
                                        <p:tav tm="0">
                                          <p:val>
                                            <p:fltVal val="0"/>
                                          </p:val>
                                        </p:tav>
                                        <p:tav tm="100000">
                                          <p:val>
                                            <p:strVal val="#ppt_w"/>
                                          </p:val>
                                        </p:tav>
                                      </p:tavLst>
                                    </p:anim>
                                    <p:anim calcmode="lin" valueType="num">
                                      <p:cBhvr>
                                        <p:cTn id="8" dur="20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453335"/>
            <a:ext cx="9152554" cy="43293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0"/>
            <a:ext cx="9144002" cy="112474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84368" y="30442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3"/>
          <p:cNvSpPr txBox="1">
            <a:spLocks noChangeArrowheads="1"/>
          </p:cNvSpPr>
          <p:nvPr/>
        </p:nvSpPr>
        <p:spPr>
          <a:xfrm>
            <a:off x="381000" y="1033684"/>
            <a:ext cx="8229600" cy="58243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Aft>
                <a:spcPct val="20000"/>
              </a:spcAft>
              <a:buNone/>
            </a:pPr>
            <a:endParaRPr lang="ru-RU" altLang="bg-BG" sz="1700" dirty="0">
              <a:solidFill>
                <a:srgbClr val="003296"/>
              </a:solidFill>
            </a:endParaRPr>
          </a:p>
          <a:p>
            <a:pPr marL="0" indent="0" algn="just">
              <a:lnSpc>
                <a:spcPct val="110000"/>
              </a:lnSpc>
              <a:spcAft>
                <a:spcPct val="20000"/>
              </a:spcAft>
            </a:pPr>
            <a:endParaRPr lang="ru-RU" altLang="bg-BG" sz="1700" dirty="0">
              <a:solidFill>
                <a:srgbClr val="003296"/>
              </a:solidFill>
            </a:endParaRPr>
          </a:p>
          <a:p>
            <a:pPr>
              <a:lnSpc>
                <a:spcPct val="80000"/>
              </a:lnSpc>
              <a:buFontTx/>
              <a:buNone/>
            </a:pPr>
            <a:endParaRPr lang="bg-BG" altLang="bg-BG" sz="1400" b="1" dirty="0" smtClean="0"/>
          </a:p>
        </p:txBody>
      </p:sp>
      <p:sp>
        <p:nvSpPr>
          <p:cNvPr id="8" name="TextBox 7"/>
          <p:cNvSpPr txBox="1"/>
          <p:nvPr/>
        </p:nvSpPr>
        <p:spPr>
          <a:xfrm>
            <a:off x="3275856" y="116633"/>
            <a:ext cx="4536504" cy="829484"/>
          </a:xfrm>
          <a:prstGeom prst="rect">
            <a:avLst/>
          </a:prstGeom>
          <a:noFill/>
        </p:spPr>
        <p:txBody>
          <a:bodyPr wrap="square" rtlCol="0">
            <a:noAutofit/>
          </a:bodyPr>
          <a:lstStyle/>
          <a:p>
            <a:pPr algn="ctr"/>
            <a:r>
              <a:rPr lang="tr-TR" sz="2000" b="1" cap="all" dirty="0" smtClean="0">
                <a:solidFill>
                  <a:srgbClr val="FF0000"/>
                </a:solidFill>
              </a:rPr>
              <a:t>UYGULAMA SÜRECİNDE ASKIYA ALMA/DURDURMA</a:t>
            </a:r>
            <a:endParaRPr lang="ru-RU" sz="2000" b="1" cap="all" dirty="0">
              <a:solidFill>
                <a:srgbClr val="FF0000"/>
              </a:solidFill>
            </a:endParaRPr>
          </a:p>
        </p:txBody>
      </p:sp>
      <p:sp>
        <p:nvSpPr>
          <p:cNvPr id="11" name="Rectangle 3"/>
          <p:cNvSpPr txBox="1">
            <a:spLocks noChangeArrowheads="1"/>
          </p:cNvSpPr>
          <p:nvPr/>
        </p:nvSpPr>
        <p:spPr>
          <a:xfrm>
            <a:off x="212558" y="1030312"/>
            <a:ext cx="8539295" cy="585595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lvl="1" algn="just">
              <a:lnSpc>
                <a:spcPts val="1900"/>
              </a:lnSpc>
              <a:spcBef>
                <a:spcPts val="600"/>
              </a:spcBef>
              <a:spcAft>
                <a:spcPts val="600"/>
              </a:spcAft>
              <a:buNone/>
            </a:pPr>
            <a:r>
              <a:rPr lang="tr-TR" sz="1800" dirty="0" smtClean="0">
                <a:solidFill>
                  <a:srgbClr val="003296"/>
                </a:solidFill>
                <a:cs typeface="Arial" panose="020B0604020202020204" pitchFamily="34" charset="0"/>
              </a:rPr>
              <a:t>    </a:t>
            </a:r>
          </a:p>
          <a:p>
            <a:pPr marL="285750" lvl="1" algn="just">
              <a:lnSpc>
                <a:spcPts val="1900"/>
              </a:lnSpc>
              <a:spcBef>
                <a:spcPts val="600"/>
              </a:spcBef>
              <a:spcAft>
                <a:spcPts val="600"/>
              </a:spcAft>
              <a:buFont typeface="Courier New" pitchFamily="49" charset="0"/>
              <a:buChar char="o"/>
            </a:pPr>
            <a:r>
              <a:rPr lang="tr-TR" sz="1800" dirty="0" smtClean="0">
                <a:solidFill>
                  <a:srgbClr val="003296"/>
                </a:solidFill>
                <a:cs typeface="Arial" panose="020B0604020202020204" pitchFamily="34" charset="0"/>
              </a:rPr>
              <a:t>Proje faaliyetlerinin uygulanamayacağına dair, LP tarafından gerekçelendirilmiş ve ilgili kanıtlarla desteklenmiş talep üzerine; Yönetim Makamı, Hibe Sözleşmesinin uygulanmasını geçici süre ile durdurabilir.</a:t>
            </a:r>
          </a:p>
          <a:p>
            <a:pPr marL="285750" lvl="1" algn="just">
              <a:lnSpc>
                <a:spcPts val="1900"/>
              </a:lnSpc>
              <a:spcBef>
                <a:spcPts val="600"/>
              </a:spcBef>
              <a:spcAft>
                <a:spcPts val="600"/>
              </a:spcAft>
              <a:buFont typeface="Courier New" pitchFamily="49" charset="0"/>
              <a:buChar char="o"/>
            </a:pPr>
            <a:r>
              <a:rPr lang="tr-TR" sz="1800" dirty="0" smtClean="0">
                <a:solidFill>
                  <a:srgbClr val="003296"/>
                </a:solidFill>
                <a:cs typeface="Arial" panose="020B0604020202020204" pitchFamily="34" charset="0"/>
              </a:rPr>
              <a:t>LP, mücbir sebep döneminden daha uzun olmayacak şekilde bir </a:t>
            </a:r>
            <a:r>
              <a:rPr lang="tr-TR" sz="1800" u="sng" dirty="0" smtClean="0">
                <a:solidFill>
                  <a:srgbClr val="003296"/>
                </a:solidFill>
                <a:cs typeface="Arial" panose="020B0604020202020204" pitchFamily="34" charset="0"/>
              </a:rPr>
              <a:t>başlangıç ve bitiş tarihi </a:t>
            </a:r>
            <a:r>
              <a:rPr lang="tr-TR" sz="1800" dirty="0" smtClean="0">
                <a:solidFill>
                  <a:srgbClr val="003296"/>
                </a:solidFill>
                <a:cs typeface="Arial" panose="020B0604020202020204" pitchFamily="34" charset="0"/>
              </a:rPr>
              <a:t>belirtmelidir;</a:t>
            </a:r>
          </a:p>
          <a:p>
            <a:pPr marL="285750" lvl="1" algn="just">
              <a:lnSpc>
                <a:spcPts val="1900"/>
              </a:lnSpc>
              <a:spcBef>
                <a:spcPts val="600"/>
              </a:spcBef>
              <a:spcAft>
                <a:spcPts val="600"/>
              </a:spcAft>
              <a:buFont typeface="Courier New" pitchFamily="49" charset="0"/>
              <a:buChar char="o"/>
            </a:pPr>
            <a:r>
              <a:rPr lang="tr-TR" sz="1800" dirty="0" smtClean="0">
                <a:solidFill>
                  <a:srgbClr val="003296"/>
                </a:solidFill>
                <a:cs typeface="Arial" panose="020B0604020202020204" pitchFamily="34" charset="0"/>
              </a:rPr>
              <a:t>MA, olarak her  bir Hibe Sözleşmesi için  askıya alma sürecini ve projenin yeni bitiş tarihini resmi olarak </a:t>
            </a:r>
            <a:r>
              <a:rPr lang="tr-TR" sz="1800" dirty="0" err="1" smtClean="0">
                <a:solidFill>
                  <a:srgbClr val="003296"/>
                </a:solidFill>
                <a:cs typeface="Arial" panose="020B0604020202020204" pitchFamily="34" charset="0"/>
              </a:rPr>
              <a:t>LP’ye</a:t>
            </a:r>
            <a:r>
              <a:rPr lang="tr-TR" sz="1800" dirty="0" smtClean="0">
                <a:solidFill>
                  <a:srgbClr val="003296"/>
                </a:solidFill>
                <a:cs typeface="Arial" panose="020B0604020202020204" pitchFamily="34" charset="0"/>
              </a:rPr>
              <a:t> bildirecektir. Mücbir sebebin devam etmesi halinde, geçici askıya alma süreci uzatılabilecektir;</a:t>
            </a:r>
          </a:p>
          <a:p>
            <a:pPr marL="285750" lvl="1" algn="just">
              <a:lnSpc>
                <a:spcPts val="1900"/>
              </a:lnSpc>
              <a:spcBef>
                <a:spcPts val="600"/>
              </a:spcBef>
              <a:spcAft>
                <a:spcPts val="600"/>
              </a:spcAft>
              <a:buFont typeface="Courier New" pitchFamily="49" charset="0"/>
              <a:buChar char="o"/>
            </a:pPr>
            <a:r>
              <a:rPr lang="tr-TR" sz="1800" dirty="0" smtClean="0">
                <a:solidFill>
                  <a:srgbClr val="003296"/>
                </a:solidFill>
                <a:cs typeface="Arial" panose="020B0604020202020204" pitchFamily="34" charset="0"/>
              </a:rPr>
              <a:t>Hibe Sözleşmesinin uygulama süresi, </a:t>
            </a:r>
            <a:r>
              <a:rPr lang="tr-TR" sz="1800" u="sng" dirty="0" smtClean="0">
                <a:solidFill>
                  <a:srgbClr val="003296"/>
                </a:solidFill>
                <a:cs typeface="Arial" panose="020B0604020202020204" pitchFamily="34" charset="0"/>
              </a:rPr>
              <a:t>askıya alma süresi kadar </a:t>
            </a:r>
            <a:r>
              <a:rPr lang="tr-TR" sz="1800" dirty="0" smtClean="0">
                <a:solidFill>
                  <a:srgbClr val="003296"/>
                </a:solidFill>
                <a:cs typeface="Arial" panose="020B0604020202020204" pitchFamily="34" charset="0"/>
              </a:rPr>
              <a:t>uzatılabilir;</a:t>
            </a:r>
          </a:p>
          <a:p>
            <a:pPr marL="285750" lvl="1" algn="just">
              <a:lnSpc>
                <a:spcPts val="1900"/>
              </a:lnSpc>
              <a:spcBef>
                <a:spcPts val="600"/>
              </a:spcBef>
              <a:spcAft>
                <a:spcPts val="600"/>
              </a:spcAft>
              <a:buFont typeface="Courier New" pitchFamily="49" charset="0"/>
              <a:buChar char="o"/>
            </a:pPr>
            <a:r>
              <a:rPr lang="tr-TR" sz="1800" dirty="0" smtClean="0">
                <a:solidFill>
                  <a:srgbClr val="003296"/>
                </a:solidFill>
                <a:cs typeface="Arial" panose="020B0604020202020204" pitchFamily="34" charset="0"/>
              </a:rPr>
              <a:t>Sözleşmenin askıya alındığı süre boyunca hiçbir proje faaliyeti ve ödeme yapılamaz;</a:t>
            </a:r>
          </a:p>
          <a:p>
            <a:pPr marL="285750" lvl="1" algn="just">
              <a:lnSpc>
                <a:spcPts val="1900"/>
              </a:lnSpc>
              <a:spcBef>
                <a:spcPts val="600"/>
              </a:spcBef>
              <a:spcAft>
                <a:spcPts val="600"/>
              </a:spcAft>
              <a:buFont typeface="Courier New" pitchFamily="49" charset="0"/>
              <a:buChar char="o"/>
            </a:pPr>
            <a:r>
              <a:rPr lang="tr-TR" sz="1800" dirty="0" smtClean="0">
                <a:solidFill>
                  <a:srgbClr val="003296"/>
                </a:solidFill>
                <a:cs typeface="Arial" panose="020B0604020202020204" pitchFamily="34" charset="0"/>
              </a:rPr>
              <a:t>Gerekirse, mücbir sebebin daha erken sona ermesi halinde; LP, Hibe Sözleşmesine daha erken bir tarihte devam edilmesini talep edebilir;</a:t>
            </a:r>
          </a:p>
          <a:p>
            <a:pPr marL="285750" lvl="1" algn="just">
              <a:lnSpc>
                <a:spcPts val="1900"/>
              </a:lnSpc>
              <a:spcBef>
                <a:spcPts val="600"/>
              </a:spcBef>
              <a:spcAft>
                <a:spcPts val="600"/>
              </a:spcAft>
              <a:buFont typeface="Courier New" pitchFamily="49" charset="0"/>
              <a:buChar char="o"/>
            </a:pPr>
            <a:r>
              <a:rPr lang="tr-TR" sz="1800" dirty="0" smtClean="0">
                <a:solidFill>
                  <a:srgbClr val="003296"/>
                </a:solidFill>
                <a:cs typeface="Arial" panose="020B0604020202020204" pitchFamily="34" charset="0"/>
              </a:rPr>
              <a:t>Her koşulda, MA projenin bitiş tarihini LP’ye bildirecektir.</a:t>
            </a:r>
          </a:p>
          <a:p>
            <a:pPr marL="285750" lvl="1" algn="just">
              <a:lnSpc>
                <a:spcPts val="1900"/>
              </a:lnSpc>
              <a:spcBef>
                <a:spcPts val="600"/>
              </a:spcBef>
              <a:spcAft>
                <a:spcPts val="600"/>
              </a:spcAft>
              <a:buNone/>
            </a:pPr>
            <a:endParaRPr lang="tr-TR" sz="1800" dirty="0" smtClean="0">
              <a:solidFill>
                <a:srgbClr val="003296"/>
              </a:solidFill>
              <a:cs typeface="Arial" panose="020B0604020202020204" pitchFamily="34" charset="0"/>
            </a:endParaRPr>
          </a:p>
          <a:p>
            <a:pPr marL="285750" lvl="1" algn="just">
              <a:lnSpc>
                <a:spcPts val="1900"/>
              </a:lnSpc>
              <a:spcBef>
                <a:spcPts val="600"/>
              </a:spcBef>
              <a:spcAft>
                <a:spcPts val="600"/>
              </a:spcAft>
              <a:buNone/>
            </a:pPr>
            <a:endParaRPr lang="tr-TR" sz="1800" dirty="0" smtClean="0">
              <a:solidFill>
                <a:srgbClr val="003296"/>
              </a:solidFill>
              <a:cs typeface="Arial" panose="020B0604020202020204" pitchFamily="34" charset="0"/>
            </a:endParaRPr>
          </a:p>
          <a:p>
            <a:pPr marL="285750" lvl="1" algn="just">
              <a:lnSpc>
                <a:spcPts val="1900"/>
              </a:lnSpc>
              <a:spcBef>
                <a:spcPts val="600"/>
              </a:spcBef>
              <a:spcAft>
                <a:spcPts val="600"/>
              </a:spcAft>
              <a:buNone/>
            </a:pPr>
            <a:endParaRPr lang="tr-TR" sz="1800" dirty="0" smtClean="0">
              <a:solidFill>
                <a:srgbClr val="003296"/>
              </a:solidFill>
              <a:cs typeface="Arial" panose="020B0604020202020204" pitchFamily="34" charset="0"/>
            </a:endParaRPr>
          </a:p>
        </p:txBody>
      </p:sp>
    </p:spTree>
    <p:extLst>
      <p:ext uri="{BB962C8B-B14F-4D97-AF65-F5344CB8AC3E}">
        <p14:creationId xmlns:p14="http://schemas.microsoft.com/office/powerpoint/2010/main" val="229852545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2000" fill="hold"/>
                                        <p:tgtEl>
                                          <p:spTgt spid="8"/>
                                        </p:tgtEl>
                                        <p:attrNameLst>
                                          <p:attrName>ppt_w</p:attrName>
                                        </p:attrNameLst>
                                      </p:cBhvr>
                                      <p:tavLst>
                                        <p:tav tm="0">
                                          <p:val>
                                            <p:fltVal val="0"/>
                                          </p:val>
                                        </p:tav>
                                        <p:tav tm="100000">
                                          <p:val>
                                            <p:strVal val="#ppt_w"/>
                                          </p:val>
                                        </p:tav>
                                      </p:tavLst>
                                    </p:anim>
                                    <p:anim calcmode="lin" valueType="num">
                                      <p:cBhvr>
                                        <p:cTn id="8" dur="20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165304"/>
            <a:ext cx="9152554" cy="72096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0"/>
            <a:ext cx="9144002" cy="141277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98420" y="11663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51521" y="1700808"/>
            <a:ext cx="8553346" cy="4896544"/>
          </a:xfrm>
          <a:prstGeom prst="rect">
            <a:avLst/>
          </a:prstGeom>
        </p:spPr>
        <p:txBody>
          <a:bodyPr wrap="square">
            <a:noAutofit/>
          </a:bodyPr>
          <a:lstStyle/>
          <a:p>
            <a:pPr algn="just">
              <a:lnSpc>
                <a:spcPct val="150000"/>
              </a:lnSpc>
              <a:spcAft>
                <a:spcPts val="600"/>
              </a:spcAft>
            </a:pPr>
            <a:endParaRPr lang="bg-BG" sz="2000" dirty="0" smtClean="0">
              <a:solidFill>
                <a:srgbClr val="003296"/>
              </a:solidFill>
              <a:cs typeface="Arial" panose="020B0604020202020204" pitchFamily="34" charset="0"/>
            </a:endParaRPr>
          </a:p>
        </p:txBody>
      </p:sp>
      <p:sp>
        <p:nvSpPr>
          <p:cNvPr id="8" name="Rectangle 7"/>
          <p:cNvSpPr/>
          <p:nvPr/>
        </p:nvSpPr>
        <p:spPr>
          <a:xfrm>
            <a:off x="251521" y="1412775"/>
            <a:ext cx="8553346" cy="5184577"/>
          </a:xfrm>
          <a:prstGeom prst="rect">
            <a:avLst/>
          </a:prstGeom>
        </p:spPr>
        <p:txBody>
          <a:bodyPr>
            <a:normAutofit/>
          </a:bodyPr>
          <a:lstStyle/>
          <a:p>
            <a:endParaRPr lang="bg-BG" dirty="0"/>
          </a:p>
        </p:txBody>
      </p:sp>
      <p:sp>
        <p:nvSpPr>
          <p:cNvPr id="3" name="Rectangle 2"/>
          <p:cNvSpPr/>
          <p:nvPr/>
        </p:nvSpPr>
        <p:spPr>
          <a:xfrm>
            <a:off x="251521" y="1124744"/>
            <a:ext cx="8553346" cy="5472607"/>
          </a:xfrm>
          <a:prstGeom prst="rect">
            <a:avLst/>
          </a:prstGeom>
        </p:spPr>
        <p:txBody>
          <a:bodyPr>
            <a:normAutofit/>
          </a:bodyPr>
          <a:lstStyle/>
          <a:p>
            <a:endParaRPr lang="ru-RU" dirty="0"/>
          </a:p>
        </p:txBody>
      </p:sp>
      <p:sp>
        <p:nvSpPr>
          <p:cNvPr id="11" name="Rectangle 10"/>
          <p:cNvSpPr/>
          <p:nvPr/>
        </p:nvSpPr>
        <p:spPr>
          <a:xfrm>
            <a:off x="323527" y="2348880"/>
            <a:ext cx="8481339" cy="3323987"/>
          </a:xfrm>
          <a:prstGeom prst="rect">
            <a:avLst/>
          </a:prstGeom>
        </p:spPr>
        <p:txBody>
          <a:bodyPr wrap="square">
            <a:spAutoFit/>
          </a:bodyPr>
          <a:lstStyle/>
          <a:p>
            <a:pPr algn="ctr"/>
            <a:r>
              <a:rPr lang="tr-TR" sz="4800" b="1" dirty="0" smtClean="0">
                <a:solidFill>
                  <a:srgbClr val="003296"/>
                </a:solidFill>
                <a:latin typeface="Trebuchet MS" panose="020B0603020202020204" pitchFamily="34" charset="0"/>
                <a:ea typeface="+mj-ea"/>
                <a:cs typeface="Arial" panose="020B0604020202020204" pitchFamily="34" charset="0"/>
                <a:sym typeface="Arial" charset="0"/>
              </a:rPr>
              <a:t>TEŞEKKÜRLER</a:t>
            </a:r>
            <a:r>
              <a:rPr lang="en-GB" sz="4800" b="1" dirty="0" smtClean="0">
                <a:solidFill>
                  <a:srgbClr val="003296"/>
                </a:solidFill>
                <a:latin typeface="Trebuchet MS" panose="020B0603020202020204" pitchFamily="34" charset="0"/>
                <a:ea typeface="+mj-ea"/>
                <a:cs typeface="Arial" panose="020B0604020202020204" pitchFamily="34" charset="0"/>
                <a:sym typeface="Arial" charset="0"/>
              </a:rPr>
              <a:t>!</a:t>
            </a:r>
            <a:endParaRPr lang="tr-TR" sz="4800" b="1" dirty="0" smtClean="0">
              <a:solidFill>
                <a:srgbClr val="003296"/>
              </a:solidFill>
              <a:latin typeface="Trebuchet MS" panose="020B0603020202020204" pitchFamily="34" charset="0"/>
              <a:ea typeface="+mj-ea"/>
              <a:cs typeface="Arial" panose="020B0604020202020204" pitchFamily="34" charset="0"/>
              <a:sym typeface="Arial" charset="0"/>
            </a:endParaRPr>
          </a:p>
          <a:p>
            <a:pPr algn="ctr"/>
            <a:endParaRPr lang="tr-TR" sz="4400" b="1" dirty="0" smtClean="0">
              <a:solidFill>
                <a:srgbClr val="003296"/>
              </a:solidFill>
              <a:latin typeface="Trebuchet MS" panose="020B0603020202020204" pitchFamily="34" charset="0"/>
              <a:ea typeface="+mj-ea"/>
              <a:cs typeface="Arial" panose="020B0604020202020204" pitchFamily="34" charset="0"/>
              <a:sym typeface="Arial" charset="0"/>
            </a:endParaRPr>
          </a:p>
          <a:p>
            <a:pPr algn="ctr"/>
            <a:r>
              <a:rPr lang="tr-TR" sz="2800" b="1" dirty="0" smtClean="0">
                <a:solidFill>
                  <a:srgbClr val="003296"/>
                </a:solidFill>
                <a:latin typeface="Trebuchet MS" panose="020B0603020202020204" pitchFamily="34" charset="0"/>
                <a:ea typeface="+mj-ea"/>
                <a:cs typeface="Arial" panose="020B0604020202020204" pitchFamily="34" charset="0"/>
                <a:sym typeface="Arial" charset="0"/>
              </a:rPr>
              <a:t>OS Destek Ofisi Edirne</a:t>
            </a:r>
          </a:p>
          <a:p>
            <a:pPr algn="ctr"/>
            <a:r>
              <a:rPr lang="tr-TR" sz="2800" b="1" dirty="0" smtClean="0">
                <a:solidFill>
                  <a:srgbClr val="003296"/>
                </a:solidFill>
                <a:latin typeface="Trebuchet MS" panose="020B0603020202020204" pitchFamily="34" charset="0"/>
                <a:ea typeface="+mj-ea"/>
                <a:cs typeface="Arial" panose="020B0604020202020204" pitchFamily="34" charset="0"/>
                <a:sym typeface="Arial" charset="0"/>
              </a:rPr>
              <a:t>Adres: </a:t>
            </a:r>
            <a:r>
              <a:rPr lang="tr-TR" sz="2800" dirty="0" smtClean="0">
                <a:solidFill>
                  <a:srgbClr val="003296"/>
                </a:solidFill>
                <a:latin typeface="Trebuchet MS" panose="020B0603020202020204" pitchFamily="34" charset="0"/>
                <a:ea typeface="+mj-ea"/>
                <a:cs typeface="Arial" panose="020B0604020202020204" pitchFamily="34" charset="0"/>
                <a:sym typeface="Arial" charset="0"/>
              </a:rPr>
              <a:t>Saraçlar Cad. Eser Yavaş İş Merkezi No:21/3 Edirne</a:t>
            </a:r>
          </a:p>
          <a:p>
            <a:pPr algn="ctr"/>
            <a:r>
              <a:rPr lang="tr-TR" sz="2800" b="1" dirty="0" smtClean="0">
                <a:solidFill>
                  <a:srgbClr val="003296"/>
                </a:solidFill>
                <a:latin typeface="Trebuchet MS" panose="020B0603020202020204" pitchFamily="34" charset="0"/>
                <a:ea typeface="+mj-ea"/>
                <a:cs typeface="Arial" panose="020B0604020202020204" pitchFamily="34" charset="0"/>
                <a:sym typeface="Arial" charset="0"/>
              </a:rPr>
              <a:t>E-posta: </a:t>
            </a:r>
            <a:r>
              <a:rPr lang="tr-TR" sz="2800" dirty="0" smtClean="0">
                <a:solidFill>
                  <a:srgbClr val="003296"/>
                </a:solidFill>
                <a:latin typeface="Trebuchet MS" panose="020B0603020202020204" pitchFamily="34" charset="0"/>
                <a:ea typeface="+mj-ea"/>
                <a:cs typeface="Arial" panose="020B0604020202020204" pitchFamily="34" charset="0"/>
                <a:sym typeface="Arial" charset="0"/>
              </a:rPr>
              <a:t>jtsedirne@ab.gov.tr</a:t>
            </a:r>
            <a:endParaRPr lang="en-GB" sz="2800" dirty="0">
              <a:solidFill>
                <a:srgbClr val="003296"/>
              </a:solidFill>
              <a:latin typeface="Trebuchet MS" panose="020B0603020202020204" pitchFamily="34" charset="0"/>
              <a:ea typeface="+mj-ea"/>
              <a:cs typeface="Arial" panose="020B0604020202020204" pitchFamily="34" charset="0"/>
              <a:sym typeface="Arial" charset="0"/>
            </a:endParaRPr>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97277" y="5813115"/>
            <a:ext cx="3151187"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84401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saasinhighered.files.wordpress.com/2009/10/cropped-ts-powerpoint-header-plain.jpg"/>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265583"/>
            <a:ext cx="9152554" cy="62068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s://saasinhighered.files.wordpress.com/2009/10/cropped-ts-powerpoint-header-plain.jpg"/>
          <p:cNvPicPr>
            <a:picLocks noChangeAspect="1" noChangeArrowheads="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0"/>
            <a:ext cx="9144002" cy="1772816"/>
          </a:xfrm>
          <a:prstGeom prst="rect">
            <a:avLst/>
          </a:prstGeom>
          <a:noFill/>
          <a:extLst>
            <a:ext uri="{909E8E84-426E-40DD-AFC4-6F175D3DCCD1}">
              <a14:hiddenFill xmlns:a14="http://schemas.microsoft.com/office/drawing/2010/main">
                <a:solidFill>
                  <a:srgbClr val="FFFFFF"/>
                </a:solidFill>
              </a14:hiddenFill>
            </a:ext>
          </a:extLst>
        </p:spPr>
      </p:pic>
      <p:sp>
        <p:nvSpPr>
          <p:cNvPr id="7" name="AutoShape 4" descr="Blue Abstract Backgrounds Free Online Wallpapers For Cell Phones Wallpaper"/>
          <p:cNvSpPr>
            <a:spLocks noChangeAspect="1" noChangeArrowheads="1"/>
          </p:cNvSpPr>
          <p:nvPr/>
        </p:nvSpPr>
        <p:spPr bwMode="auto">
          <a:xfrm>
            <a:off x="993046" y="11774"/>
            <a:ext cx="27865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bg-BG" dirty="0"/>
          </a:p>
        </p:txBody>
      </p:sp>
      <p:sp>
        <p:nvSpPr>
          <p:cNvPr id="9" name="Round Diagonal Corner Rectangle 8"/>
          <p:cNvSpPr/>
          <p:nvPr/>
        </p:nvSpPr>
        <p:spPr>
          <a:xfrm>
            <a:off x="5220072" y="6093296"/>
            <a:ext cx="3384376" cy="648072"/>
          </a:xfrm>
          <a:prstGeom prst="round2DiagRect">
            <a:avLst/>
          </a:prstGeom>
          <a:ln>
            <a:solidFill>
              <a:srgbClr val="002060"/>
            </a:solidFill>
          </a:ln>
        </p:spPr>
        <p:style>
          <a:lnRef idx="2">
            <a:schemeClr val="accent3"/>
          </a:lnRef>
          <a:fillRef idx="1">
            <a:schemeClr val="lt1"/>
          </a:fillRef>
          <a:effectRef idx="0">
            <a:schemeClr val="accent3"/>
          </a:effectRef>
          <a:fontRef idx="minor">
            <a:schemeClr val="dk1"/>
          </a:fontRef>
        </p:style>
        <p:txBody>
          <a:bodyPr rtlCol="0" anchor="ctr">
            <a:sp3d extrusionH="57150">
              <a:bevelT w="38100" h="38100"/>
            </a:sp3d>
          </a:bodyPr>
          <a:lstStyle/>
          <a:p>
            <a:pPr algn="r" fontAlgn="auto">
              <a:spcBef>
                <a:spcPts val="0"/>
              </a:spcBef>
              <a:spcAft>
                <a:spcPts val="0"/>
              </a:spcAft>
              <a:defRPr/>
            </a:pPr>
            <a:r>
              <a:rPr lang="tr-TR" sz="1600" b="1" smtClean="0">
                <a:solidFill>
                  <a:srgbClr val="003296"/>
                </a:solidFill>
                <a:latin typeface="Trebuchet MS" panose="020B0603020202020204" pitchFamily="34" charset="0"/>
                <a:cs typeface="Arial" pitchFamily="34" charset="0"/>
              </a:rPr>
              <a:t>22 </a:t>
            </a:r>
            <a:r>
              <a:rPr lang="tr-TR" sz="1600" b="1" dirty="0" smtClean="0">
                <a:solidFill>
                  <a:srgbClr val="003296"/>
                </a:solidFill>
                <a:latin typeface="Trebuchet MS" panose="020B0603020202020204" pitchFamily="34" charset="0"/>
                <a:cs typeface="Arial" pitchFamily="34" charset="0"/>
              </a:rPr>
              <a:t>Ekim 2020</a:t>
            </a:r>
            <a:endParaRPr lang="en-US" sz="1600" b="1" dirty="0">
              <a:solidFill>
                <a:srgbClr val="003296"/>
              </a:solidFill>
              <a:latin typeface="Trebuchet MS" panose="020B0603020202020204" pitchFamily="34" charset="0"/>
              <a:cs typeface="Arial" pitchFamily="34" charset="0"/>
            </a:endParaRPr>
          </a:p>
          <a:p>
            <a:pPr algn="r" fontAlgn="auto">
              <a:spcBef>
                <a:spcPts val="0"/>
              </a:spcBef>
              <a:spcAft>
                <a:spcPts val="0"/>
              </a:spcAft>
              <a:defRPr/>
            </a:pPr>
            <a:r>
              <a:rPr lang="bg-BG" sz="1200" b="1" dirty="0" smtClean="0">
                <a:solidFill>
                  <a:srgbClr val="003296"/>
                </a:solidFill>
                <a:latin typeface="Trebuchet MS" panose="020B0603020202020204" pitchFamily="34" charset="0"/>
              </a:rPr>
              <a:t>„</a:t>
            </a:r>
            <a:r>
              <a:rPr lang="en-US" sz="1200" b="1" dirty="0" smtClean="0">
                <a:solidFill>
                  <a:srgbClr val="003296"/>
                </a:solidFill>
                <a:latin typeface="Trebuchet MS" panose="020B0603020202020204" pitchFamily="34" charset="0"/>
              </a:rPr>
              <a:t>PROJE</a:t>
            </a:r>
            <a:r>
              <a:rPr lang="tr-TR" sz="1200" b="1" dirty="0" smtClean="0">
                <a:solidFill>
                  <a:srgbClr val="003296"/>
                </a:solidFill>
                <a:latin typeface="Trebuchet MS" panose="020B0603020202020204" pitchFamily="34" charset="0"/>
              </a:rPr>
              <a:t> UYGULAMA EĞİTİMİ</a:t>
            </a:r>
            <a:r>
              <a:rPr lang="bg-BG" sz="1200" b="1" dirty="0" smtClean="0">
                <a:solidFill>
                  <a:srgbClr val="002060"/>
                </a:solidFill>
                <a:latin typeface="Trebuchet MS" panose="020B0603020202020204" pitchFamily="34" charset="0"/>
              </a:rPr>
              <a:t>“ </a:t>
            </a:r>
            <a:endParaRPr lang="bg-BG" sz="1200" b="1" dirty="0" smtClean="0">
              <a:solidFill>
                <a:srgbClr val="002060"/>
              </a:solidFill>
              <a:latin typeface="Trebuchet MS" panose="020B0603020202020204" pitchFamily="34" charset="0"/>
              <a:cs typeface="Arial" pitchFamily="34" charset="0"/>
            </a:endParaRPr>
          </a:p>
        </p:txBody>
      </p:sp>
      <p:sp>
        <p:nvSpPr>
          <p:cNvPr id="10" name="Rectangle 9"/>
          <p:cNvSpPr/>
          <p:nvPr/>
        </p:nvSpPr>
        <p:spPr>
          <a:xfrm>
            <a:off x="251518" y="2276872"/>
            <a:ext cx="8321675" cy="1446550"/>
          </a:xfrm>
          <a:prstGeom prst="rect">
            <a:avLst/>
          </a:prstGeom>
        </p:spPr>
        <p:txBody>
          <a:bodyPr wrap="square">
            <a:spAutoFit/>
          </a:bodyPr>
          <a:lstStyle/>
          <a:p>
            <a:pPr algn="r"/>
            <a:r>
              <a:rPr lang="bg-BG" sz="4400" dirty="0" smtClean="0"/>
              <a:t> </a:t>
            </a:r>
            <a:r>
              <a:rPr lang="bg-BG" sz="4400" b="1" dirty="0">
                <a:solidFill>
                  <a:schemeClr val="bg1"/>
                </a:solidFill>
              </a:rPr>
              <a:t>МОЪВЕДДУЛ </a:t>
            </a:r>
            <a:r>
              <a:rPr lang="en-US" sz="4400" b="1" dirty="0" smtClean="0">
                <a:solidFill>
                  <a:schemeClr val="bg1"/>
                </a:solidFill>
              </a:rPr>
              <a:t>2.1</a:t>
            </a:r>
            <a:r>
              <a:rPr lang="bg-BG" sz="4400" b="1" dirty="0" smtClean="0">
                <a:solidFill>
                  <a:schemeClr val="bg1"/>
                </a:solidFill>
              </a:rPr>
              <a:t> </a:t>
            </a:r>
            <a:r>
              <a:rPr lang="tr-TR" sz="4400" b="1" cap="all" dirty="0" smtClean="0">
                <a:solidFill>
                  <a:srgbClr val="003296"/>
                </a:solidFill>
              </a:rPr>
              <a:t>Bölüm </a:t>
            </a:r>
            <a:r>
              <a:rPr lang="en-GB" sz="4400" b="1" dirty="0" smtClean="0">
                <a:solidFill>
                  <a:srgbClr val="003296"/>
                </a:solidFill>
              </a:rPr>
              <a:t>2.5 </a:t>
            </a:r>
          </a:p>
          <a:p>
            <a:pPr algn="r"/>
            <a:r>
              <a:rPr lang="tr-TR" sz="4400" b="1" dirty="0" smtClean="0">
                <a:solidFill>
                  <a:srgbClr val="003296"/>
                </a:solidFill>
              </a:rPr>
              <a:t>Hibe Sözleşmesi Değişiklikleri</a:t>
            </a:r>
            <a:endParaRPr lang="en-GB" sz="4400" b="1" dirty="0">
              <a:solidFill>
                <a:srgbClr val="003296"/>
              </a:solidFill>
            </a:endParaRPr>
          </a:p>
        </p:txBody>
      </p:sp>
      <p:sp>
        <p:nvSpPr>
          <p:cNvPr id="15" name="Shape 19"/>
          <p:cNvSpPr txBox="1">
            <a:spLocks/>
          </p:cNvSpPr>
          <p:nvPr/>
        </p:nvSpPr>
        <p:spPr>
          <a:xfrm>
            <a:off x="107504" y="3006244"/>
            <a:ext cx="9152554" cy="2304256"/>
          </a:xfrm>
          <a:prstGeom prst="rect">
            <a:avLst/>
          </a:prstGeom>
        </p:spPr>
        <p:txBody>
          <a:bodyPr vert="horz" lIns="91440" tIns="45700" rIns="91440" bIns="4570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20040" indent="-320040">
              <a:buClr>
                <a:schemeClr val="accent6">
                  <a:lumMod val="75000"/>
                </a:schemeClr>
              </a:buClr>
              <a:defRPr/>
            </a:pPr>
            <a:endParaRPr lang="bg-BG" altLang="bg-BG" dirty="0">
              <a:solidFill>
                <a:srgbClr val="002060"/>
              </a:solidFill>
            </a:endParaRPr>
          </a:p>
        </p:txBody>
      </p:sp>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1517" y="217381"/>
            <a:ext cx="8321675" cy="120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97370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saasinhighered.files.wordpress.com/2009/10/cropped-ts-powerpoint-header-plain.jpg"/>
          <p:cNvPicPr>
            <a:picLocks noChangeAspect="1" noChangeArrowheads="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0"/>
            <a:ext cx="9144002" cy="103368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84367" y="273010"/>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808312" cy="829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3275856" y="116633"/>
            <a:ext cx="4536504" cy="829484"/>
          </a:xfrm>
          <a:prstGeom prst="rect">
            <a:avLst/>
          </a:prstGeom>
          <a:noFill/>
        </p:spPr>
        <p:txBody>
          <a:bodyPr wrap="square" rtlCol="0">
            <a:noAutofit/>
          </a:bodyPr>
          <a:lstStyle/>
          <a:p>
            <a:pPr algn="ctr"/>
            <a:r>
              <a:rPr lang="tr-TR" sz="2000" b="1" cap="all" dirty="0" err="1" smtClean="0">
                <a:solidFill>
                  <a:srgbClr val="003296"/>
                </a:solidFill>
                <a:cs typeface="Arial" panose="020B0604020202020204" pitchFamily="34" charset="0"/>
              </a:rPr>
              <a:t>Hİbe</a:t>
            </a:r>
            <a:r>
              <a:rPr lang="tr-TR" sz="2000" b="1" cap="all" dirty="0" smtClean="0">
                <a:solidFill>
                  <a:srgbClr val="003296"/>
                </a:solidFill>
                <a:cs typeface="Arial" panose="020B0604020202020204" pitchFamily="34" charset="0"/>
              </a:rPr>
              <a:t> </a:t>
            </a:r>
            <a:r>
              <a:rPr lang="tr-TR" sz="2000" b="1" cap="all" dirty="0" err="1" smtClean="0">
                <a:solidFill>
                  <a:srgbClr val="003296"/>
                </a:solidFill>
                <a:cs typeface="Arial" panose="020B0604020202020204" pitchFamily="34" charset="0"/>
              </a:rPr>
              <a:t>sözleşmesİ</a:t>
            </a:r>
            <a:r>
              <a:rPr lang="tr-TR" sz="2000" b="1" cap="all" dirty="0" smtClean="0">
                <a:solidFill>
                  <a:srgbClr val="003296"/>
                </a:solidFill>
                <a:cs typeface="Arial" panose="020B0604020202020204" pitchFamily="34" charset="0"/>
              </a:rPr>
              <a:t> </a:t>
            </a:r>
            <a:r>
              <a:rPr lang="tr-TR" sz="2000" b="1" cap="all" dirty="0" err="1" smtClean="0">
                <a:solidFill>
                  <a:srgbClr val="003296"/>
                </a:solidFill>
                <a:cs typeface="Arial" panose="020B0604020202020204" pitchFamily="34" charset="0"/>
              </a:rPr>
              <a:t>değİşİklİklerİnİn</a:t>
            </a:r>
            <a:r>
              <a:rPr lang="tr-TR" sz="2000" b="1" cap="all" dirty="0" smtClean="0">
                <a:solidFill>
                  <a:srgbClr val="003296"/>
                </a:solidFill>
                <a:cs typeface="Arial" panose="020B0604020202020204" pitchFamily="34" charset="0"/>
              </a:rPr>
              <a:t> temel </a:t>
            </a:r>
            <a:r>
              <a:rPr lang="tr-TR" sz="2000" b="1" cap="all" dirty="0" err="1" smtClean="0">
                <a:solidFill>
                  <a:srgbClr val="003296"/>
                </a:solidFill>
                <a:cs typeface="Arial" panose="020B0604020202020204" pitchFamily="34" charset="0"/>
              </a:rPr>
              <a:t>prensİplerİ</a:t>
            </a:r>
            <a:endParaRPr lang="en-US" sz="2000" b="1" dirty="0" smtClean="0">
              <a:solidFill>
                <a:srgbClr val="003296"/>
              </a:solidFill>
            </a:endParaRPr>
          </a:p>
          <a:p>
            <a:pPr algn="ctr"/>
            <a:endParaRPr lang="ru-RU" sz="2000" b="1" dirty="0">
              <a:solidFill>
                <a:srgbClr val="003296"/>
              </a:solidFill>
            </a:endParaRPr>
          </a:p>
        </p:txBody>
      </p:sp>
      <p:pic>
        <p:nvPicPr>
          <p:cNvPr id="10" name="Picture 2" descr="https://saasinhighered.files.wordpress.com/2009/10/cropped-ts-powerpoint-header-plain.jpg"/>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381327"/>
            <a:ext cx="9152554" cy="50494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3"/>
          <p:cNvSpPr txBox="1">
            <a:spLocks noChangeArrowheads="1"/>
          </p:cNvSpPr>
          <p:nvPr/>
        </p:nvSpPr>
        <p:spPr>
          <a:xfrm>
            <a:off x="251520" y="1017901"/>
            <a:ext cx="8539294" cy="536342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spcBef>
                <a:spcPts val="600"/>
              </a:spcBef>
              <a:spcAft>
                <a:spcPts val="600"/>
              </a:spcAft>
              <a:buFont typeface="Wingdings" pitchFamily="2" charset="2"/>
              <a:buChar char="q"/>
            </a:pPr>
            <a:r>
              <a:rPr lang="tr-TR" altLang="bg-BG" sz="1700" dirty="0" smtClean="0">
                <a:solidFill>
                  <a:srgbClr val="003296"/>
                </a:solidFill>
              </a:rPr>
              <a:t>Sözleşme değişikliği koşulları, Hibe Sözleşmesi’nde düzenlenmiş ve Proje Uygulama Rehberi’nde (PIM) açıklanmıştır.</a:t>
            </a:r>
            <a:endParaRPr lang="en-GB" altLang="bg-BG" sz="1700" dirty="0" smtClean="0">
              <a:solidFill>
                <a:srgbClr val="003296"/>
              </a:solidFill>
            </a:endParaRPr>
          </a:p>
          <a:p>
            <a:pPr algn="just">
              <a:spcBef>
                <a:spcPts val="600"/>
              </a:spcBef>
              <a:spcAft>
                <a:spcPts val="600"/>
              </a:spcAft>
              <a:buFont typeface="Wingdings" pitchFamily="2" charset="2"/>
              <a:buChar char="q"/>
            </a:pPr>
            <a:r>
              <a:rPr lang="tr-TR" altLang="bg-BG" sz="1700" u="sng" dirty="0" smtClean="0">
                <a:solidFill>
                  <a:srgbClr val="003296"/>
                </a:solidFill>
              </a:rPr>
              <a:t>Değişiklik taleplerine göre, onay vermek aşağıdaki makam yetkisi dahilindedir</a:t>
            </a:r>
            <a:r>
              <a:rPr lang="tr-TR" altLang="bg-BG" sz="1700" dirty="0" smtClean="0">
                <a:solidFill>
                  <a:srgbClr val="003296"/>
                </a:solidFill>
              </a:rPr>
              <a:t>:</a:t>
            </a:r>
            <a:endParaRPr lang="en-GB" altLang="bg-BG" sz="1700" dirty="0" smtClean="0">
              <a:solidFill>
                <a:srgbClr val="003296"/>
              </a:solidFill>
            </a:endParaRPr>
          </a:p>
          <a:p>
            <a:pPr algn="just">
              <a:spcBef>
                <a:spcPts val="600"/>
              </a:spcBef>
              <a:spcAft>
                <a:spcPts val="600"/>
              </a:spcAft>
              <a:buFont typeface="Wingdings" panose="05000000000000000000" pitchFamily="2" charset="2"/>
              <a:buChar char="§"/>
            </a:pPr>
            <a:r>
              <a:rPr lang="tr-TR" altLang="bg-BG" sz="1700" dirty="0" smtClean="0">
                <a:solidFill>
                  <a:srgbClr val="003296"/>
                </a:solidFill>
              </a:rPr>
              <a:t>Ortak İzleme Komitesi (OİK-JMC) tarafından onaylanması;</a:t>
            </a:r>
            <a:endParaRPr lang="en-GB" altLang="bg-BG" sz="1700" dirty="0" smtClean="0">
              <a:solidFill>
                <a:srgbClr val="003296"/>
              </a:solidFill>
            </a:endParaRPr>
          </a:p>
          <a:p>
            <a:pPr algn="just">
              <a:spcBef>
                <a:spcPts val="600"/>
              </a:spcBef>
              <a:spcAft>
                <a:spcPts val="600"/>
              </a:spcAft>
              <a:buFont typeface="Wingdings" panose="05000000000000000000" pitchFamily="2" charset="2"/>
              <a:buChar char="§"/>
            </a:pPr>
            <a:r>
              <a:rPr lang="tr-TR" altLang="bg-BG" sz="1700" dirty="0" smtClean="0">
                <a:solidFill>
                  <a:srgbClr val="003296"/>
                </a:solidFill>
              </a:rPr>
              <a:t>Yönetim Makamı (</a:t>
            </a:r>
            <a:r>
              <a:rPr lang="en-GB" altLang="bg-BG" sz="1700" dirty="0" smtClean="0">
                <a:solidFill>
                  <a:srgbClr val="003296"/>
                </a:solidFill>
              </a:rPr>
              <a:t>MA</a:t>
            </a:r>
            <a:r>
              <a:rPr lang="tr-TR" altLang="bg-BG" sz="1700" dirty="0" smtClean="0">
                <a:solidFill>
                  <a:srgbClr val="003296"/>
                </a:solidFill>
              </a:rPr>
              <a:t>) tarafından onay verilme ve bildirim yapılması</a:t>
            </a:r>
            <a:r>
              <a:rPr lang="en-GB" altLang="bg-BG" sz="1700" dirty="0" smtClean="0">
                <a:solidFill>
                  <a:srgbClr val="003296"/>
                </a:solidFill>
              </a:rPr>
              <a:t>;</a:t>
            </a:r>
          </a:p>
          <a:p>
            <a:pPr algn="just">
              <a:spcBef>
                <a:spcPts val="600"/>
              </a:spcBef>
              <a:spcAft>
                <a:spcPts val="600"/>
              </a:spcAft>
              <a:buFont typeface="Wingdings" panose="05000000000000000000" pitchFamily="2" charset="2"/>
              <a:buChar char="§"/>
            </a:pPr>
            <a:r>
              <a:rPr lang="tr-TR" altLang="bg-BG" sz="1700" dirty="0" smtClean="0">
                <a:solidFill>
                  <a:srgbClr val="003296"/>
                </a:solidFill>
              </a:rPr>
              <a:t>Ortak Sekretarya ’ya ön bildirim yapılması ve sonrasında onay alınması</a:t>
            </a:r>
            <a:r>
              <a:rPr lang="en-GB" altLang="bg-BG" sz="1700" dirty="0" smtClean="0">
                <a:solidFill>
                  <a:srgbClr val="003296"/>
                </a:solidFill>
              </a:rPr>
              <a:t>.</a:t>
            </a:r>
          </a:p>
          <a:p>
            <a:pPr algn="just">
              <a:spcBef>
                <a:spcPts val="600"/>
              </a:spcBef>
              <a:spcAft>
                <a:spcPts val="600"/>
              </a:spcAft>
              <a:buFont typeface="Wingdings" pitchFamily="2" charset="2"/>
              <a:buChar char="q"/>
            </a:pPr>
            <a:r>
              <a:rPr lang="tr-TR" altLang="bg-BG" sz="1700" dirty="0" smtClean="0">
                <a:solidFill>
                  <a:srgbClr val="003296"/>
                </a:solidFill>
              </a:rPr>
              <a:t>Hibe sözleşmesindeki değişiklikler </a:t>
            </a:r>
            <a:r>
              <a:rPr lang="tr-TR" altLang="bg-BG" sz="1700" u="sng" dirty="0" smtClean="0">
                <a:solidFill>
                  <a:srgbClr val="003296"/>
                </a:solidFill>
              </a:rPr>
              <a:t>usulünce gerekçelendirilmeli </a:t>
            </a:r>
            <a:r>
              <a:rPr lang="tr-TR" altLang="bg-BG" sz="1700" dirty="0" smtClean="0">
                <a:solidFill>
                  <a:srgbClr val="003296"/>
                </a:solidFill>
              </a:rPr>
              <a:t>ve Ortak İzleme Komitesi onayına sunulmalıdır. </a:t>
            </a:r>
            <a:r>
              <a:rPr lang="tr-TR" altLang="bg-BG" sz="1700" dirty="0">
                <a:solidFill>
                  <a:srgbClr val="003296"/>
                </a:solidFill>
              </a:rPr>
              <a:t>D</a:t>
            </a:r>
            <a:r>
              <a:rPr lang="tr-TR" altLang="bg-BG" sz="1700" dirty="0" smtClean="0">
                <a:solidFill>
                  <a:srgbClr val="003296"/>
                </a:solidFill>
              </a:rPr>
              <a:t>eğişiklikler, </a:t>
            </a:r>
            <a:r>
              <a:rPr lang="tr-TR" altLang="bg-BG" sz="1700" b="1" dirty="0" smtClean="0">
                <a:solidFill>
                  <a:srgbClr val="003296"/>
                </a:solidFill>
              </a:rPr>
              <a:t>Zeyilname (addendum) </a:t>
            </a:r>
            <a:r>
              <a:rPr lang="tr-TR" altLang="bg-BG" sz="1700" dirty="0" smtClean="0">
                <a:solidFill>
                  <a:srgbClr val="003296"/>
                </a:solidFill>
              </a:rPr>
              <a:t>ile işlem görür.  Yalnızca bazı özel durumlarda, değişiklikler, Yönetim Makamı’na bildirim yaparak ya da onayına sunarak Zeyilname imzalanmadan yapılabilir. Zeyilnameler, taraflarca imzalandıktan sonra Yönetim Makamı’nın kayıt sistemine kaydedildikleri günden itibaren geçerli olurlar.</a:t>
            </a:r>
          </a:p>
          <a:p>
            <a:pPr algn="just">
              <a:spcBef>
                <a:spcPts val="600"/>
              </a:spcBef>
              <a:spcAft>
                <a:spcPts val="600"/>
              </a:spcAft>
              <a:buFont typeface="Wingdings" pitchFamily="2" charset="2"/>
              <a:buChar char="q"/>
            </a:pPr>
            <a:r>
              <a:rPr lang="en-GB" altLang="bg-BG" sz="1700" dirty="0" smtClean="0">
                <a:solidFill>
                  <a:srgbClr val="003296"/>
                </a:solidFill>
              </a:rPr>
              <a:t>Proje</a:t>
            </a:r>
            <a:r>
              <a:rPr lang="tr-TR" altLang="bg-BG" sz="1700" dirty="0" smtClean="0">
                <a:solidFill>
                  <a:srgbClr val="003296"/>
                </a:solidFill>
              </a:rPr>
              <a:t>deki değişiklikler, hibe tutarının arttırılması yönünde sonuçlara yol açmamalıdır!</a:t>
            </a:r>
          </a:p>
          <a:p>
            <a:pPr algn="just">
              <a:spcBef>
                <a:spcPts val="600"/>
              </a:spcBef>
              <a:spcAft>
                <a:spcPts val="600"/>
              </a:spcAft>
              <a:buFont typeface="Wingdings" pitchFamily="2" charset="2"/>
              <a:buChar char="q"/>
            </a:pPr>
            <a:r>
              <a:rPr lang="tr-TR" altLang="bg-BG" sz="1700" dirty="0" smtClean="0">
                <a:solidFill>
                  <a:srgbClr val="003296"/>
                </a:solidFill>
              </a:rPr>
              <a:t>Ana yararlanıcı, Hibe Sözleşmesi değişikliklerini yararlanıcı portalı aracılığıyla Zeyilnamenin </a:t>
            </a:r>
            <a:r>
              <a:rPr lang="tr-TR" altLang="bg-BG" sz="1700" b="1" dirty="0" smtClean="0">
                <a:solidFill>
                  <a:srgbClr val="003296"/>
                </a:solidFill>
              </a:rPr>
              <a:t>geçerlilik kazanılmasını istenen tarihten 30 gün önce </a:t>
            </a:r>
            <a:r>
              <a:rPr lang="tr-TR" altLang="bg-BG" sz="1700" dirty="0" smtClean="0">
                <a:solidFill>
                  <a:srgbClr val="003296"/>
                </a:solidFill>
              </a:rPr>
              <a:t>ya da </a:t>
            </a:r>
            <a:r>
              <a:rPr lang="tr-TR" altLang="bg-BG" sz="1700" b="1" dirty="0" smtClean="0">
                <a:solidFill>
                  <a:srgbClr val="003296"/>
                </a:solidFill>
              </a:rPr>
              <a:t>projenin bitiminden 60 gün önce </a:t>
            </a:r>
            <a:r>
              <a:rPr lang="tr-TR" altLang="bg-BG" sz="1700" dirty="0" smtClean="0">
                <a:solidFill>
                  <a:srgbClr val="003296"/>
                </a:solidFill>
              </a:rPr>
              <a:t>Yönetim Makamı’na sunmalıdır.</a:t>
            </a:r>
            <a:endParaRPr lang="en-GB" altLang="bg-BG" sz="1700" dirty="0" smtClean="0">
              <a:solidFill>
                <a:srgbClr val="003296"/>
              </a:solidFill>
            </a:endParaRPr>
          </a:p>
        </p:txBody>
      </p:sp>
    </p:spTree>
    <p:extLst>
      <p:ext uri="{BB962C8B-B14F-4D97-AF65-F5344CB8AC3E}">
        <p14:creationId xmlns:p14="http://schemas.microsoft.com/office/powerpoint/2010/main" val="13145947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2000" fill="hold"/>
                                        <p:tgtEl>
                                          <p:spTgt spid="8"/>
                                        </p:tgtEl>
                                        <p:attrNameLst>
                                          <p:attrName>ppt_w</p:attrName>
                                        </p:attrNameLst>
                                      </p:cBhvr>
                                      <p:tavLst>
                                        <p:tav tm="0">
                                          <p:val>
                                            <p:fltVal val="0"/>
                                          </p:val>
                                        </p:tav>
                                        <p:tav tm="100000">
                                          <p:val>
                                            <p:strVal val="#ppt_w"/>
                                          </p:val>
                                        </p:tav>
                                      </p:tavLst>
                                    </p:anim>
                                    <p:anim calcmode="lin" valueType="num">
                                      <p:cBhvr>
                                        <p:cTn id="8" dur="20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saasinhighered.files.wordpress.com/2009/10/cropped-ts-powerpoint-header-plain.jpg"/>
          <p:cNvPicPr>
            <a:picLocks noChangeAspect="1" noChangeArrowheads="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0"/>
            <a:ext cx="9144002" cy="103368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84367" y="273010"/>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808312" cy="829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3275856" y="116633"/>
            <a:ext cx="4536504" cy="829484"/>
          </a:xfrm>
          <a:prstGeom prst="rect">
            <a:avLst/>
          </a:prstGeom>
          <a:noFill/>
        </p:spPr>
        <p:txBody>
          <a:bodyPr wrap="square" rtlCol="0">
            <a:noAutofit/>
          </a:bodyPr>
          <a:lstStyle/>
          <a:p>
            <a:pPr algn="ctr"/>
            <a:r>
              <a:rPr lang="tr-TR" sz="2000" b="1" cap="all" dirty="0" err="1" smtClean="0">
                <a:solidFill>
                  <a:srgbClr val="003296"/>
                </a:solidFill>
                <a:cs typeface="Arial" panose="020B0604020202020204" pitchFamily="34" charset="0"/>
              </a:rPr>
              <a:t>Hİbe</a:t>
            </a:r>
            <a:r>
              <a:rPr lang="tr-TR" sz="2000" b="1" cap="all" dirty="0" smtClean="0">
                <a:solidFill>
                  <a:srgbClr val="003296"/>
                </a:solidFill>
                <a:cs typeface="Arial" panose="020B0604020202020204" pitchFamily="34" charset="0"/>
              </a:rPr>
              <a:t> </a:t>
            </a:r>
            <a:r>
              <a:rPr lang="tr-TR" sz="2000" b="1" cap="all" dirty="0" err="1" smtClean="0">
                <a:solidFill>
                  <a:srgbClr val="003296"/>
                </a:solidFill>
                <a:cs typeface="Arial" panose="020B0604020202020204" pitchFamily="34" charset="0"/>
              </a:rPr>
              <a:t>sözleşmesİ</a:t>
            </a:r>
            <a:r>
              <a:rPr lang="tr-TR" sz="2000" b="1" cap="all" dirty="0" smtClean="0">
                <a:solidFill>
                  <a:srgbClr val="003296"/>
                </a:solidFill>
                <a:cs typeface="Arial" panose="020B0604020202020204" pitchFamily="34" charset="0"/>
              </a:rPr>
              <a:t> </a:t>
            </a:r>
            <a:r>
              <a:rPr lang="tr-TR" sz="2000" b="1" cap="all" dirty="0" err="1" smtClean="0">
                <a:solidFill>
                  <a:srgbClr val="003296"/>
                </a:solidFill>
                <a:cs typeface="Arial" panose="020B0604020202020204" pitchFamily="34" charset="0"/>
              </a:rPr>
              <a:t>değİşİklİklerİnİn</a:t>
            </a:r>
            <a:r>
              <a:rPr lang="tr-TR" sz="2000" b="1" cap="all" dirty="0" smtClean="0">
                <a:solidFill>
                  <a:srgbClr val="003296"/>
                </a:solidFill>
                <a:cs typeface="Arial" panose="020B0604020202020204" pitchFamily="34" charset="0"/>
              </a:rPr>
              <a:t> temel </a:t>
            </a:r>
            <a:r>
              <a:rPr lang="tr-TR" sz="2000" b="1" cap="all" dirty="0" err="1" smtClean="0">
                <a:solidFill>
                  <a:srgbClr val="003296"/>
                </a:solidFill>
                <a:cs typeface="Arial" panose="020B0604020202020204" pitchFamily="34" charset="0"/>
              </a:rPr>
              <a:t>prensİplerİ</a:t>
            </a:r>
            <a:endParaRPr lang="en-US" sz="2000" b="1" dirty="0" smtClean="0">
              <a:solidFill>
                <a:srgbClr val="003296"/>
              </a:solidFill>
            </a:endParaRPr>
          </a:p>
          <a:p>
            <a:pPr algn="ctr"/>
            <a:endParaRPr lang="ru-RU" sz="2000" b="1" dirty="0">
              <a:solidFill>
                <a:srgbClr val="003296"/>
              </a:solidFill>
            </a:endParaRPr>
          </a:p>
        </p:txBody>
      </p:sp>
      <p:pic>
        <p:nvPicPr>
          <p:cNvPr id="10" name="Picture 2" descr="https://saasinhighered.files.wordpress.com/2009/10/cropped-ts-powerpoint-header-plain.jpg"/>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381327"/>
            <a:ext cx="9152554" cy="50494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3"/>
          <p:cNvSpPr txBox="1">
            <a:spLocks noChangeArrowheads="1"/>
          </p:cNvSpPr>
          <p:nvPr/>
        </p:nvSpPr>
        <p:spPr>
          <a:xfrm>
            <a:off x="251520" y="1017901"/>
            <a:ext cx="8539294" cy="536342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spcBef>
                <a:spcPts val="600"/>
              </a:spcBef>
              <a:spcAft>
                <a:spcPts val="600"/>
              </a:spcAft>
              <a:buFont typeface="Wingdings" pitchFamily="2" charset="2"/>
              <a:buChar char="q"/>
            </a:pPr>
            <a:r>
              <a:rPr lang="tr-TR" altLang="bg-BG" sz="1700" b="1" dirty="0" smtClean="0">
                <a:solidFill>
                  <a:srgbClr val="003296"/>
                </a:solidFill>
              </a:rPr>
              <a:t>DEĞİŞİKLİK TÜRLERİ</a:t>
            </a:r>
          </a:p>
          <a:p>
            <a:pPr algn="just">
              <a:spcBef>
                <a:spcPts val="600"/>
              </a:spcBef>
              <a:spcAft>
                <a:spcPts val="600"/>
              </a:spcAft>
              <a:buFontTx/>
              <a:buChar char="-"/>
            </a:pPr>
            <a:r>
              <a:rPr lang="tr-TR" altLang="bg-BG" sz="1700" dirty="0" smtClean="0">
                <a:solidFill>
                  <a:srgbClr val="003296"/>
                </a:solidFill>
              </a:rPr>
              <a:t>Proje içeriğine dair değişiklikler:</a:t>
            </a:r>
          </a:p>
          <a:p>
            <a:pPr algn="just">
              <a:spcBef>
                <a:spcPts val="600"/>
              </a:spcBef>
              <a:spcAft>
                <a:spcPts val="600"/>
              </a:spcAft>
              <a:buFontTx/>
              <a:buChar char="-"/>
            </a:pPr>
            <a:r>
              <a:rPr lang="tr-TR" altLang="bg-BG" sz="1700" dirty="0" smtClean="0">
                <a:solidFill>
                  <a:srgbClr val="003296"/>
                </a:solidFill>
              </a:rPr>
              <a:t>İdari Değişiklikler;</a:t>
            </a:r>
          </a:p>
          <a:p>
            <a:pPr algn="just">
              <a:spcBef>
                <a:spcPts val="600"/>
              </a:spcBef>
              <a:spcAft>
                <a:spcPts val="600"/>
              </a:spcAft>
              <a:buFontTx/>
              <a:buChar char="-"/>
            </a:pPr>
            <a:r>
              <a:rPr lang="tr-TR" altLang="bg-BG" sz="1700" dirty="0" smtClean="0">
                <a:solidFill>
                  <a:srgbClr val="003296"/>
                </a:solidFill>
              </a:rPr>
              <a:t>Ortaklığı ilgilendiren değişiklikler;</a:t>
            </a:r>
          </a:p>
          <a:p>
            <a:pPr algn="just">
              <a:spcBef>
                <a:spcPts val="600"/>
              </a:spcBef>
              <a:spcAft>
                <a:spcPts val="600"/>
              </a:spcAft>
              <a:buFontTx/>
              <a:buChar char="-"/>
            </a:pPr>
            <a:r>
              <a:rPr lang="tr-TR" altLang="bg-BG" sz="1700" dirty="0" smtClean="0">
                <a:solidFill>
                  <a:srgbClr val="003296"/>
                </a:solidFill>
              </a:rPr>
              <a:t>Uygulama dönemini uzatma;</a:t>
            </a:r>
          </a:p>
          <a:p>
            <a:pPr algn="just">
              <a:spcBef>
                <a:spcPts val="600"/>
              </a:spcBef>
              <a:spcAft>
                <a:spcPts val="600"/>
              </a:spcAft>
              <a:buFontTx/>
              <a:buChar char="-"/>
            </a:pPr>
            <a:r>
              <a:rPr lang="tr-TR" altLang="bg-BG" sz="1700" dirty="0" smtClean="0">
                <a:solidFill>
                  <a:srgbClr val="003296"/>
                </a:solidFill>
              </a:rPr>
              <a:t>Bütçe değişiklikleri</a:t>
            </a:r>
          </a:p>
          <a:p>
            <a:pPr algn="just">
              <a:spcBef>
                <a:spcPts val="600"/>
              </a:spcBef>
              <a:spcAft>
                <a:spcPts val="600"/>
              </a:spcAft>
              <a:buFontTx/>
              <a:buChar char="-"/>
            </a:pPr>
            <a:r>
              <a:rPr lang="tr-TR" altLang="bg-BG" sz="1700" b="1" dirty="0" smtClean="0">
                <a:solidFill>
                  <a:srgbClr val="003296"/>
                </a:solidFill>
              </a:rPr>
              <a:t>PROSEDÜRLER:</a:t>
            </a:r>
          </a:p>
          <a:p>
            <a:pPr algn="just">
              <a:spcBef>
                <a:spcPts val="600"/>
              </a:spcBef>
              <a:spcAft>
                <a:spcPts val="600"/>
              </a:spcAft>
              <a:buFontTx/>
              <a:buChar char="-"/>
            </a:pPr>
            <a:r>
              <a:rPr lang="tr-TR" altLang="bg-BG" sz="1700" dirty="0" smtClean="0">
                <a:solidFill>
                  <a:srgbClr val="003296"/>
                </a:solidFill>
              </a:rPr>
              <a:t>Yararlanıcı, Yararlanıcı </a:t>
            </a:r>
            <a:r>
              <a:rPr lang="tr-TR" altLang="bg-BG" sz="1700" dirty="0" err="1" smtClean="0">
                <a:solidFill>
                  <a:srgbClr val="003296"/>
                </a:solidFill>
              </a:rPr>
              <a:t>Portalı</a:t>
            </a:r>
            <a:r>
              <a:rPr lang="tr-TR" altLang="bg-BG" sz="1700" dirty="0" smtClean="0">
                <a:solidFill>
                  <a:srgbClr val="003296"/>
                </a:solidFill>
              </a:rPr>
              <a:t> (BP) üzerinden Ek 8’i kullanarak gerekçeli bir talep hazırlar;</a:t>
            </a:r>
          </a:p>
          <a:p>
            <a:pPr algn="just">
              <a:spcBef>
                <a:spcPts val="600"/>
              </a:spcBef>
              <a:spcAft>
                <a:spcPts val="600"/>
              </a:spcAft>
              <a:buFontTx/>
              <a:buChar char="-"/>
            </a:pPr>
            <a:r>
              <a:rPr lang="tr-TR" altLang="bg-BG" sz="1700" dirty="0" smtClean="0">
                <a:solidFill>
                  <a:srgbClr val="003296"/>
                </a:solidFill>
              </a:rPr>
              <a:t>Varsa, gerekli destekleyici belgeler ilgili talebe eklenir;</a:t>
            </a:r>
          </a:p>
          <a:p>
            <a:pPr algn="just">
              <a:spcBef>
                <a:spcPts val="600"/>
              </a:spcBef>
              <a:spcAft>
                <a:spcPts val="600"/>
              </a:spcAft>
              <a:buFontTx/>
              <a:buChar char="-"/>
            </a:pPr>
            <a:r>
              <a:rPr lang="tr-TR" altLang="bg-BG" sz="1700" dirty="0" smtClean="0">
                <a:solidFill>
                  <a:srgbClr val="003296"/>
                </a:solidFill>
              </a:rPr>
              <a:t>Gerekirse, çevrimiçi Başvuru Formu (AF) üzerinde ilgili değişiklikler yapılır;</a:t>
            </a:r>
          </a:p>
          <a:p>
            <a:pPr algn="just">
              <a:spcBef>
                <a:spcPts val="600"/>
              </a:spcBef>
              <a:spcAft>
                <a:spcPts val="600"/>
              </a:spcAft>
              <a:buFontTx/>
              <a:buChar char="-"/>
            </a:pPr>
            <a:r>
              <a:rPr lang="tr-TR" altLang="bg-BG" sz="1700" dirty="0" smtClean="0">
                <a:solidFill>
                  <a:srgbClr val="003296"/>
                </a:solidFill>
              </a:rPr>
              <a:t>İlgili birime BP üzerinden sunulur.</a:t>
            </a:r>
          </a:p>
          <a:p>
            <a:pPr algn="just">
              <a:spcBef>
                <a:spcPts val="600"/>
              </a:spcBef>
              <a:spcAft>
                <a:spcPts val="600"/>
              </a:spcAft>
              <a:buFontTx/>
              <a:buChar char="-"/>
            </a:pPr>
            <a:endParaRPr lang="en-GB" altLang="bg-BG" sz="1700" b="1" dirty="0" smtClean="0">
              <a:solidFill>
                <a:srgbClr val="003296"/>
              </a:solidFill>
            </a:endParaRPr>
          </a:p>
        </p:txBody>
      </p:sp>
    </p:spTree>
    <p:extLst>
      <p:ext uri="{BB962C8B-B14F-4D97-AF65-F5344CB8AC3E}">
        <p14:creationId xmlns:p14="http://schemas.microsoft.com/office/powerpoint/2010/main" val="13145947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2000" fill="hold"/>
                                        <p:tgtEl>
                                          <p:spTgt spid="8"/>
                                        </p:tgtEl>
                                        <p:attrNameLst>
                                          <p:attrName>ppt_w</p:attrName>
                                        </p:attrNameLst>
                                      </p:cBhvr>
                                      <p:tavLst>
                                        <p:tav tm="0">
                                          <p:val>
                                            <p:fltVal val="0"/>
                                          </p:val>
                                        </p:tav>
                                        <p:tav tm="100000">
                                          <p:val>
                                            <p:strVal val="#ppt_w"/>
                                          </p:val>
                                        </p:tav>
                                      </p:tavLst>
                                    </p:anim>
                                    <p:anim calcmode="lin" valueType="num">
                                      <p:cBhvr>
                                        <p:cTn id="8" dur="20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saasinhighered.files.wordpress.com/2009/10/cropped-ts-powerpoint-header-plain.jpg"/>
          <p:cNvPicPr>
            <a:picLocks noChangeAspect="1" noChangeArrowheads="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0"/>
            <a:ext cx="9144002" cy="103368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84367" y="273010"/>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808312" cy="829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3275856" y="116633"/>
            <a:ext cx="4536504" cy="829484"/>
          </a:xfrm>
          <a:prstGeom prst="rect">
            <a:avLst/>
          </a:prstGeom>
          <a:noFill/>
        </p:spPr>
        <p:txBody>
          <a:bodyPr wrap="square" rtlCol="0">
            <a:noAutofit/>
          </a:bodyPr>
          <a:lstStyle/>
          <a:p>
            <a:pPr algn="ctr"/>
            <a:r>
              <a:rPr lang="tr-TR" sz="2000" b="1" cap="all" dirty="0" err="1" smtClean="0">
                <a:solidFill>
                  <a:srgbClr val="003296"/>
                </a:solidFill>
                <a:cs typeface="Arial" panose="020B0604020202020204" pitchFamily="34" charset="0"/>
              </a:rPr>
              <a:t>Hİbe</a:t>
            </a:r>
            <a:r>
              <a:rPr lang="tr-TR" sz="2000" b="1" cap="all" dirty="0" smtClean="0">
                <a:solidFill>
                  <a:srgbClr val="003296"/>
                </a:solidFill>
                <a:cs typeface="Arial" panose="020B0604020202020204" pitchFamily="34" charset="0"/>
              </a:rPr>
              <a:t> </a:t>
            </a:r>
            <a:r>
              <a:rPr lang="tr-TR" sz="2000" b="1" cap="all" dirty="0" err="1" smtClean="0">
                <a:solidFill>
                  <a:srgbClr val="003296"/>
                </a:solidFill>
                <a:cs typeface="Arial" panose="020B0604020202020204" pitchFamily="34" charset="0"/>
              </a:rPr>
              <a:t>sözleşmesİ</a:t>
            </a:r>
            <a:r>
              <a:rPr lang="tr-TR" sz="2000" b="1" cap="all" dirty="0" smtClean="0">
                <a:solidFill>
                  <a:srgbClr val="003296"/>
                </a:solidFill>
                <a:cs typeface="Arial" panose="020B0604020202020204" pitchFamily="34" charset="0"/>
              </a:rPr>
              <a:t> </a:t>
            </a:r>
            <a:r>
              <a:rPr lang="tr-TR" sz="2000" b="1" cap="all" dirty="0" err="1" smtClean="0">
                <a:solidFill>
                  <a:srgbClr val="003296"/>
                </a:solidFill>
                <a:cs typeface="Arial" panose="020B0604020202020204" pitchFamily="34" charset="0"/>
              </a:rPr>
              <a:t>değİşİklİklerİnİn</a:t>
            </a:r>
            <a:r>
              <a:rPr lang="tr-TR" sz="2000" b="1" cap="all" dirty="0" smtClean="0">
                <a:solidFill>
                  <a:srgbClr val="003296"/>
                </a:solidFill>
                <a:cs typeface="Arial" panose="020B0604020202020204" pitchFamily="34" charset="0"/>
              </a:rPr>
              <a:t> temel </a:t>
            </a:r>
            <a:r>
              <a:rPr lang="tr-TR" sz="2000" b="1" cap="all" dirty="0" err="1" smtClean="0">
                <a:solidFill>
                  <a:srgbClr val="003296"/>
                </a:solidFill>
                <a:cs typeface="Arial" panose="020B0604020202020204" pitchFamily="34" charset="0"/>
              </a:rPr>
              <a:t>prensİplerİ</a:t>
            </a:r>
            <a:endParaRPr lang="en-US" sz="2000" b="1" dirty="0" smtClean="0">
              <a:solidFill>
                <a:srgbClr val="003296"/>
              </a:solidFill>
            </a:endParaRPr>
          </a:p>
          <a:p>
            <a:pPr algn="ctr"/>
            <a:endParaRPr lang="ru-RU" sz="2000" b="1" dirty="0">
              <a:solidFill>
                <a:srgbClr val="003296"/>
              </a:solidFill>
            </a:endParaRPr>
          </a:p>
        </p:txBody>
      </p:sp>
      <p:pic>
        <p:nvPicPr>
          <p:cNvPr id="10" name="Picture 2" descr="https://saasinhighered.files.wordpress.com/2009/10/cropped-ts-powerpoint-header-plain.jpg"/>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381327"/>
            <a:ext cx="9152554" cy="50494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3"/>
          <p:cNvSpPr txBox="1">
            <a:spLocks noChangeArrowheads="1"/>
          </p:cNvSpPr>
          <p:nvPr/>
        </p:nvSpPr>
        <p:spPr>
          <a:xfrm>
            <a:off x="251520" y="1017901"/>
            <a:ext cx="8539294" cy="536342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spcBef>
                <a:spcPts val="600"/>
              </a:spcBef>
              <a:spcAft>
                <a:spcPts val="600"/>
              </a:spcAft>
              <a:buFont typeface="Wingdings" pitchFamily="2" charset="2"/>
              <a:buChar char="Ø"/>
            </a:pPr>
            <a:r>
              <a:rPr lang="tr-TR" altLang="bg-BG" sz="1700" b="1" dirty="0" smtClean="0">
                <a:solidFill>
                  <a:srgbClr val="003296"/>
                </a:solidFill>
              </a:rPr>
              <a:t> Projede onaylanan amaç ve çıktılarını değiştirmeye yönelik önemli değişiklikler:</a:t>
            </a:r>
          </a:p>
          <a:p>
            <a:pPr algn="just">
              <a:spcBef>
                <a:spcPts val="600"/>
              </a:spcBef>
              <a:spcAft>
                <a:spcPts val="600"/>
              </a:spcAft>
              <a:buFontTx/>
              <a:buChar char="-"/>
            </a:pPr>
            <a:r>
              <a:rPr lang="tr-TR" altLang="bg-BG" sz="1700" dirty="0" smtClean="0">
                <a:solidFill>
                  <a:srgbClr val="003296"/>
                </a:solidFill>
              </a:rPr>
              <a:t>Daima JMC onayına ve Zeyilname imzalanmasını gerektirir;</a:t>
            </a:r>
          </a:p>
          <a:p>
            <a:pPr algn="just">
              <a:spcBef>
                <a:spcPts val="600"/>
              </a:spcBef>
              <a:spcAft>
                <a:spcPts val="600"/>
              </a:spcAft>
              <a:buFontTx/>
              <a:buChar char="-"/>
            </a:pPr>
            <a:r>
              <a:rPr lang="en-GB" altLang="bg-BG" sz="1700" dirty="0" smtClean="0">
                <a:solidFill>
                  <a:srgbClr val="003296"/>
                </a:solidFill>
              </a:rPr>
              <a:t>Bu</a:t>
            </a:r>
            <a:r>
              <a:rPr lang="tr-TR" altLang="bg-BG" sz="1700" dirty="0" smtClean="0">
                <a:solidFill>
                  <a:srgbClr val="003296"/>
                </a:solidFill>
              </a:rPr>
              <a:t> değişiklikler</a:t>
            </a:r>
            <a:r>
              <a:rPr lang="en-GB" altLang="bg-BG" sz="1700" dirty="0" smtClean="0">
                <a:solidFill>
                  <a:srgbClr val="003296"/>
                </a:solidFill>
              </a:rPr>
              <a:t> </a:t>
            </a:r>
            <a:r>
              <a:rPr lang="en-GB" altLang="bg-BG" sz="1700" dirty="0" err="1" smtClean="0">
                <a:solidFill>
                  <a:srgbClr val="003296"/>
                </a:solidFill>
              </a:rPr>
              <a:t>yalnızca</a:t>
            </a:r>
            <a:r>
              <a:rPr lang="en-GB" altLang="bg-BG" sz="1700" dirty="0" smtClean="0">
                <a:solidFill>
                  <a:srgbClr val="003296"/>
                </a:solidFill>
              </a:rPr>
              <a:t> “</a:t>
            </a:r>
            <a:r>
              <a:rPr lang="en-GB" altLang="bg-BG" sz="1700" dirty="0" err="1" smtClean="0">
                <a:solidFill>
                  <a:srgbClr val="003296"/>
                </a:solidFill>
              </a:rPr>
              <a:t>mücbir</a:t>
            </a:r>
            <a:r>
              <a:rPr lang="en-GB" altLang="bg-BG" sz="1700" dirty="0" smtClean="0">
                <a:solidFill>
                  <a:srgbClr val="003296"/>
                </a:solidFill>
              </a:rPr>
              <a:t> </a:t>
            </a:r>
            <a:r>
              <a:rPr lang="en-GB" altLang="bg-BG" sz="1700" dirty="0" err="1" smtClean="0">
                <a:solidFill>
                  <a:srgbClr val="003296"/>
                </a:solidFill>
              </a:rPr>
              <a:t>sebepler</a:t>
            </a:r>
            <a:r>
              <a:rPr lang="en-GB" altLang="bg-BG" sz="1700" dirty="0" smtClean="0">
                <a:solidFill>
                  <a:srgbClr val="003296"/>
                </a:solidFill>
              </a:rPr>
              <a:t>” </a:t>
            </a:r>
            <a:r>
              <a:rPr lang="en-GB" altLang="bg-BG" sz="1700" dirty="0" err="1" smtClean="0">
                <a:solidFill>
                  <a:srgbClr val="003296"/>
                </a:solidFill>
              </a:rPr>
              <a:t>durumunda</a:t>
            </a:r>
            <a:r>
              <a:rPr lang="en-GB" altLang="bg-BG" sz="1700" dirty="0" smtClean="0">
                <a:solidFill>
                  <a:srgbClr val="003296"/>
                </a:solidFill>
              </a:rPr>
              <a:t> </a:t>
            </a:r>
            <a:r>
              <a:rPr lang="en-GB" altLang="bg-BG" sz="1700" dirty="0" err="1" smtClean="0">
                <a:solidFill>
                  <a:srgbClr val="003296"/>
                </a:solidFill>
              </a:rPr>
              <a:t>veya</a:t>
            </a:r>
            <a:r>
              <a:rPr lang="en-GB" altLang="bg-BG" sz="1700" dirty="0" smtClean="0">
                <a:solidFill>
                  <a:srgbClr val="003296"/>
                </a:solidFill>
              </a:rPr>
              <a:t> </a:t>
            </a:r>
            <a:r>
              <a:rPr lang="en-GB" altLang="bg-BG" sz="1700" dirty="0" err="1" smtClean="0">
                <a:solidFill>
                  <a:srgbClr val="003296"/>
                </a:solidFill>
              </a:rPr>
              <a:t>projenin</a:t>
            </a:r>
            <a:r>
              <a:rPr lang="en-GB" altLang="bg-BG" sz="1700" dirty="0" smtClean="0">
                <a:solidFill>
                  <a:srgbClr val="003296"/>
                </a:solidFill>
              </a:rPr>
              <a:t> </a:t>
            </a:r>
            <a:r>
              <a:rPr lang="en-GB" altLang="bg-BG" sz="1700" dirty="0" err="1" smtClean="0">
                <a:solidFill>
                  <a:srgbClr val="003296"/>
                </a:solidFill>
              </a:rPr>
              <a:t>hedeflerine</a:t>
            </a:r>
            <a:r>
              <a:rPr lang="en-GB" altLang="bg-BG" sz="1700" dirty="0" smtClean="0">
                <a:solidFill>
                  <a:srgbClr val="003296"/>
                </a:solidFill>
              </a:rPr>
              <a:t> </a:t>
            </a:r>
            <a:r>
              <a:rPr lang="en-GB" altLang="bg-BG" sz="1700" dirty="0" err="1" smtClean="0">
                <a:solidFill>
                  <a:srgbClr val="003296"/>
                </a:solidFill>
              </a:rPr>
              <a:t>ve</a:t>
            </a:r>
            <a:r>
              <a:rPr lang="en-GB" altLang="bg-BG" sz="1700" dirty="0" smtClean="0">
                <a:solidFill>
                  <a:srgbClr val="003296"/>
                </a:solidFill>
              </a:rPr>
              <a:t> </a:t>
            </a:r>
            <a:r>
              <a:rPr lang="en-GB" altLang="bg-BG" sz="1700" dirty="0" err="1" smtClean="0">
                <a:solidFill>
                  <a:srgbClr val="003296"/>
                </a:solidFill>
              </a:rPr>
              <a:t>çıktılarına</a:t>
            </a:r>
            <a:r>
              <a:rPr lang="en-GB" altLang="bg-BG" sz="1700" dirty="0" smtClean="0">
                <a:solidFill>
                  <a:srgbClr val="003296"/>
                </a:solidFill>
              </a:rPr>
              <a:t> </a:t>
            </a:r>
            <a:r>
              <a:rPr lang="en-GB" altLang="bg-BG" sz="1700" dirty="0" err="1" smtClean="0">
                <a:solidFill>
                  <a:srgbClr val="003296"/>
                </a:solidFill>
              </a:rPr>
              <a:t>ulaşmayı</a:t>
            </a:r>
            <a:r>
              <a:rPr lang="en-GB" altLang="bg-BG" sz="1700" dirty="0" smtClean="0">
                <a:solidFill>
                  <a:srgbClr val="003296"/>
                </a:solidFill>
              </a:rPr>
              <a:t> </a:t>
            </a:r>
            <a:r>
              <a:rPr lang="en-GB" altLang="bg-BG" sz="1700" dirty="0" err="1" smtClean="0">
                <a:solidFill>
                  <a:srgbClr val="003296"/>
                </a:solidFill>
              </a:rPr>
              <a:t>imkansız</a:t>
            </a:r>
            <a:r>
              <a:rPr lang="en-GB" altLang="bg-BG" sz="1700" dirty="0" smtClean="0">
                <a:solidFill>
                  <a:srgbClr val="003296"/>
                </a:solidFill>
              </a:rPr>
              <a:t> </a:t>
            </a:r>
            <a:r>
              <a:rPr lang="en-GB" altLang="bg-BG" sz="1700" dirty="0" err="1" smtClean="0">
                <a:solidFill>
                  <a:srgbClr val="003296"/>
                </a:solidFill>
              </a:rPr>
              <a:t>kılan</a:t>
            </a:r>
            <a:r>
              <a:rPr lang="en-GB" altLang="bg-BG" sz="1700" dirty="0" smtClean="0">
                <a:solidFill>
                  <a:srgbClr val="003296"/>
                </a:solidFill>
              </a:rPr>
              <a:t> </a:t>
            </a:r>
            <a:r>
              <a:rPr lang="en-GB" altLang="bg-BG" sz="1700" dirty="0" err="1" smtClean="0">
                <a:solidFill>
                  <a:srgbClr val="003296"/>
                </a:solidFill>
              </a:rPr>
              <a:t>koşulların</a:t>
            </a:r>
            <a:r>
              <a:rPr lang="en-GB" altLang="bg-BG" sz="1700" dirty="0" smtClean="0">
                <a:solidFill>
                  <a:srgbClr val="003296"/>
                </a:solidFill>
              </a:rPr>
              <a:t> </a:t>
            </a:r>
            <a:r>
              <a:rPr lang="en-GB" altLang="bg-BG" sz="1700" dirty="0" err="1" smtClean="0">
                <a:solidFill>
                  <a:srgbClr val="003296"/>
                </a:solidFill>
              </a:rPr>
              <a:t>varlığı</a:t>
            </a:r>
            <a:r>
              <a:rPr lang="en-GB" altLang="bg-BG" sz="1700" dirty="0" smtClean="0">
                <a:solidFill>
                  <a:srgbClr val="003296"/>
                </a:solidFill>
              </a:rPr>
              <a:t> </a:t>
            </a:r>
            <a:r>
              <a:rPr lang="en-GB" altLang="bg-BG" sz="1700" dirty="0" err="1" smtClean="0">
                <a:solidFill>
                  <a:srgbClr val="003296"/>
                </a:solidFill>
              </a:rPr>
              <a:t>durumunda</a:t>
            </a:r>
            <a:r>
              <a:rPr lang="en-GB" altLang="bg-BG" sz="1700" dirty="0" smtClean="0">
                <a:solidFill>
                  <a:srgbClr val="003296"/>
                </a:solidFill>
              </a:rPr>
              <a:t> </a:t>
            </a:r>
            <a:r>
              <a:rPr lang="en-GB" altLang="bg-BG" sz="1700" dirty="0" err="1" smtClean="0">
                <a:solidFill>
                  <a:srgbClr val="003296"/>
                </a:solidFill>
              </a:rPr>
              <a:t>mümkündür</a:t>
            </a:r>
            <a:r>
              <a:rPr lang="en-GB" altLang="bg-BG" sz="1700" dirty="0" smtClean="0">
                <a:solidFill>
                  <a:srgbClr val="003296"/>
                </a:solidFill>
              </a:rPr>
              <a:t>.</a:t>
            </a:r>
            <a:endParaRPr lang="tr-TR" altLang="bg-BG" sz="1700" dirty="0" smtClean="0">
              <a:solidFill>
                <a:srgbClr val="003296"/>
              </a:solidFill>
            </a:endParaRPr>
          </a:p>
          <a:p>
            <a:pPr algn="just">
              <a:spcBef>
                <a:spcPts val="600"/>
              </a:spcBef>
              <a:spcAft>
                <a:spcPts val="600"/>
              </a:spcAft>
              <a:buFont typeface="Wingdings" pitchFamily="2" charset="2"/>
              <a:buChar char="Ø"/>
            </a:pPr>
            <a:r>
              <a:rPr lang="tr-TR" altLang="bg-BG" sz="1700" b="1" dirty="0" smtClean="0">
                <a:solidFill>
                  <a:srgbClr val="003296"/>
                </a:solidFill>
              </a:rPr>
              <a:t>Projenin hedeflerini ve çıktılarını etkilemeyecek ve projenin başarıyla tamamlanmasına etki etmeyecek değişiklikler:</a:t>
            </a:r>
          </a:p>
          <a:p>
            <a:pPr algn="just">
              <a:spcBef>
                <a:spcPts val="600"/>
              </a:spcBef>
              <a:spcAft>
                <a:spcPts val="600"/>
              </a:spcAft>
              <a:buFontTx/>
              <a:buChar char="-"/>
            </a:pPr>
            <a:r>
              <a:rPr lang="tr-TR" altLang="bg-BG" sz="1700" dirty="0" err="1" smtClean="0">
                <a:solidFill>
                  <a:srgbClr val="003296"/>
                </a:solidFill>
              </a:rPr>
              <a:t>OS'ye</a:t>
            </a:r>
            <a:r>
              <a:rPr lang="tr-TR" altLang="bg-BG" sz="1700" dirty="0" smtClean="0">
                <a:solidFill>
                  <a:srgbClr val="003296"/>
                </a:solidFill>
              </a:rPr>
              <a:t>, değişikliği açıklayan ve gerekçelendiren yazılı bir ön bildirim gereklidir. LP, değişikliğin kabul edilebilir olup olmadığı konusunda BP aracılığıyla bilgilendirilecektir.</a:t>
            </a:r>
          </a:p>
          <a:p>
            <a:pPr algn="just">
              <a:spcBef>
                <a:spcPts val="600"/>
              </a:spcBef>
              <a:spcAft>
                <a:spcPts val="600"/>
              </a:spcAft>
              <a:buFont typeface="Wingdings" pitchFamily="2" charset="2"/>
              <a:buChar char="Ø"/>
            </a:pPr>
            <a:r>
              <a:rPr lang="tr-TR" altLang="bg-BG" sz="1700" b="1" dirty="0" smtClean="0">
                <a:solidFill>
                  <a:srgbClr val="003296"/>
                </a:solidFill>
              </a:rPr>
              <a:t>İdari Değişiklikler:</a:t>
            </a:r>
          </a:p>
          <a:p>
            <a:pPr algn="just">
              <a:spcBef>
                <a:spcPts val="600"/>
              </a:spcBef>
              <a:spcAft>
                <a:spcPts val="600"/>
              </a:spcAft>
              <a:buFontTx/>
              <a:buChar char="-"/>
            </a:pPr>
            <a:r>
              <a:rPr lang="tr-TR" altLang="bg-BG" sz="1700" dirty="0" smtClean="0">
                <a:solidFill>
                  <a:srgbClr val="003296"/>
                </a:solidFill>
              </a:rPr>
              <a:t>Projenin idari kısmıyla ilgili değişiklikler (banka hesabı değişikliği, iletişim bilgileri, iletişim adresi, yasal temsilci, proje ekibinin kişiler kısmındaki değişiklikler vb.) Sadece MA/</a:t>
            </a:r>
            <a:r>
              <a:rPr lang="tr-TR" altLang="bg-BG" sz="1700" dirty="0" err="1" smtClean="0">
                <a:solidFill>
                  <a:srgbClr val="003296"/>
                </a:solidFill>
              </a:rPr>
              <a:t>OS'ye</a:t>
            </a:r>
            <a:r>
              <a:rPr lang="tr-TR" altLang="bg-BG" sz="1700" dirty="0" smtClean="0">
                <a:solidFill>
                  <a:srgbClr val="003296"/>
                </a:solidFill>
              </a:rPr>
              <a:t> ilgili değişikliği takiben 15 gün içerisinde bir bildirim yapılmasını gerektirmektedir.</a:t>
            </a:r>
          </a:p>
          <a:p>
            <a:pPr algn="just">
              <a:spcBef>
                <a:spcPts val="600"/>
              </a:spcBef>
              <a:spcAft>
                <a:spcPts val="600"/>
              </a:spcAft>
              <a:buNone/>
            </a:pPr>
            <a:r>
              <a:rPr lang="tr-TR" altLang="bg-BG" sz="1600" b="1" dirty="0" smtClean="0">
                <a:solidFill>
                  <a:srgbClr val="003296"/>
                </a:solidFill>
              </a:rPr>
              <a:t>                      </a:t>
            </a:r>
            <a:r>
              <a:rPr lang="tr-TR" altLang="bg-BG" sz="1600" b="1" dirty="0" err="1" smtClean="0">
                <a:solidFill>
                  <a:srgbClr val="003296"/>
                </a:solidFill>
              </a:rPr>
              <a:t>OS’ye</a:t>
            </a:r>
            <a:r>
              <a:rPr lang="tr-TR" altLang="bg-BG" sz="1600" b="1" dirty="0" smtClean="0">
                <a:solidFill>
                  <a:srgbClr val="003296"/>
                </a:solidFill>
              </a:rPr>
              <a:t> bir ön bildirim yapılmaması durumu, ilgili </a:t>
            </a:r>
            <a:r>
              <a:rPr lang="tr-TR" altLang="bg-BG" sz="1600" b="1" dirty="0" err="1" smtClean="0">
                <a:solidFill>
                  <a:srgbClr val="003296"/>
                </a:solidFill>
              </a:rPr>
              <a:t>PPR’deki</a:t>
            </a:r>
            <a:r>
              <a:rPr lang="tr-TR" altLang="bg-BG" sz="1600" b="1" dirty="0" smtClean="0">
                <a:solidFill>
                  <a:srgbClr val="003296"/>
                </a:solidFill>
              </a:rPr>
              <a:t> değişikliklerin 	reddedilmesine yol açabilir.</a:t>
            </a:r>
            <a:endParaRPr lang="en-GB" altLang="bg-BG" sz="1200" b="1" dirty="0" smtClean="0"/>
          </a:p>
          <a:p>
            <a:pPr algn="just">
              <a:spcBef>
                <a:spcPts val="600"/>
              </a:spcBef>
              <a:spcAft>
                <a:spcPts val="600"/>
              </a:spcAft>
              <a:buFontTx/>
              <a:buChar char="-"/>
            </a:pPr>
            <a:endParaRPr lang="tr-TR" altLang="bg-BG" sz="1700" dirty="0" smtClean="0">
              <a:solidFill>
                <a:srgbClr val="003296"/>
              </a:solidFill>
            </a:endParaRPr>
          </a:p>
        </p:txBody>
      </p:sp>
      <p:sp>
        <p:nvSpPr>
          <p:cNvPr id="11" name="Sağ Ok 1"/>
          <p:cNvSpPr/>
          <p:nvPr/>
        </p:nvSpPr>
        <p:spPr>
          <a:xfrm>
            <a:off x="285720" y="5214950"/>
            <a:ext cx="978408" cy="484632"/>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altLang="bg-BG" b="1">
                <a:solidFill>
                  <a:srgbClr val="003296"/>
                </a:solidFill>
              </a:rPr>
              <a:t>Not:</a:t>
            </a:r>
            <a:endParaRPr lang="tr-TR"/>
          </a:p>
        </p:txBody>
      </p:sp>
    </p:spTree>
    <p:extLst>
      <p:ext uri="{BB962C8B-B14F-4D97-AF65-F5344CB8AC3E}">
        <p14:creationId xmlns:p14="http://schemas.microsoft.com/office/powerpoint/2010/main" val="13145947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2000" fill="hold"/>
                                        <p:tgtEl>
                                          <p:spTgt spid="8"/>
                                        </p:tgtEl>
                                        <p:attrNameLst>
                                          <p:attrName>ppt_w</p:attrName>
                                        </p:attrNameLst>
                                      </p:cBhvr>
                                      <p:tavLst>
                                        <p:tav tm="0">
                                          <p:val>
                                            <p:fltVal val="0"/>
                                          </p:val>
                                        </p:tav>
                                        <p:tav tm="100000">
                                          <p:val>
                                            <p:strVal val="#ppt_w"/>
                                          </p:val>
                                        </p:tav>
                                      </p:tavLst>
                                    </p:anim>
                                    <p:anim calcmode="lin" valueType="num">
                                      <p:cBhvr>
                                        <p:cTn id="8" dur="20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575925"/>
            <a:ext cx="9152554" cy="31034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112474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84368" y="30442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3275856" y="116633"/>
            <a:ext cx="4510854" cy="829484"/>
          </a:xfrm>
          <a:prstGeom prst="rect">
            <a:avLst/>
          </a:prstGeom>
          <a:noFill/>
        </p:spPr>
        <p:txBody>
          <a:bodyPr wrap="square" rtlCol="0">
            <a:noAutofit/>
          </a:bodyPr>
          <a:lstStyle/>
          <a:p>
            <a:pPr algn="ctr"/>
            <a:r>
              <a:rPr lang="tr-TR" b="1" cap="all" dirty="0" smtClean="0">
                <a:solidFill>
                  <a:srgbClr val="003296"/>
                </a:solidFill>
              </a:rPr>
              <a:t>HİBE SÖZLEŞMESİ DEĞİŞİKLİKLERİ, TÜRLERİ VE USULLERİ</a:t>
            </a:r>
            <a:endParaRPr lang="en-US" b="1" dirty="0">
              <a:solidFill>
                <a:srgbClr val="003296"/>
              </a:solidFill>
            </a:endParaRPr>
          </a:p>
        </p:txBody>
      </p:sp>
      <p:sp>
        <p:nvSpPr>
          <p:cNvPr id="10" name="Rectangle 3"/>
          <p:cNvSpPr txBox="1">
            <a:spLocks noChangeArrowheads="1"/>
          </p:cNvSpPr>
          <p:nvPr/>
        </p:nvSpPr>
        <p:spPr>
          <a:xfrm>
            <a:off x="380999" y="1033683"/>
            <a:ext cx="8409815" cy="554224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spcBef>
                <a:spcPts val="600"/>
              </a:spcBef>
              <a:spcAft>
                <a:spcPts val="600"/>
              </a:spcAft>
              <a:buFont typeface="Wingdings" panose="05000000000000000000" pitchFamily="2" charset="2"/>
              <a:buChar char="q"/>
            </a:pPr>
            <a:endParaRPr lang="tr-TR" altLang="bg-BG" sz="1700" b="1" cap="all" dirty="0" smtClean="0">
              <a:solidFill>
                <a:srgbClr val="003296"/>
              </a:solidFill>
            </a:endParaRPr>
          </a:p>
          <a:p>
            <a:pPr algn="just">
              <a:spcBef>
                <a:spcPts val="600"/>
              </a:spcBef>
              <a:spcAft>
                <a:spcPts val="600"/>
              </a:spcAft>
              <a:buFont typeface="Wingdings" panose="05000000000000000000" pitchFamily="2" charset="2"/>
              <a:buChar char="q"/>
            </a:pPr>
            <a:r>
              <a:rPr lang="tr-TR" altLang="bg-BG" sz="2000" b="1" cap="all" dirty="0" smtClean="0">
                <a:solidFill>
                  <a:srgbClr val="003296"/>
                </a:solidFill>
              </a:rPr>
              <a:t>ORTAKLIK İLE İLGİLİ DEĞİŞİKLİKLER</a:t>
            </a:r>
            <a:endParaRPr lang="tr-TR" altLang="bg-BG" sz="2800" dirty="0" smtClean="0">
              <a:solidFill>
                <a:srgbClr val="003296"/>
              </a:solidFill>
            </a:endParaRPr>
          </a:p>
          <a:p>
            <a:pPr algn="just">
              <a:spcBef>
                <a:spcPts val="600"/>
              </a:spcBef>
              <a:spcAft>
                <a:spcPts val="600"/>
              </a:spcAft>
              <a:buFont typeface="Wingdings" panose="05000000000000000000" pitchFamily="2" charset="2"/>
              <a:buChar char="§"/>
            </a:pPr>
            <a:r>
              <a:rPr lang="tr-TR" altLang="bg-BG" sz="2000" dirty="0" smtClean="0">
                <a:solidFill>
                  <a:srgbClr val="003296"/>
                </a:solidFill>
              </a:rPr>
              <a:t>Her durumda </a:t>
            </a:r>
            <a:r>
              <a:rPr lang="tr-TR" altLang="bg-BG" sz="2000" b="1" dirty="0" smtClean="0">
                <a:solidFill>
                  <a:srgbClr val="003296"/>
                </a:solidFill>
              </a:rPr>
              <a:t>Ortak İzleme Komitesi’nin onayı alınmalı </a:t>
            </a:r>
            <a:r>
              <a:rPr lang="tr-TR" altLang="bg-BG" sz="2000" dirty="0" smtClean="0">
                <a:solidFill>
                  <a:srgbClr val="003296"/>
                </a:solidFill>
              </a:rPr>
              <a:t>ve Zeyilname düzenlenmesini gerektirir.</a:t>
            </a:r>
          </a:p>
          <a:p>
            <a:pPr marL="0" indent="0" algn="just">
              <a:spcBef>
                <a:spcPts val="600"/>
              </a:spcBef>
              <a:spcAft>
                <a:spcPts val="600"/>
              </a:spcAft>
              <a:buNone/>
            </a:pPr>
            <a:r>
              <a:rPr lang="tr-TR" altLang="bg-BG" sz="2000" dirty="0" smtClean="0">
                <a:solidFill>
                  <a:srgbClr val="003296"/>
                </a:solidFill>
              </a:rPr>
              <a:t>	  Yatırım projelerinde, ortaklığın başka bir ortakla değiştirilmesi/ 	  projeden çekilen ortağın mal sahibi ya da kiralayanı olması durumunda ortağın değiştirilmesi ve faaliyetlerin devredilmesi mümkün değildir.</a:t>
            </a:r>
            <a:endParaRPr lang="en-GB" altLang="bg-BG" sz="2000" dirty="0" smtClean="0">
              <a:solidFill>
                <a:srgbClr val="003296"/>
              </a:solidFill>
            </a:endParaRPr>
          </a:p>
          <a:p>
            <a:pPr marL="0" indent="0" algn="just">
              <a:spcBef>
                <a:spcPts val="600"/>
              </a:spcBef>
              <a:spcAft>
                <a:spcPts val="600"/>
              </a:spcAft>
              <a:buNone/>
            </a:pPr>
            <a:r>
              <a:rPr lang="tr-TR" altLang="bg-BG" sz="1800" b="1" dirty="0" smtClean="0">
                <a:solidFill>
                  <a:srgbClr val="003296"/>
                </a:solidFill>
              </a:rPr>
              <a:t>	</a:t>
            </a:r>
            <a:r>
              <a:rPr lang="en-GB" altLang="bg-BG" sz="1800" b="1" dirty="0" smtClean="0">
                <a:solidFill>
                  <a:srgbClr val="003296"/>
                </a:solidFill>
              </a:rPr>
              <a:t> </a:t>
            </a:r>
            <a:r>
              <a:rPr lang="tr-TR" altLang="bg-BG" sz="2000" dirty="0">
                <a:solidFill>
                  <a:srgbClr val="003296"/>
                </a:solidFill>
              </a:rPr>
              <a:t>Sözleşme tarafı olan ve Programa yönelik tüm proje ve ortaklığın 	sorumluluğunu taşıyan Ana yararlanıcı değişikliği projede önemli ve ciddi bir değişikliktir. Yeni bir Hibe Sözleşmesi imzalanması ile resmileştirilmelidir. Yeni ana yararlanıcı, projenin tüm sorumluluk ve yükümlülüğünü alır. </a:t>
            </a:r>
            <a:endParaRPr lang="en-GB" altLang="bg-BG" sz="2000" dirty="0">
              <a:solidFill>
                <a:srgbClr val="003296"/>
              </a:solidFill>
            </a:endParaRPr>
          </a:p>
        </p:txBody>
      </p:sp>
      <p:sp>
        <p:nvSpPr>
          <p:cNvPr id="14" name="13 Sağ Ok"/>
          <p:cNvSpPr/>
          <p:nvPr/>
        </p:nvSpPr>
        <p:spPr>
          <a:xfrm>
            <a:off x="428596" y="2786058"/>
            <a:ext cx="1000132" cy="484632"/>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spcBef>
                <a:spcPts val="600"/>
              </a:spcBef>
              <a:spcAft>
                <a:spcPts val="600"/>
              </a:spcAft>
            </a:pPr>
            <a:r>
              <a:rPr lang="en-GB" altLang="bg-BG" b="1" dirty="0" smtClean="0">
                <a:solidFill>
                  <a:srgbClr val="003296"/>
                </a:solidFill>
              </a:rPr>
              <a:t>N</a:t>
            </a:r>
            <a:r>
              <a:rPr lang="tr-TR" altLang="bg-BG" b="1" dirty="0" smtClean="0">
                <a:solidFill>
                  <a:srgbClr val="003296"/>
                </a:solidFill>
              </a:rPr>
              <a:t>ot</a:t>
            </a:r>
            <a:r>
              <a:rPr lang="en-GB" altLang="bg-BG" b="1" dirty="0" smtClean="0">
                <a:solidFill>
                  <a:srgbClr val="003296"/>
                </a:solidFill>
              </a:rPr>
              <a:t>! </a:t>
            </a:r>
            <a:endParaRPr lang="tr-TR" altLang="bg-BG" b="1" dirty="0" smtClean="0">
              <a:solidFill>
                <a:srgbClr val="003296"/>
              </a:solidFill>
            </a:endParaRPr>
          </a:p>
        </p:txBody>
      </p:sp>
      <p:sp>
        <p:nvSpPr>
          <p:cNvPr id="15" name="14 Sağ Ok"/>
          <p:cNvSpPr/>
          <p:nvPr/>
        </p:nvSpPr>
        <p:spPr>
          <a:xfrm>
            <a:off x="357807" y="4196359"/>
            <a:ext cx="1000132" cy="484632"/>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spcBef>
                <a:spcPts val="600"/>
              </a:spcBef>
              <a:spcAft>
                <a:spcPts val="600"/>
              </a:spcAft>
            </a:pPr>
            <a:r>
              <a:rPr lang="en-GB" altLang="bg-BG" b="1" dirty="0" smtClean="0">
                <a:solidFill>
                  <a:srgbClr val="003296"/>
                </a:solidFill>
              </a:rPr>
              <a:t>N</a:t>
            </a:r>
            <a:r>
              <a:rPr lang="tr-TR" altLang="bg-BG" b="1" dirty="0" smtClean="0">
                <a:solidFill>
                  <a:srgbClr val="003296"/>
                </a:solidFill>
              </a:rPr>
              <a:t>ot</a:t>
            </a:r>
            <a:r>
              <a:rPr lang="en-GB" altLang="bg-BG" b="1" dirty="0" smtClean="0">
                <a:solidFill>
                  <a:srgbClr val="003296"/>
                </a:solidFill>
              </a:rPr>
              <a:t>! </a:t>
            </a:r>
            <a:endParaRPr lang="tr-TR" altLang="bg-BG" b="1" dirty="0" smtClean="0">
              <a:solidFill>
                <a:srgbClr val="003296"/>
              </a:solidFill>
            </a:endParaRPr>
          </a:p>
        </p:txBody>
      </p:sp>
    </p:spTree>
    <p:extLst>
      <p:ext uri="{BB962C8B-B14F-4D97-AF65-F5344CB8AC3E}">
        <p14:creationId xmlns:p14="http://schemas.microsoft.com/office/powerpoint/2010/main" val="8642897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2000" fill="hold"/>
                                        <p:tgtEl>
                                          <p:spTgt spid="9"/>
                                        </p:tgtEl>
                                        <p:attrNameLst>
                                          <p:attrName>ppt_w</p:attrName>
                                        </p:attrNameLst>
                                      </p:cBhvr>
                                      <p:tavLst>
                                        <p:tav tm="0">
                                          <p:val>
                                            <p:fltVal val="0"/>
                                          </p:val>
                                        </p:tav>
                                        <p:tav tm="100000">
                                          <p:val>
                                            <p:strVal val="#ppt_w"/>
                                          </p:val>
                                        </p:tav>
                                      </p:tavLst>
                                    </p:anim>
                                    <p:anim calcmode="lin" valueType="num">
                                      <p:cBhvr>
                                        <p:cTn id="8" dur="20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575925"/>
            <a:ext cx="9152554" cy="31034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112474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84368" y="30442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3275856" y="116633"/>
            <a:ext cx="4510854" cy="829484"/>
          </a:xfrm>
          <a:prstGeom prst="rect">
            <a:avLst/>
          </a:prstGeom>
          <a:noFill/>
        </p:spPr>
        <p:txBody>
          <a:bodyPr wrap="square" rtlCol="0">
            <a:noAutofit/>
          </a:bodyPr>
          <a:lstStyle/>
          <a:p>
            <a:pPr algn="ctr"/>
            <a:r>
              <a:rPr lang="tr-TR" b="1" cap="all" dirty="0" smtClean="0">
                <a:solidFill>
                  <a:srgbClr val="003296"/>
                </a:solidFill>
              </a:rPr>
              <a:t>HİBE SÖZLEŞMESİ DEĞİŞİKLİKLERİ, TÜRLERİ VE USULLERİ</a:t>
            </a:r>
            <a:endParaRPr lang="en-US" b="1" dirty="0">
              <a:solidFill>
                <a:srgbClr val="003296"/>
              </a:solidFill>
            </a:endParaRPr>
          </a:p>
        </p:txBody>
      </p:sp>
      <p:sp>
        <p:nvSpPr>
          <p:cNvPr id="10" name="Rectangle 3"/>
          <p:cNvSpPr txBox="1">
            <a:spLocks noChangeArrowheads="1"/>
          </p:cNvSpPr>
          <p:nvPr/>
        </p:nvSpPr>
        <p:spPr>
          <a:xfrm>
            <a:off x="380999" y="1033683"/>
            <a:ext cx="8409815" cy="554224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spcBef>
                <a:spcPts val="600"/>
              </a:spcBef>
              <a:spcAft>
                <a:spcPts val="600"/>
              </a:spcAft>
              <a:buFont typeface="Wingdings" panose="05000000000000000000" pitchFamily="2" charset="2"/>
              <a:buChar char="q"/>
            </a:pPr>
            <a:endParaRPr lang="tr-TR" altLang="bg-BG" sz="1700" b="1" cap="all" dirty="0" smtClean="0">
              <a:solidFill>
                <a:srgbClr val="003296"/>
              </a:solidFill>
            </a:endParaRPr>
          </a:p>
          <a:p>
            <a:pPr algn="just">
              <a:spcBef>
                <a:spcPts val="600"/>
              </a:spcBef>
              <a:spcAft>
                <a:spcPts val="600"/>
              </a:spcAft>
              <a:buFont typeface="Wingdings" panose="05000000000000000000" pitchFamily="2" charset="2"/>
              <a:buChar char="q"/>
            </a:pPr>
            <a:endParaRPr lang="tr-TR" altLang="bg-BG" sz="1700" b="1" cap="all" dirty="0" smtClean="0">
              <a:solidFill>
                <a:srgbClr val="003296"/>
              </a:solidFill>
            </a:endParaRPr>
          </a:p>
          <a:p>
            <a:pPr algn="just">
              <a:spcBef>
                <a:spcPts val="600"/>
              </a:spcBef>
              <a:spcAft>
                <a:spcPts val="600"/>
              </a:spcAft>
              <a:buFont typeface="Wingdings" panose="05000000000000000000" pitchFamily="2" charset="2"/>
              <a:buChar char="q"/>
            </a:pPr>
            <a:r>
              <a:rPr lang="tr-TR" altLang="bg-BG" sz="1700" b="1" cap="all" dirty="0" smtClean="0">
                <a:solidFill>
                  <a:srgbClr val="003296"/>
                </a:solidFill>
              </a:rPr>
              <a:t>PROJENİN UYGULAMA DÖNEMİNİN UZATILMASINA İLİŞKİN DEĞİŞİKLİKLER</a:t>
            </a:r>
            <a:endParaRPr lang="en-GB" altLang="bg-BG" sz="1700" b="1" cap="all" dirty="0" smtClean="0">
              <a:solidFill>
                <a:srgbClr val="003296"/>
              </a:solidFill>
            </a:endParaRPr>
          </a:p>
          <a:p>
            <a:pPr algn="just">
              <a:spcBef>
                <a:spcPts val="600"/>
              </a:spcBef>
              <a:spcAft>
                <a:spcPts val="600"/>
              </a:spcAft>
              <a:buFont typeface="Wingdings" panose="05000000000000000000" pitchFamily="2" charset="2"/>
              <a:buChar char="§"/>
            </a:pPr>
            <a:r>
              <a:rPr lang="tr-TR" altLang="bg-BG" sz="1800" dirty="0" smtClean="0">
                <a:solidFill>
                  <a:srgbClr val="003296"/>
                </a:solidFill>
              </a:rPr>
              <a:t>Her durumda </a:t>
            </a:r>
            <a:r>
              <a:rPr lang="tr-TR" altLang="bg-BG" sz="1800" b="1" dirty="0" smtClean="0">
                <a:solidFill>
                  <a:srgbClr val="003296"/>
                </a:solidFill>
              </a:rPr>
              <a:t>Ortak İzleme Komitesi onayını </a:t>
            </a:r>
            <a:r>
              <a:rPr lang="tr-TR" altLang="bg-BG" sz="1800" dirty="0" smtClean="0">
                <a:solidFill>
                  <a:srgbClr val="003296"/>
                </a:solidFill>
              </a:rPr>
              <a:t>ve</a:t>
            </a:r>
            <a:r>
              <a:rPr lang="tr-TR" altLang="bg-BG" sz="1800" b="1" dirty="0" smtClean="0">
                <a:solidFill>
                  <a:srgbClr val="003296"/>
                </a:solidFill>
              </a:rPr>
              <a:t> Zeyilname </a:t>
            </a:r>
            <a:r>
              <a:rPr lang="tr-TR" altLang="bg-BG" sz="1800" dirty="0" smtClean="0">
                <a:solidFill>
                  <a:srgbClr val="003296"/>
                </a:solidFill>
              </a:rPr>
              <a:t>düzenlenmesini gerektirir.</a:t>
            </a:r>
          </a:p>
          <a:p>
            <a:pPr algn="just">
              <a:spcBef>
                <a:spcPts val="600"/>
              </a:spcBef>
              <a:spcAft>
                <a:spcPts val="600"/>
              </a:spcAft>
              <a:buFont typeface="Wingdings" panose="05000000000000000000" pitchFamily="2" charset="2"/>
              <a:buChar char="§"/>
            </a:pPr>
            <a:r>
              <a:rPr lang="tr-TR" altLang="bg-BG" sz="1800" dirty="0">
                <a:solidFill>
                  <a:srgbClr val="003296"/>
                </a:solidFill>
              </a:rPr>
              <a:t>Sözleşme değişikliği talebi, süre ve eylem planının yeniden düzenlenmesi de dahil olmak üzere, proje uygulama dönemindeki değişiklikleri yansıtan yeniden düzenlenmiş Başvuru Formu ile birlikte sunulmalıdır</a:t>
            </a:r>
            <a:r>
              <a:rPr lang="tr-TR" altLang="bg-BG" sz="1800" dirty="0" smtClean="0">
                <a:solidFill>
                  <a:srgbClr val="003296"/>
                </a:solidFill>
              </a:rPr>
              <a:t>.</a:t>
            </a:r>
            <a:endParaRPr lang="tr-TR" altLang="bg-BG" sz="1800" dirty="0">
              <a:solidFill>
                <a:srgbClr val="003296"/>
              </a:solidFill>
            </a:endParaRPr>
          </a:p>
          <a:p>
            <a:pPr algn="just">
              <a:spcBef>
                <a:spcPts val="600"/>
              </a:spcBef>
              <a:spcAft>
                <a:spcPts val="600"/>
              </a:spcAft>
              <a:buFont typeface="Wingdings" panose="05000000000000000000" pitchFamily="2" charset="2"/>
              <a:buChar char="§"/>
            </a:pPr>
            <a:endParaRPr lang="tr-TR" altLang="bg-BG" sz="1800" dirty="0" smtClean="0">
              <a:solidFill>
                <a:srgbClr val="003296"/>
              </a:solidFill>
            </a:endParaRPr>
          </a:p>
          <a:p>
            <a:pPr marL="0" indent="0" algn="just">
              <a:spcBef>
                <a:spcPts val="600"/>
              </a:spcBef>
              <a:spcAft>
                <a:spcPts val="600"/>
              </a:spcAft>
              <a:buNone/>
            </a:pPr>
            <a:r>
              <a:rPr lang="tr-TR" altLang="bg-BG" sz="1800" dirty="0" smtClean="0">
                <a:solidFill>
                  <a:srgbClr val="003296"/>
                </a:solidFill>
              </a:rPr>
              <a:t>	Proje </a:t>
            </a:r>
            <a:r>
              <a:rPr lang="tr-TR" altLang="bg-BG" sz="1800" dirty="0">
                <a:solidFill>
                  <a:srgbClr val="003296"/>
                </a:solidFill>
              </a:rPr>
              <a:t>uygulama süresinin uzatılması, tüm proje uygulama dönemi boyunca </a:t>
            </a:r>
            <a:r>
              <a:rPr lang="tr-TR" altLang="bg-BG" sz="1800" dirty="0" smtClean="0">
                <a:solidFill>
                  <a:srgbClr val="003296"/>
                </a:solidFill>
              </a:rPr>
              <a:t>	yalnızca </a:t>
            </a:r>
            <a:r>
              <a:rPr lang="tr-TR" altLang="bg-BG" sz="1800" dirty="0">
                <a:solidFill>
                  <a:srgbClr val="003296"/>
                </a:solidFill>
              </a:rPr>
              <a:t>bir kez onaylanabilir. Yeni proje uygulama dönemi, Başvuru Formu’nda belirtilen ilgili özel hedefler için maksimum proje süresini aşamaz.</a:t>
            </a:r>
          </a:p>
        </p:txBody>
      </p:sp>
      <p:sp>
        <p:nvSpPr>
          <p:cNvPr id="2" name="Sağ Ok 1"/>
          <p:cNvSpPr/>
          <p:nvPr/>
        </p:nvSpPr>
        <p:spPr>
          <a:xfrm>
            <a:off x="346688" y="4221088"/>
            <a:ext cx="978407" cy="484632"/>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altLang="bg-BG" b="1" dirty="0">
                <a:solidFill>
                  <a:srgbClr val="003296"/>
                </a:solidFill>
              </a:rPr>
              <a:t>N</a:t>
            </a:r>
            <a:r>
              <a:rPr lang="tr-TR" altLang="bg-BG" b="1" dirty="0" smtClean="0">
                <a:solidFill>
                  <a:srgbClr val="003296"/>
                </a:solidFill>
              </a:rPr>
              <a:t>ot</a:t>
            </a:r>
            <a:r>
              <a:rPr lang="tr-TR" altLang="bg-BG" b="1" dirty="0">
                <a:solidFill>
                  <a:srgbClr val="003296"/>
                </a:solidFill>
              </a:rPr>
              <a:t>:</a:t>
            </a:r>
            <a:endParaRPr lang="tr-TR" dirty="0"/>
          </a:p>
        </p:txBody>
      </p:sp>
    </p:spTree>
    <p:extLst>
      <p:ext uri="{BB962C8B-B14F-4D97-AF65-F5344CB8AC3E}">
        <p14:creationId xmlns:p14="http://schemas.microsoft.com/office/powerpoint/2010/main" val="8642897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2000" fill="hold"/>
                                        <p:tgtEl>
                                          <p:spTgt spid="9"/>
                                        </p:tgtEl>
                                        <p:attrNameLst>
                                          <p:attrName>ppt_w</p:attrName>
                                        </p:attrNameLst>
                                      </p:cBhvr>
                                      <p:tavLst>
                                        <p:tav tm="0">
                                          <p:val>
                                            <p:fltVal val="0"/>
                                          </p:val>
                                        </p:tav>
                                        <p:tav tm="100000">
                                          <p:val>
                                            <p:strVal val="#ppt_w"/>
                                          </p:val>
                                        </p:tav>
                                      </p:tavLst>
                                    </p:anim>
                                    <p:anim calcmode="lin" valueType="num">
                                      <p:cBhvr>
                                        <p:cTn id="8" dur="20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453335"/>
            <a:ext cx="9152554" cy="43293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0"/>
            <a:ext cx="9144002" cy="112474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84368" y="30442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3"/>
          <p:cNvSpPr txBox="1">
            <a:spLocks noChangeArrowheads="1"/>
          </p:cNvSpPr>
          <p:nvPr/>
        </p:nvSpPr>
        <p:spPr>
          <a:xfrm>
            <a:off x="381000" y="1033684"/>
            <a:ext cx="8229600" cy="58243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Aft>
                <a:spcPct val="20000"/>
              </a:spcAft>
              <a:buNone/>
            </a:pPr>
            <a:endParaRPr lang="ru-RU" altLang="bg-BG" sz="1700" dirty="0">
              <a:solidFill>
                <a:srgbClr val="003296"/>
              </a:solidFill>
            </a:endParaRPr>
          </a:p>
          <a:p>
            <a:pPr marL="0" indent="0" algn="just">
              <a:lnSpc>
                <a:spcPct val="110000"/>
              </a:lnSpc>
              <a:spcAft>
                <a:spcPct val="20000"/>
              </a:spcAft>
            </a:pPr>
            <a:endParaRPr lang="ru-RU" altLang="bg-BG" sz="1700" dirty="0">
              <a:solidFill>
                <a:srgbClr val="003296"/>
              </a:solidFill>
            </a:endParaRPr>
          </a:p>
          <a:p>
            <a:pPr>
              <a:lnSpc>
                <a:spcPct val="80000"/>
              </a:lnSpc>
              <a:buFontTx/>
              <a:buNone/>
            </a:pPr>
            <a:endParaRPr lang="bg-BG" altLang="bg-BG" sz="1400" b="1" dirty="0" smtClean="0"/>
          </a:p>
        </p:txBody>
      </p:sp>
      <p:sp>
        <p:nvSpPr>
          <p:cNvPr id="8" name="TextBox 7"/>
          <p:cNvSpPr txBox="1"/>
          <p:nvPr/>
        </p:nvSpPr>
        <p:spPr>
          <a:xfrm>
            <a:off x="3275856" y="116633"/>
            <a:ext cx="4536504" cy="829484"/>
          </a:xfrm>
          <a:prstGeom prst="rect">
            <a:avLst/>
          </a:prstGeom>
          <a:noFill/>
        </p:spPr>
        <p:txBody>
          <a:bodyPr wrap="square" rtlCol="0">
            <a:noAutofit/>
          </a:bodyPr>
          <a:lstStyle/>
          <a:p>
            <a:pPr algn="ctr"/>
            <a:r>
              <a:rPr lang="tr-TR" sz="2000" b="1" cap="all" dirty="0" smtClean="0">
                <a:solidFill>
                  <a:srgbClr val="003296"/>
                </a:solidFill>
              </a:rPr>
              <a:t>PROJE BÜTÇESİNE İLİŞKİN DEĞİŞİKLİK YAPILMASI- DEĞİŞİKLİK TÜRLERİ VE USULLERİ</a:t>
            </a:r>
            <a:endParaRPr lang="ru-RU" sz="2000" b="1" cap="all" dirty="0">
              <a:solidFill>
                <a:srgbClr val="003296"/>
              </a:solidFill>
            </a:endParaRPr>
          </a:p>
        </p:txBody>
      </p:sp>
      <p:sp>
        <p:nvSpPr>
          <p:cNvPr id="11" name="Rectangle 3"/>
          <p:cNvSpPr txBox="1">
            <a:spLocks noChangeArrowheads="1"/>
          </p:cNvSpPr>
          <p:nvPr/>
        </p:nvSpPr>
        <p:spPr>
          <a:xfrm>
            <a:off x="212558" y="1030312"/>
            <a:ext cx="8539295" cy="585595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lnSpc>
                <a:spcPts val="1900"/>
              </a:lnSpc>
              <a:spcBef>
                <a:spcPts val="600"/>
              </a:spcBef>
              <a:spcAft>
                <a:spcPts val="600"/>
              </a:spcAft>
              <a:buFont typeface="Wingdings" panose="05000000000000000000" pitchFamily="2" charset="2"/>
              <a:buChar char="q"/>
            </a:pPr>
            <a:r>
              <a:rPr lang="tr-TR" altLang="bg-BG" sz="1800" b="1" cap="all" dirty="0" smtClean="0">
                <a:solidFill>
                  <a:srgbClr val="003296"/>
                </a:solidFill>
              </a:rPr>
              <a:t>Ortaklar </a:t>
            </a:r>
            <a:r>
              <a:rPr lang="tr-TR" altLang="bg-BG" sz="1800" b="1" cap="all" dirty="0" err="1" smtClean="0">
                <a:solidFill>
                  <a:srgbClr val="003296"/>
                </a:solidFill>
              </a:rPr>
              <a:t>arasInda</a:t>
            </a:r>
            <a:r>
              <a:rPr lang="tr-TR" altLang="bg-BG" sz="1800" b="1" cap="all" dirty="0" smtClean="0">
                <a:solidFill>
                  <a:srgbClr val="003296"/>
                </a:solidFill>
              </a:rPr>
              <a:t> yeniden bütçe </a:t>
            </a:r>
            <a:r>
              <a:rPr lang="tr-TR" altLang="bg-BG" sz="1800" b="1" cap="all" dirty="0" err="1" smtClean="0">
                <a:solidFill>
                  <a:srgbClr val="003296"/>
                </a:solidFill>
              </a:rPr>
              <a:t>tahsİSİ</a:t>
            </a:r>
            <a:endParaRPr lang="en-GB" altLang="bg-BG" sz="1800" b="1" cap="all" dirty="0" smtClean="0">
              <a:solidFill>
                <a:srgbClr val="003296"/>
              </a:solidFill>
            </a:endParaRPr>
          </a:p>
          <a:p>
            <a:pPr algn="just">
              <a:spcBef>
                <a:spcPts val="600"/>
              </a:spcBef>
              <a:spcAft>
                <a:spcPts val="600"/>
              </a:spcAft>
              <a:buFont typeface="Wingdings" panose="05000000000000000000" pitchFamily="2" charset="2"/>
              <a:buChar char="§"/>
            </a:pPr>
            <a:r>
              <a:rPr lang="tr-TR" altLang="bg-BG" sz="1800" dirty="0">
                <a:solidFill>
                  <a:srgbClr val="003296"/>
                </a:solidFill>
              </a:rPr>
              <a:t>Her durumda </a:t>
            </a:r>
            <a:r>
              <a:rPr lang="tr-TR" altLang="bg-BG" sz="1800" b="1" dirty="0">
                <a:solidFill>
                  <a:srgbClr val="003296"/>
                </a:solidFill>
              </a:rPr>
              <a:t>Ortak İzleme </a:t>
            </a:r>
            <a:r>
              <a:rPr lang="tr-TR" altLang="bg-BG" sz="1800" b="1" dirty="0" smtClean="0">
                <a:solidFill>
                  <a:srgbClr val="003296"/>
                </a:solidFill>
              </a:rPr>
              <a:t>Komitesi onayını </a:t>
            </a:r>
            <a:r>
              <a:rPr lang="tr-TR" altLang="bg-BG" sz="1800" dirty="0" smtClean="0">
                <a:solidFill>
                  <a:srgbClr val="003296"/>
                </a:solidFill>
              </a:rPr>
              <a:t>ve</a:t>
            </a:r>
            <a:r>
              <a:rPr lang="tr-TR" altLang="bg-BG" sz="1800" b="1" dirty="0" smtClean="0">
                <a:solidFill>
                  <a:srgbClr val="003296"/>
                </a:solidFill>
              </a:rPr>
              <a:t> </a:t>
            </a:r>
            <a:r>
              <a:rPr lang="tr-TR" altLang="bg-BG" sz="1800" b="1" dirty="0">
                <a:solidFill>
                  <a:srgbClr val="003296"/>
                </a:solidFill>
              </a:rPr>
              <a:t>Zeyilname </a:t>
            </a:r>
            <a:r>
              <a:rPr lang="tr-TR" altLang="bg-BG" sz="1800" dirty="0">
                <a:solidFill>
                  <a:srgbClr val="003296"/>
                </a:solidFill>
              </a:rPr>
              <a:t>düzenlenmesini gerektirir.</a:t>
            </a:r>
          </a:p>
          <a:p>
            <a:pPr algn="just">
              <a:lnSpc>
                <a:spcPts val="1900"/>
              </a:lnSpc>
              <a:spcBef>
                <a:spcPts val="600"/>
              </a:spcBef>
              <a:spcAft>
                <a:spcPts val="600"/>
              </a:spcAft>
              <a:buFont typeface="Wingdings" panose="05000000000000000000" pitchFamily="2" charset="2"/>
              <a:buChar char="§"/>
            </a:pPr>
            <a:r>
              <a:rPr lang="tr-TR" altLang="bg-BG" sz="1800" dirty="0" smtClean="0">
                <a:solidFill>
                  <a:srgbClr val="003296"/>
                </a:solidFill>
              </a:rPr>
              <a:t>Bu </a:t>
            </a:r>
            <a:r>
              <a:rPr lang="tr-TR" altLang="bg-BG" sz="1800" dirty="0">
                <a:solidFill>
                  <a:srgbClr val="003296"/>
                </a:solidFill>
              </a:rPr>
              <a:t>tür değişiklilere, ortağın bütçesinin %</a:t>
            </a:r>
            <a:r>
              <a:rPr lang="tr-TR" altLang="bg-BG" sz="1800" dirty="0" smtClean="0">
                <a:solidFill>
                  <a:srgbClr val="003296"/>
                </a:solidFill>
              </a:rPr>
              <a:t>20’si dahilinde izin verilmektedir.</a:t>
            </a:r>
          </a:p>
          <a:p>
            <a:pPr algn="just">
              <a:lnSpc>
                <a:spcPts val="1900"/>
              </a:lnSpc>
              <a:spcBef>
                <a:spcPts val="600"/>
              </a:spcBef>
              <a:spcAft>
                <a:spcPts val="600"/>
              </a:spcAft>
              <a:buFont typeface="Wingdings" panose="05000000000000000000" pitchFamily="2" charset="2"/>
              <a:buChar char="§"/>
            </a:pPr>
            <a:r>
              <a:rPr lang="tr-TR" altLang="bg-BG" sz="1800" dirty="0" smtClean="0">
                <a:solidFill>
                  <a:srgbClr val="003296"/>
                </a:solidFill>
              </a:rPr>
              <a:t>Not: Her bütçe değişikliği için ayrı ayrı %20’lik sınır olduğu düşünülmemelidir. Yani, proje ortakları arasındaki her yeni bütçe tahsis miktarı, toplam yeniden tahsis oranı %20’ye ulaşıncaya kadar daha önce yapılmış yeniden tahsis miktarlarına eklenir.</a:t>
            </a:r>
            <a:endParaRPr lang="en-GB" altLang="bg-BG" sz="1800" dirty="0">
              <a:solidFill>
                <a:srgbClr val="003296"/>
              </a:solidFill>
            </a:endParaRPr>
          </a:p>
          <a:p>
            <a:pPr marL="0" lvl="1" indent="0" algn="just">
              <a:lnSpc>
                <a:spcPts val="1900"/>
              </a:lnSpc>
              <a:spcBef>
                <a:spcPts val="600"/>
              </a:spcBef>
              <a:spcAft>
                <a:spcPts val="600"/>
              </a:spcAft>
              <a:buNone/>
            </a:pPr>
            <a:endParaRPr lang="tr-TR" altLang="bg-BG" sz="1800" dirty="0">
              <a:solidFill>
                <a:srgbClr val="003296"/>
              </a:solidFill>
            </a:endParaRPr>
          </a:p>
          <a:p>
            <a:pPr marL="0" lvl="1" indent="0" algn="just">
              <a:lnSpc>
                <a:spcPts val="1900"/>
              </a:lnSpc>
              <a:spcBef>
                <a:spcPts val="600"/>
              </a:spcBef>
              <a:spcAft>
                <a:spcPts val="600"/>
              </a:spcAft>
              <a:buNone/>
            </a:pPr>
            <a:r>
              <a:rPr lang="tr-TR" altLang="bg-BG" sz="1800" b="1" cap="all" dirty="0" smtClean="0">
                <a:solidFill>
                  <a:srgbClr val="003296"/>
                </a:solidFill>
              </a:rPr>
              <a:t>BÜTÇE KALEMİ ARASINDA YENİDEN TAHSİS</a:t>
            </a:r>
            <a:endParaRPr lang="en-GB" altLang="bg-BG" sz="1800" dirty="0" smtClean="0">
              <a:solidFill>
                <a:srgbClr val="003296"/>
              </a:solidFill>
            </a:endParaRPr>
          </a:p>
          <a:p>
            <a:pPr algn="just">
              <a:lnSpc>
                <a:spcPts val="1900"/>
              </a:lnSpc>
              <a:spcBef>
                <a:spcPts val="600"/>
              </a:spcBef>
              <a:spcAft>
                <a:spcPts val="600"/>
              </a:spcAft>
              <a:buFont typeface="Wingdings" panose="05000000000000000000" pitchFamily="2" charset="2"/>
              <a:buChar char="§"/>
            </a:pPr>
            <a:r>
              <a:rPr lang="tr-TR" altLang="bg-BG" sz="1800" dirty="0" smtClean="0">
                <a:solidFill>
                  <a:srgbClr val="003296"/>
                </a:solidFill>
              </a:rPr>
              <a:t>Bir bütçe kalemi içerisinde, bütçe alt kalemleri arasındaki değişiklikler, bütçe kaleminin toplam miktarı değişmediği ve projenin ana konuları bu değişiklikten etkilenmediği sürece, ilgili harcamalar yapılmadan önce Yönetim Makamı’nın onayı alınarak yapılabilmektedir.</a:t>
            </a:r>
          </a:p>
          <a:p>
            <a:pPr algn="just">
              <a:lnSpc>
                <a:spcPts val="1900"/>
              </a:lnSpc>
              <a:spcBef>
                <a:spcPts val="600"/>
              </a:spcBef>
              <a:spcAft>
                <a:spcPts val="600"/>
              </a:spcAft>
              <a:buFont typeface="Wingdings" panose="05000000000000000000" pitchFamily="2" charset="2"/>
              <a:buChar char="§"/>
            </a:pPr>
            <a:endParaRPr lang="tr-TR" altLang="bg-BG" sz="1800" dirty="0" smtClean="0">
              <a:solidFill>
                <a:srgbClr val="003296"/>
              </a:solidFill>
            </a:endParaRPr>
          </a:p>
        </p:txBody>
      </p:sp>
    </p:spTree>
    <p:extLst>
      <p:ext uri="{BB962C8B-B14F-4D97-AF65-F5344CB8AC3E}">
        <p14:creationId xmlns:p14="http://schemas.microsoft.com/office/powerpoint/2010/main" val="31481160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2000" fill="hold"/>
                                        <p:tgtEl>
                                          <p:spTgt spid="8"/>
                                        </p:tgtEl>
                                        <p:attrNameLst>
                                          <p:attrName>ppt_w</p:attrName>
                                        </p:attrNameLst>
                                      </p:cBhvr>
                                      <p:tavLst>
                                        <p:tav tm="0">
                                          <p:val>
                                            <p:fltVal val="0"/>
                                          </p:val>
                                        </p:tav>
                                        <p:tav tm="100000">
                                          <p:val>
                                            <p:strVal val="#ppt_w"/>
                                          </p:val>
                                        </p:tav>
                                      </p:tavLst>
                                    </p:anim>
                                    <p:anim calcmode="lin" valueType="num">
                                      <p:cBhvr>
                                        <p:cTn id="8" dur="20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453335"/>
            <a:ext cx="9152554" cy="43293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0"/>
            <a:ext cx="9144002" cy="112474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84368" y="304422"/>
            <a:ext cx="906447" cy="604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116632"/>
            <a:ext cx="2952328" cy="917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3"/>
          <p:cNvSpPr txBox="1">
            <a:spLocks noChangeArrowheads="1"/>
          </p:cNvSpPr>
          <p:nvPr/>
        </p:nvSpPr>
        <p:spPr>
          <a:xfrm>
            <a:off x="381000" y="1033684"/>
            <a:ext cx="8229600" cy="58243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10000"/>
              </a:lnSpc>
              <a:spcAft>
                <a:spcPct val="20000"/>
              </a:spcAft>
              <a:buNone/>
            </a:pPr>
            <a:endParaRPr lang="ru-RU" altLang="bg-BG" sz="1700" dirty="0">
              <a:solidFill>
                <a:srgbClr val="003296"/>
              </a:solidFill>
            </a:endParaRPr>
          </a:p>
          <a:p>
            <a:pPr marL="0" indent="0" algn="just">
              <a:lnSpc>
                <a:spcPct val="110000"/>
              </a:lnSpc>
              <a:spcAft>
                <a:spcPct val="20000"/>
              </a:spcAft>
            </a:pPr>
            <a:endParaRPr lang="ru-RU" altLang="bg-BG" sz="1700" dirty="0">
              <a:solidFill>
                <a:srgbClr val="003296"/>
              </a:solidFill>
            </a:endParaRPr>
          </a:p>
          <a:p>
            <a:pPr>
              <a:lnSpc>
                <a:spcPct val="80000"/>
              </a:lnSpc>
              <a:buFontTx/>
              <a:buNone/>
            </a:pPr>
            <a:endParaRPr lang="bg-BG" altLang="bg-BG" sz="1400" b="1" dirty="0" smtClean="0"/>
          </a:p>
        </p:txBody>
      </p:sp>
      <p:sp>
        <p:nvSpPr>
          <p:cNvPr id="8" name="TextBox 7"/>
          <p:cNvSpPr txBox="1"/>
          <p:nvPr/>
        </p:nvSpPr>
        <p:spPr>
          <a:xfrm>
            <a:off x="3275856" y="116633"/>
            <a:ext cx="4536504" cy="829484"/>
          </a:xfrm>
          <a:prstGeom prst="rect">
            <a:avLst/>
          </a:prstGeom>
          <a:noFill/>
        </p:spPr>
        <p:txBody>
          <a:bodyPr wrap="square" rtlCol="0">
            <a:noAutofit/>
          </a:bodyPr>
          <a:lstStyle/>
          <a:p>
            <a:pPr algn="ctr"/>
            <a:r>
              <a:rPr lang="tr-TR" sz="2000" b="1" cap="all" dirty="0" smtClean="0">
                <a:solidFill>
                  <a:srgbClr val="003296"/>
                </a:solidFill>
              </a:rPr>
              <a:t>PROJE BÜTÇESİNE İLİŞKİN DEĞİŞİKLİK YAPILMASI- DEĞİŞİKLİK TÜRLERİ VE USULLERİ</a:t>
            </a:r>
            <a:endParaRPr lang="ru-RU" sz="2000" b="1" cap="all" dirty="0">
              <a:solidFill>
                <a:srgbClr val="003296"/>
              </a:solidFill>
            </a:endParaRPr>
          </a:p>
        </p:txBody>
      </p:sp>
      <p:sp>
        <p:nvSpPr>
          <p:cNvPr id="11" name="Rectangle 3"/>
          <p:cNvSpPr txBox="1">
            <a:spLocks noChangeArrowheads="1"/>
          </p:cNvSpPr>
          <p:nvPr/>
        </p:nvSpPr>
        <p:spPr>
          <a:xfrm>
            <a:off x="212558" y="1030312"/>
            <a:ext cx="8539295" cy="585595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285750" lvl="1" algn="just">
              <a:lnSpc>
                <a:spcPts val="1900"/>
              </a:lnSpc>
              <a:spcBef>
                <a:spcPts val="600"/>
              </a:spcBef>
              <a:spcAft>
                <a:spcPts val="600"/>
              </a:spcAft>
              <a:buFont typeface="Wingdings" panose="05000000000000000000" pitchFamily="2" charset="2"/>
              <a:buChar char="q"/>
            </a:pPr>
            <a:endParaRPr lang="tr-TR" altLang="bg-BG" sz="1700" b="1" cap="all" dirty="0" smtClean="0">
              <a:solidFill>
                <a:srgbClr val="003296"/>
              </a:solidFill>
            </a:endParaRPr>
          </a:p>
          <a:p>
            <a:pPr marL="285750" lvl="1" algn="just">
              <a:lnSpc>
                <a:spcPts val="1900"/>
              </a:lnSpc>
              <a:spcBef>
                <a:spcPts val="600"/>
              </a:spcBef>
              <a:spcAft>
                <a:spcPts val="600"/>
              </a:spcAft>
              <a:buFont typeface="Wingdings" panose="05000000000000000000" pitchFamily="2" charset="2"/>
              <a:buChar char="q"/>
            </a:pPr>
            <a:endParaRPr lang="tr-TR" altLang="bg-BG" sz="1700" b="1" cap="all" dirty="0">
              <a:solidFill>
                <a:srgbClr val="003296"/>
              </a:solidFill>
            </a:endParaRPr>
          </a:p>
          <a:p>
            <a:pPr marL="285750" lvl="1" algn="just">
              <a:lnSpc>
                <a:spcPts val="1900"/>
              </a:lnSpc>
              <a:spcBef>
                <a:spcPts val="600"/>
              </a:spcBef>
              <a:spcAft>
                <a:spcPts val="600"/>
              </a:spcAft>
              <a:buFont typeface="Wingdings" panose="05000000000000000000" pitchFamily="2" charset="2"/>
              <a:buChar char="q"/>
            </a:pPr>
            <a:r>
              <a:rPr lang="tr-TR" altLang="bg-BG" sz="1700" b="1" cap="all" dirty="0" smtClean="0">
                <a:solidFill>
                  <a:srgbClr val="003296"/>
                </a:solidFill>
              </a:rPr>
              <a:t>BÜTÇENİN BÜTÇE KALEMLERİ ARASINDA YENİDEN TAHSİSİ</a:t>
            </a:r>
            <a:endParaRPr lang="en-GB" altLang="bg-BG" sz="1700" dirty="0" smtClean="0">
              <a:solidFill>
                <a:srgbClr val="003296"/>
              </a:solidFill>
            </a:endParaRPr>
          </a:p>
          <a:p>
            <a:pPr marL="0" indent="0" algn="just">
              <a:lnSpc>
                <a:spcPts val="1900"/>
              </a:lnSpc>
              <a:spcBef>
                <a:spcPts val="600"/>
              </a:spcBef>
              <a:spcAft>
                <a:spcPts val="600"/>
              </a:spcAft>
              <a:buNone/>
            </a:pPr>
            <a:r>
              <a:rPr lang="tr-TR" altLang="bg-BG" sz="1800" b="1" u="sng" dirty="0" smtClean="0">
                <a:solidFill>
                  <a:srgbClr val="003296"/>
                </a:solidFill>
              </a:rPr>
              <a:t>Daha küçük bütçenin %20’sinden fazla olan bütçe kalemi yeniden tahsislerine izin verilmemektedir.</a:t>
            </a:r>
            <a:endParaRPr lang="en-GB" altLang="bg-BG" sz="1800" b="1" u="sng" dirty="0" smtClean="0">
              <a:solidFill>
                <a:srgbClr val="003296"/>
              </a:solidFill>
            </a:endParaRPr>
          </a:p>
          <a:p>
            <a:pPr algn="just">
              <a:lnSpc>
                <a:spcPts val="1900"/>
              </a:lnSpc>
              <a:spcBef>
                <a:spcPts val="600"/>
              </a:spcBef>
              <a:spcAft>
                <a:spcPts val="600"/>
              </a:spcAft>
              <a:buFont typeface="Wingdings" panose="05000000000000000000" pitchFamily="2" charset="2"/>
              <a:buChar char="§"/>
            </a:pPr>
            <a:r>
              <a:rPr lang="tr-TR" altLang="bg-BG" sz="1800" dirty="0" smtClean="0">
                <a:solidFill>
                  <a:srgbClr val="003296"/>
                </a:solidFill>
              </a:rPr>
              <a:t>Bütçe kalemleri arasında yapılacak, daha küçük bütçe kaleminin %20’sine kadar olan değişiklikler, ilgili harcamalar yapılmadan önce ve Yönetim Makamı onayı alındıktan sonra yapılabilir.</a:t>
            </a:r>
            <a:endParaRPr lang="en-GB" altLang="bg-BG" sz="1800" dirty="0" smtClean="0">
              <a:solidFill>
                <a:srgbClr val="003296"/>
              </a:solidFill>
            </a:endParaRPr>
          </a:p>
          <a:p>
            <a:pPr algn="just">
              <a:lnSpc>
                <a:spcPts val="1900"/>
              </a:lnSpc>
              <a:spcBef>
                <a:spcPts val="600"/>
              </a:spcBef>
              <a:spcAft>
                <a:spcPts val="600"/>
              </a:spcAft>
              <a:buFont typeface="Wingdings" panose="05000000000000000000" pitchFamily="2" charset="2"/>
              <a:buChar char="§"/>
            </a:pPr>
            <a:r>
              <a:rPr lang="tr-TR" altLang="bg-BG" sz="1800" dirty="0" smtClean="0">
                <a:solidFill>
                  <a:srgbClr val="003296"/>
                </a:solidFill>
              </a:rPr>
              <a:t>Bütçe kalemleri arasındaki yeniden tahsis, bütçe kaleminde belirtilmiş olan uygun harcama miktarının azami ve asgari eşik kurallarına uygun olmalıdır.</a:t>
            </a:r>
            <a:endParaRPr lang="en-GB" altLang="bg-BG" sz="1800" dirty="0" smtClean="0">
              <a:solidFill>
                <a:srgbClr val="003296"/>
              </a:solidFill>
            </a:endParaRPr>
          </a:p>
        </p:txBody>
      </p:sp>
    </p:spTree>
    <p:extLst>
      <p:ext uri="{BB962C8B-B14F-4D97-AF65-F5344CB8AC3E}">
        <p14:creationId xmlns:p14="http://schemas.microsoft.com/office/powerpoint/2010/main" val="229852545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2000" fill="hold"/>
                                        <p:tgtEl>
                                          <p:spTgt spid="8"/>
                                        </p:tgtEl>
                                        <p:attrNameLst>
                                          <p:attrName>ppt_w</p:attrName>
                                        </p:attrNameLst>
                                      </p:cBhvr>
                                      <p:tavLst>
                                        <p:tav tm="0">
                                          <p:val>
                                            <p:fltVal val="0"/>
                                          </p:val>
                                        </p:tav>
                                        <p:tav tm="100000">
                                          <p:val>
                                            <p:strVal val="#ppt_w"/>
                                          </p:val>
                                        </p:tav>
                                      </p:tavLst>
                                    </p:anim>
                                    <p:anim calcmode="lin" valueType="num">
                                      <p:cBhvr>
                                        <p:cTn id="8" dur="20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4699</TotalTime>
  <Words>880</Words>
  <Application>Microsoft Office PowerPoint</Application>
  <PresentationFormat>Ekran Gösterisi (4:3)</PresentationFormat>
  <Paragraphs>107</Paragraphs>
  <Slides>12</Slides>
  <Notes>11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Courier New</vt:lpstr>
      <vt:lpstr>Trebuchet MS</vt:lpstr>
      <vt:lpstr>Wingdings</vt:lpstr>
      <vt:lpstr>Office Theme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Toni Jakimovski</dc:creator>
  <cp:lastModifiedBy>Ceyda</cp:lastModifiedBy>
  <cp:revision>557</cp:revision>
  <dcterms:created xsi:type="dcterms:W3CDTF">2015-08-20T10:52:59Z</dcterms:created>
  <dcterms:modified xsi:type="dcterms:W3CDTF">2020-10-22T13:01:14Z</dcterms:modified>
</cp:coreProperties>
</file>