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4" r:id="rId2"/>
    <p:sldId id="256" r:id="rId3"/>
    <p:sldId id="260" r:id="rId4"/>
    <p:sldId id="276" r:id="rId5"/>
    <p:sldId id="258" r:id="rId6"/>
    <p:sldId id="278" r:id="rId7"/>
    <p:sldId id="259" r:id="rId8"/>
    <p:sldId id="283" r:id="rId9"/>
    <p:sldId id="261" r:id="rId10"/>
    <p:sldId id="279" r:id="rId11"/>
    <p:sldId id="268" r:id="rId12"/>
    <p:sldId id="285" r:id="rId13"/>
    <p:sldId id="280" r:id="rId14"/>
    <p:sldId id="269" r:id="rId15"/>
    <p:sldId id="281" r:id="rId16"/>
    <p:sldId id="284" r:id="rId17"/>
    <p:sldId id="266" r:id="rId18"/>
    <p:sldId id="272" r:id="rId19"/>
    <p:sldId id="282" r:id="rId20"/>
    <p:sldId id="271" r:id="rId21"/>
    <p:sldId id="277" r:id="rId22"/>
    <p:sldId id="264" r:id="rId23"/>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159B25"/>
    <a:srgbClr val="003296"/>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72" autoAdjust="0"/>
    <p:restoredTop sz="89228" autoAdjust="0"/>
  </p:normalViewPr>
  <p:slideViewPr>
    <p:cSldViewPr>
      <p:cViewPr varScale="1">
        <p:scale>
          <a:sx n="104" d="100"/>
          <a:sy n="104" d="100"/>
        </p:scale>
        <p:origin x="23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9F4A8-6EAE-4506-8549-C0FE2203036F}" type="datetimeFigureOut">
              <a:rPr lang="bg-BG" smtClean="0"/>
              <a:pPr/>
              <a:t>22.10.2020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5C7151-B796-421F-B0FE-316FBDE7ED1B}" type="slidenum">
              <a:rPr lang="bg-BG" smtClean="0"/>
              <a:pPr/>
              <a:t>‹#›</a:t>
            </a:fld>
            <a:endParaRPr lang="bg-BG"/>
          </a:p>
        </p:txBody>
      </p:sp>
    </p:spTree>
    <p:extLst>
      <p:ext uri="{BB962C8B-B14F-4D97-AF65-F5344CB8AC3E}">
        <p14:creationId xmlns:p14="http://schemas.microsoft.com/office/powerpoint/2010/main" val="1161529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2</a:t>
            </a:fld>
            <a:endParaRPr lang="bg-BG"/>
          </a:p>
        </p:txBody>
      </p:sp>
    </p:spTree>
    <p:extLst>
      <p:ext uri="{BB962C8B-B14F-4D97-AF65-F5344CB8AC3E}">
        <p14:creationId xmlns:p14="http://schemas.microsoft.com/office/powerpoint/2010/main" val="122984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11</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12</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13</a:t>
            </a:fld>
            <a:endParaRPr lang="bg-BG"/>
          </a:p>
        </p:txBody>
      </p:sp>
    </p:spTree>
    <p:extLst>
      <p:ext uri="{BB962C8B-B14F-4D97-AF65-F5344CB8AC3E}">
        <p14:creationId xmlns:p14="http://schemas.microsoft.com/office/powerpoint/2010/main" val="1018079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b="0"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14</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b="0"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15</a:t>
            </a:fld>
            <a:endParaRPr lang="bg-BG"/>
          </a:p>
        </p:txBody>
      </p:sp>
    </p:spTree>
    <p:extLst>
      <p:ext uri="{BB962C8B-B14F-4D97-AF65-F5344CB8AC3E}">
        <p14:creationId xmlns:p14="http://schemas.microsoft.com/office/powerpoint/2010/main" val="4227556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b="0"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16</a:t>
            </a:fld>
            <a:endParaRPr lang="bg-BG"/>
          </a:p>
        </p:txBody>
      </p:sp>
    </p:spTree>
    <p:extLst>
      <p:ext uri="{BB962C8B-B14F-4D97-AF65-F5344CB8AC3E}">
        <p14:creationId xmlns:p14="http://schemas.microsoft.com/office/powerpoint/2010/main" val="4227556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a:p>
        </p:txBody>
      </p:sp>
      <p:sp>
        <p:nvSpPr>
          <p:cNvPr id="4" name="Slide Number Placeholder 3"/>
          <p:cNvSpPr>
            <a:spLocks noGrp="1"/>
          </p:cNvSpPr>
          <p:nvPr>
            <p:ph type="sldNum" sz="quarter" idx="10"/>
          </p:nvPr>
        </p:nvSpPr>
        <p:spPr/>
        <p:txBody>
          <a:bodyPr/>
          <a:lstStyle/>
          <a:p>
            <a:fld id="{8E5C7151-B796-421F-B0FE-316FBDE7ED1B}" type="slidenum">
              <a:rPr lang="bg-BG" smtClean="0"/>
              <a:pPr/>
              <a:t>17</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tr-TR" sz="1200" dirty="0" smtClean="0"/>
          </a:p>
        </p:txBody>
      </p:sp>
      <p:sp>
        <p:nvSpPr>
          <p:cNvPr id="4" name="Slide Number Placeholder 3"/>
          <p:cNvSpPr>
            <a:spLocks noGrp="1"/>
          </p:cNvSpPr>
          <p:nvPr>
            <p:ph type="sldNum" sz="quarter" idx="10"/>
          </p:nvPr>
        </p:nvSpPr>
        <p:spPr/>
        <p:txBody>
          <a:bodyPr/>
          <a:lstStyle/>
          <a:p>
            <a:fld id="{8E5C7151-B796-421F-B0FE-316FBDE7ED1B}" type="slidenum">
              <a:rPr lang="bg-BG" smtClean="0"/>
              <a:pPr/>
              <a:t>18</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a:p>
        </p:txBody>
      </p:sp>
      <p:sp>
        <p:nvSpPr>
          <p:cNvPr id="4" name="Slide Number Placeholder 3"/>
          <p:cNvSpPr>
            <a:spLocks noGrp="1"/>
          </p:cNvSpPr>
          <p:nvPr>
            <p:ph type="sldNum" sz="quarter" idx="10"/>
          </p:nvPr>
        </p:nvSpPr>
        <p:spPr/>
        <p:txBody>
          <a:bodyPr/>
          <a:lstStyle/>
          <a:p>
            <a:fld id="{8E5C7151-B796-421F-B0FE-316FBDE7ED1B}" type="slidenum">
              <a:rPr lang="bg-BG" smtClean="0"/>
              <a:pPr/>
              <a:t>19</a:t>
            </a:fld>
            <a:endParaRPr lang="bg-BG"/>
          </a:p>
        </p:txBody>
      </p:sp>
    </p:spTree>
    <p:extLst>
      <p:ext uri="{BB962C8B-B14F-4D97-AF65-F5344CB8AC3E}">
        <p14:creationId xmlns:p14="http://schemas.microsoft.com/office/powerpoint/2010/main" val="1348961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20</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bg-BG" sz="1200" dirty="0" smtClean="0">
              <a:solidFill>
                <a:srgbClr val="00B050"/>
              </a:solidFill>
              <a:cs typeface="Arial" panose="020B0604020202020204" pitchFamily="34" charset="0"/>
            </a:endParaRPr>
          </a:p>
          <a:p>
            <a:endParaRPr lang="bg-BG" dirty="0">
              <a:solidFill>
                <a:srgbClr val="159B25"/>
              </a:solidFill>
            </a:endParaRPr>
          </a:p>
        </p:txBody>
      </p:sp>
      <p:sp>
        <p:nvSpPr>
          <p:cNvPr id="4" name="Slide Number Placeholder 3"/>
          <p:cNvSpPr>
            <a:spLocks noGrp="1"/>
          </p:cNvSpPr>
          <p:nvPr>
            <p:ph type="sldNum" sz="quarter" idx="10"/>
          </p:nvPr>
        </p:nvSpPr>
        <p:spPr/>
        <p:txBody>
          <a:bodyPr/>
          <a:lstStyle/>
          <a:p>
            <a:fld id="{8E5C7151-B796-421F-B0FE-316FBDE7ED1B}" type="slidenum">
              <a:rPr lang="bg-BG" smtClean="0"/>
              <a:pPr/>
              <a:t>3</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21</a:t>
            </a:fld>
            <a:endParaRPr lang="bg-BG"/>
          </a:p>
        </p:txBody>
      </p:sp>
    </p:spTree>
    <p:extLst>
      <p:ext uri="{BB962C8B-B14F-4D97-AF65-F5344CB8AC3E}">
        <p14:creationId xmlns:p14="http://schemas.microsoft.com/office/powerpoint/2010/main" val="9276351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a:p>
        </p:txBody>
      </p:sp>
      <p:sp>
        <p:nvSpPr>
          <p:cNvPr id="4" name="Slide Number Placeholder 3"/>
          <p:cNvSpPr>
            <a:spLocks noGrp="1"/>
          </p:cNvSpPr>
          <p:nvPr>
            <p:ph type="sldNum" sz="quarter" idx="10"/>
          </p:nvPr>
        </p:nvSpPr>
        <p:spPr/>
        <p:txBody>
          <a:bodyPr/>
          <a:lstStyle/>
          <a:p>
            <a:fld id="{8E5C7151-B796-421F-B0FE-316FBDE7ED1B}" type="slidenum">
              <a:rPr lang="bg-BG" smtClean="0"/>
              <a:pPr/>
              <a:t>22</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bg-BG" sz="1200" dirty="0" smtClean="0">
              <a:solidFill>
                <a:srgbClr val="00B050"/>
              </a:solidFill>
              <a:cs typeface="Arial" panose="020B0604020202020204" pitchFamily="34" charset="0"/>
            </a:endParaRPr>
          </a:p>
          <a:p>
            <a:endParaRPr lang="bg-BG" dirty="0">
              <a:solidFill>
                <a:srgbClr val="159B25"/>
              </a:solidFill>
            </a:endParaRPr>
          </a:p>
        </p:txBody>
      </p:sp>
      <p:sp>
        <p:nvSpPr>
          <p:cNvPr id="4" name="Slide Number Placeholder 3"/>
          <p:cNvSpPr>
            <a:spLocks noGrp="1"/>
          </p:cNvSpPr>
          <p:nvPr>
            <p:ph type="sldNum" sz="quarter" idx="10"/>
          </p:nvPr>
        </p:nvSpPr>
        <p:spPr/>
        <p:txBody>
          <a:bodyPr/>
          <a:lstStyle/>
          <a:p>
            <a:fld id="{8E5C7151-B796-421F-B0FE-316FBDE7ED1B}" type="slidenum">
              <a:rPr lang="bg-BG" smtClean="0"/>
              <a:pPr/>
              <a:t>4</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lnSpc>
                <a:spcPct val="120000"/>
              </a:lnSpc>
              <a:spcBef>
                <a:spcPts val="0"/>
              </a:spcBef>
              <a:spcAft>
                <a:spcPts val="600"/>
              </a:spcAft>
              <a:buNone/>
              <a:defRPr/>
            </a:pPr>
            <a:r>
              <a:rPr lang="tr-TR" altLang="bg-BG" sz="1200" b="1" dirty="0" smtClean="0">
                <a:solidFill>
                  <a:srgbClr val="FF0000"/>
                </a:solidFill>
                <a:cs typeface="Arial" panose="020B0604020202020204" pitchFamily="34" charset="0"/>
              </a:rPr>
              <a:t>Önceki dönemlere ait girilmiş veriler sisteme otomatik olarak eklenecektir.</a:t>
            </a:r>
            <a:endParaRPr lang="en-GB" altLang="bg-BG" sz="1200" b="1" dirty="0" smtClean="0">
              <a:solidFill>
                <a:srgbClr val="FF0000"/>
              </a:solidFill>
              <a:cs typeface="Arial" panose="020B0604020202020204" pitchFamily="34" charset="0"/>
            </a:endParaRPr>
          </a:p>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5</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ru-RU" dirty="0" smtClean="0"/>
          </a:p>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6</a:t>
            </a:fld>
            <a:endParaRPr lang="bg-BG"/>
          </a:p>
        </p:txBody>
      </p:sp>
    </p:spTree>
    <p:extLst>
      <p:ext uri="{BB962C8B-B14F-4D97-AF65-F5344CB8AC3E}">
        <p14:creationId xmlns:p14="http://schemas.microsoft.com/office/powerpoint/2010/main" val="2005499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endParaRPr lang="ru-RU" sz="1200" dirty="0" smtClean="0"/>
          </a:p>
        </p:txBody>
      </p:sp>
      <p:sp>
        <p:nvSpPr>
          <p:cNvPr id="4" name="Slide Number Placeholder 3"/>
          <p:cNvSpPr>
            <a:spLocks noGrp="1"/>
          </p:cNvSpPr>
          <p:nvPr>
            <p:ph type="sldNum" sz="quarter" idx="10"/>
          </p:nvPr>
        </p:nvSpPr>
        <p:spPr/>
        <p:txBody>
          <a:bodyPr/>
          <a:lstStyle/>
          <a:p>
            <a:fld id="{8E5C7151-B796-421F-B0FE-316FBDE7ED1B}" type="slidenum">
              <a:rPr lang="bg-BG" smtClean="0"/>
              <a:pPr/>
              <a:t>7</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endParaRPr lang="ru-RU" sz="1200" dirty="0" smtClean="0"/>
          </a:p>
        </p:txBody>
      </p:sp>
      <p:sp>
        <p:nvSpPr>
          <p:cNvPr id="4" name="Slide Number Placeholder 3"/>
          <p:cNvSpPr>
            <a:spLocks noGrp="1"/>
          </p:cNvSpPr>
          <p:nvPr>
            <p:ph type="sldNum" sz="quarter" idx="10"/>
          </p:nvPr>
        </p:nvSpPr>
        <p:spPr/>
        <p:txBody>
          <a:bodyPr/>
          <a:lstStyle/>
          <a:p>
            <a:fld id="{8E5C7151-B796-421F-B0FE-316FBDE7ED1B}" type="slidenum">
              <a:rPr lang="bg-BG" smtClean="0"/>
              <a:pPr/>
              <a:t>8</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solidFill>
                <a:srgbClr val="FF0000"/>
              </a:solidFill>
            </a:endParaRPr>
          </a:p>
        </p:txBody>
      </p:sp>
      <p:sp>
        <p:nvSpPr>
          <p:cNvPr id="4" name="Slide Number Placeholder 3"/>
          <p:cNvSpPr>
            <a:spLocks noGrp="1"/>
          </p:cNvSpPr>
          <p:nvPr>
            <p:ph type="sldNum" sz="quarter" idx="10"/>
          </p:nvPr>
        </p:nvSpPr>
        <p:spPr/>
        <p:txBody>
          <a:bodyPr/>
          <a:lstStyle/>
          <a:p>
            <a:fld id="{8E5C7151-B796-421F-B0FE-316FBDE7ED1B}" type="slidenum">
              <a:rPr lang="bg-BG" smtClean="0"/>
              <a:pPr/>
              <a:t>9</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altLang="bg-BG" sz="1200" dirty="0" smtClean="0">
                <a:solidFill>
                  <a:srgbClr val="003296"/>
                </a:solidFill>
                <a:cs typeface="Arial" panose="020B0604020202020204" pitchFamily="34" charset="0"/>
              </a:rPr>
              <a:t>*</a:t>
            </a:r>
            <a:r>
              <a:rPr lang="tr-TR" altLang="bg-BG" sz="1200" dirty="0" smtClean="0">
                <a:solidFill>
                  <a:srgbClr val="003296"/>
                </a:solidFill>
                <a:cs typeface="Arial" panose="020B0604020202020204" pitchFamily="34" charset="0"/>
              </a:rPr>
              <a:t>Somut</a:t>
            </a:r>
            <a:r>
              <a:rPr lang="tr-TR" altLang="bg-BG" sz="1200" baseline="0" dirty="0" smtClean="0">
                <a:solidFill>
                  <a:srgbClr val="003296"/>
                </a:solidFill>
                <a:cs typeface="Arial" panose="020B0604020202020204" pitchFamily="34" charset="0"/>
              </a:rPr>
              <a:t> çıktı örnekleri, yenilenmiş binalar, tedarik edilmiş ekipmanlar, ayrıntılı stratejiler, rehberler, seminerler, gerçekleştirilmiş olan eğitimler, tanıtım materyalleri gibi proje faaliyetlerinin uygulanmasından sonra oluşmaktadır.</a:t>
            </a:r>
            <a:endParaRPr lang="bg-BG" dirty="0">
              <a:solidFill>
                <a:srgbClr val="FF0000"/>
              </a:solidFill>
            </a:endParaRPr>
          </a:p>
        </p:txBody>
      </p:sp>
      <p:sp>
        <p:nvSpPr>
          <p:cNvPr id="4" name="Slide Number Placeholder 3"/>
          <p:cNvSpPr>
            <a:spLocks noGrp="1"/>
          </p:cNvSpPr>
          <p:nvPr>
            <p:ph type="sldNum" sz="quarter" idx="10"/>
          </p:nvPr>
        </p:nvSpPr>
        <p:spPr/>
        <p:txBody>
          <a:bodyPr/>
          <a:lstStyle/>
          <a:p>
            <a:fld id="{8E5C7151-B796-421F-B0FE-316FBDE7ED1B}" type="slidenum">
              <a:rPr lang="bg-BG" smtClean="0"/>
              <a:pPr/>
              <a:t>10</a:t>
            </a:fld>
            <a:endParaRPr lang="bg-BG"/>
          </a:p>
        </p:txBody>
      </p:sp>
    </p:spTree>
    <p:extLst>
      <p:ext uri="{BB962C8B-B14F-4D97-AF65-F5344CB8AC3E}">
        <p14:creationId xmlns:p14="http://schemas.microsoft.com/office/powerpoint/2010/main" val="713994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1002303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644221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2742555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418107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952597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432435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237195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204438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688384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58834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1098019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1A6AA-AF5E-4D83-9AE2-4BCDDB0639A5}" type="datetimeFigureOut">
              <a:rPr lang="bg-BG" smtClean="0"/>
              <a:pPr/>
              <a:t>22.10.2020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67FD-0B61-4523-BE19-F4BAFACF7920}" type="slidenum">
              <a:rPr lang="bg-BG" smtClean="0"/>
              <a:pPr/>
              <a:t>‹#›</a:t>
            </a:fld>
            <a:endParaRPr lang="bg-BG"/>
          </a:p>
        </p:txBody>
      </p:sp>
    </p:spTree>
    <p:extLst>
      <p:ext uri="{BB962C8B-B14F-4D97-AF65-F5344CB8AC3E}">
        <p14:creationId xmlns:p14="http://schemas.microsoft.com/office/powerpoint/2010/main" val="1095539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одзаглавие 2"/>
          <p:cNvSpPr txBox="1">
            <a:spLocks/>
          </p:cNvSpPr>
          <p:nvPr/>
        </p:nvSpPr>
        <p:spPr>
          <a:xfrm>
            <a:off x="29658" y="4732946"/>
            <a:ext cx="9084684" cy="519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tr-TR" sz="2800" b="1" dirty="0" smtClean="0">
                <a:solidFill>
                  <a:srgbClr val="003296"/>
                </a:solidFill>
                <a:ea typeface="+mj-ea"/>
                <a:cs typeface="Arial" panose="020B0604020202020204" pitchFamily="34" charset="0"/>
              </a:rPr>
              <a:t>22 Ekim 2020</a:t>
            </a:r>
          </a:p>
          <a:p>
            <a:pPr marL="0" indent="0" algn="ctr">
              <a:buNone/>
            </a:pPr>
            <a:r>
              <a:rPr lang="tr-TR" sz="2800" b="1" dirty="0" smtClean="0">
                <a:solidFill>
                  <a:srgbClr val="003296"/>
                </a:solidFill>
                <a:ea typeface="+mj-ea"/>
                <a:cs typeface="Arial" panose="020B0604020202020204" pitchFamily="34" charset="0"/>
              </a:rPr>
              <a:t>Çevrimiçi Uzaktan Eğitim</a:t>
            </a:r>
            <a:endParaRPr lang="bg-BG" sz="2800" b="1" dirty="0">
              <a:solidFill>
                <a:srgbClr val="003296"/>
              </a:solidFill>
              <a:ea typeface="+mj-ea"/>
              <a:cs typeface="Arial" panose="020B0604020202020204" pitchFamily="34" charset="0"/>
            </a:endParaRPr>
          </a:p>
        </p:txBody>
      </p:sp>
      <p:pic>
        <p:nvPicPr>
          <p:cNvPr id="13" name="Picture 2" descr="https://saasinhighered.files.wordpress.com/2009/10/cropped-ts-powerpoint-header-plain.jpg"/>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5496" y="6237313"/>
            <a:ext cx="9120423" cy="61850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 y="3663751"/>
            <a:ext cx="918210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Заглавие 1"/>
          <p:cNvSpPr txBox="1">
            <a:spLocks/>
          </p:cNvSpPr>
          <p:nvPr/>
        </p:nvSpPr>
        <p:spPr>
          <a:xfrm>
            <a:off x="1147762" y="2204864"/>
            <a:ext cx="7050534" cy="14401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cap="all" dirty="0" err="1" smtClean="0">
                <a:solidFill>
                  <a:srgbClr val="003296"/>
                </a:solidFill>
                <a:latin typeface="+mn-lt"/>
                <a:cs typeface="Arial" panose="020B0604020202020204" pitchFamily="34" charset="0"/>
              </a:rPr>
              <a:t>Proje</a:t>
            </a:r>
            <a:r>
              <a:rPr lang="tr-TR" sz="4000" b="1" cap="all" dirty="0" smtClean="0">
                <a:solidFill>
                  <a:srgbClr val="003296"/>
                </a:solidFill>
                <a:latin typeface="+mn-lt"/>
                <a:cs typeface="Arial" panose="020B0604020202020204" pitchFamily="34" charset="0"/>
              </a:rPr>
              <a:t> UYGULAMA EĞİTİMİ</a:t>
            </a:r>
            <a:endParaRPr lang="bg-BG" sz="4000" b="1" dirty="0" smtClean="0">
              <a:solidFill>
                <a:srgbClr val="003296"/>
              </a:solidFill>
              <a:latin typeface="+mn-lt"/>
              <a:cs typeface="Arial" panose="020B0604020202020204" pitchFamily="34" charset="0"/>
            </a:endParaRPr>
          </a:p>
        </p:txBody>
      </p:sp>
      <p:pic>
        <p:nvPicPr>
          <p:cNvPr id="14" name="Picture 2" descr="https://saasinhighered.files.wordpress.com/2009/10/cropped-ts-powerpoint-header-plain.jpg"/>
          <p:cNvPicPr>
            <a:picLocks noChangeAspect="1" noChangeArrowheads="1"/>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61384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19" y="206276"/>
            <a:ext cx="8321675"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603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646331"/>
          </a:xfrm>
          <a:prstGeom prst="rect">
            <a:avLst/>
          </a:prstGeom>
        </p:spPr>
        <p:txBody>
          <a:bodyPr wrap="square">
            <a:spAutoFit/>
          </a:bodyPr>
          <a:lstStyle/>
          <a:p>
            <a:pPr algn="ctr"/>
            <a:r>
              <a:rPr lang="tr-TR" b="1" dirty="0" smtClean="0">
                <a:solidFill>
                  <a:srgbClr val="003296"/>
                </a:solidFill>
                <a:cs typeface="Arial" panose="020B0604020202020204" pitchFamily="34" charset="0"/>
              </a:rPr>
              <a:t>PROJE İLERLEME RAPORU HAZIRLANIRKEN SIK YAPILAN HATALAR</a:t>
            </a:r>
            <a:endParaRPr lang="bg-BG" b="1" dirty="0">
              <a:solidFill>
                <a:srgbClr val="003296"/>
              </a:solidFill>
              <a:cs typeface="Arial" panose="020B0604020202020204" pitchFamily="34" charset="0"/>
            </a:endParaRPr>
          </a:p>
        </p:txBody>
      </p:sp>
      <p:pic>
        <p:nvPicPr>
          <p:cNvPr id="8"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81327"/>
            <a:ext cx="9152554" cy="50494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251521" y="1124744"/>
            <a:ext cx="8553346" cy="5733256"/>
          </a:xfrm>
          <a:prstGeom prst="rect">
            <a:avLst/>
          </a:prstGeom>
        </p:spPr>
        <p:txBody>
          <a:bodyPr>
            <a:noAutofit/>
          </a:bodyPr>
          <a:lstStyle/>
          <a:p>
            <a:pPr marL="342900" indent="-342900" algn="just">
              <a:lnSpc>
                <a:spcPts val="1800"/>
              </a:lnSpc>
              <a:spcAft>
                <a:spcPts val="600"/>
              </a:spcAft>
              <a:buFontTx/>
              <a:buChar char="-"/>
              <a:tabLst>
                <a:tab pos="355600" algn="l"/>
              </a:tabLst>
            </a:pPr>
            <a:endParaRPr lang="tr-TR" altLang="bg-BG" sz="1600" b="1" dirty="0" smtClean="0">
              <a:solidFill>
                <a:srgbClr val="003296"/>
              </a:solidFill>
              <a:cs typeface="Arial" panose="020B0604020202020204" pitchFamily="34" charset="0"/>
            </a:endParaRPr>
          </a:p>
          <a:p>
            <a:pPr marL="342900" indent="-342900" algn="just">
              <a:lnSpc>
                <a:spcPts val="1800"/>
              </a:lnSpc>
              <a:spcAft>
                <a:spcPts val="600"/>
              </a:spcAft>
              <a:buFontTx/>
              <a:buChar char="-"/>
              <a:tabLst>
                <a:tab pos="355600" algn="l"/>
              </a:tabLst>
            </a:pPr>
            <a:endParaRPr lang="tr-TR" altLang="bg-BG" sz="2000" b="1" dirty="0">
              <a:solidFill>
                <a:srgbClr val="003296"/>
              </a:solidFill>
              <a:cs typeface="Arial" panose="020B0604020202020204" pitchFamily="34" charset="0"/>
            </a:endParaRPr>
          </a:p>
          <a:p>
            <a:pPr marL="342900" indent="-342900" algn="just">
              <a:lnSpc>
                <a:spcPts val="1800"/>
              </a:lnSpc>
              <a:spcAft>
                <a:spcPts val="600"/>
              </a:spcAft>
              <a:buFontTx/>
              <a:buChar char="-"/>
              <a:tabLst>
                <a:tab pos="355600" algn="l"/>
              </a:tabLst>
            </a:pPr>
            <a:r>
              <a:rPr lang="en-GB" altLang="bg-BG" sz="2000" b="1" dirty="0" smtClean="0">
                <a:solidFill>
                  <a:srgbClr val="003296"/>
                </a:solidFill>
                <a:cs typeface="Arial" panose="020B0604020202020204" pitchFamily="34" charset="0"/>
              </a:rPr>
              <a:t>2.3</a:t>
            </a:r>
            <a:r>
              <a:rPr lang="tr-TR" altLang="bg-BG" sz="2000" b="1" dirty="0" smtClean="0">
                <a:solidFill>
                  <a:srgbClr val="003296"/>
                </a:solidFill>
                <a:cs typeface="Arial" panose="020B0604020202020204" pitchFamily="34" charset="0"/>
              </a:rPr>
              <a:t>.</a:t>
            </a:r>
            <a:r>
              <a:rPr lang="tr-TR" altLang="bg-BG" sz="2000" dirty="0" smtClean="0">
                <a:solidFill>
                  <a:srgbClr val="003296"/>
                </a:solidFill>
                <a:cs typeface="Arial" panose="020B0604020202020204" pitchFamily="34" charset="0"/>
              </a:rPr>
              <a:t> </a:t>
            </a:r>
            <a:r>
              <a:rPr lang="tr-TR" altLang="bg-BG" sz="2000" b="1" dirty="0" smtClean="0">
                <a:solidFill>
                  <a:srgbClr val="003296"/>
                </a:solidFill>
                <a:cs typeface="Arial" panose="020B0604020202020204" pitchFamily="34" charset="0"/>
              </a:rPr>
              <a:t>bölüm</a:t>
            </a:r>
            <a:r>
              <a:rPr lang="en-GB" altLang="bg-BG" sz="2000" dirty="0" smtClean="0">
                <a:solidFill>
                  <a:srgbClr val="003296"/>
                </a:solidFill>
                <a:cs typeface="Arial" panose="020B0604020202020204" pitchFamily="34" charset="0"/>
              </a:rPr>
              <a:t> – </a:t>
            </a:r>
            <a:r>
              <a:rPr lang="tr-TR" altLang="bg-BG" sz="2000" dirty="0" smtClean="0">
                <a:solidFill>
                  <a:srgbClr val="003296"/>
                </a:solidFill>
                <a:cs typeface="Arial" panose="020B0604020202020204" pitchFamily="34" charset="0"/>
              </a:rPr>
              <a:t>önceki dönemlerde verilen bilgilerle mevcut bilgilerin tutarlılık sağlamaması ya da 2.1. bölümde açıklanan farklılıklarla uymaması;</a:t>
            </a:r>
          </a:p>
          <a:p>
            <a:pPr marL="342900" indent="-342900" algn="just">
              <a:lnSpc>
                <a:spcPts val="1800"/>
              </a:lnSpc>
              <a:spcAft>
                <a:spcPts val="600"/>
              </a:spcAft>
              <a:buFontTx/>
              <a:buChar char="-"/>
              <a:tabLst>
                <a:tab pos="355600" algn="l"/>
              </a:tabLst>
            </a:pPr>
            <a:endParaRPr lang="en-GB" altLang="bg-BG" sz="2000" dirty="0" smtClean="0">
              <a:solidFill>
                <a:srgbClr val="003296"/>
              </a:solidFill>
              <a:cs typeface="Arial" panose="020B0604020202020204" pitchFamily="34" charset="0"/>
            </a:endParaRPr>
          </a:p>
          <a:p>
            <a:pPr marL="342900" indent="-342900" algn="just">
              <a:lnSpc>
                <a:spcPts val="1800"/>
              </a:lnSpc>
              <a:spcAft>
                <a:spcPts val="600"/>
              </a:spcAft>
              <a:buFontTx/>
              <a:buChar char="-"/>
              <a:tabLst>
                <a:tab pos="355600" algn="l"/>
              </a:tabLst>
            </a:pPr>
            <a:r>
              <a:rPr lang="en-GB" altLang="bg-BG" sz="2000" b="1" dirty="0" smtClean="0">
                <a:solidFill>
                  <a:srgbClr val="003296"/>
                </a:solidFill>
                <a:cs typeface="Arial" panose="020B0604020202020204" pitchFamily="34" charset="0"/>
              </a:rPr>
              <a:t>2.4</a:t>
            </a:r>
            <a:r>
              <a:rPr lang="tr-TR" altLang="bg-BG" sz="2000" b="1" dirty="0" smtClean="0">
                <a:solidFill>
                  <a:srgbClr val="003296"/>
                </a:solidFill>
                <a:cs typeface="Arial" panose="020B0604020202020204" pitchFamily="34" charset="0"/>
              </a:rPr>
              <a:t>. bölüm</a:t>
            </a:r>
            <a:r>
              <a:rPr lang="en-GB" altLang="bg-BG" sz="2000" dirty="0" smtClean="0">
                <a:solidFill>
                  <a:srgbClr val="003296"/>
                </a:solidFill>
                <a:cs typeface="Arial" panose="020B0604020202020204" pitchFamily="34" charset="0"/>
              </a:rPr>
              <a:t> – </a:t>
            </a:r>
            <a:r>
              <a:rPr lang="tr-TR" altLang="bg-BG" sz="2000" dirty="0" smtClean="0">
                <a:solidFill>
                  <a:srgbClr val="003296"/>
                </a:solidFill>
                <a:cs typeface="Arial" panose="020B0604020202020204" pitchFamily="34" charset="0"/>
              </a:rPr>
              <a:t> bilgilerin önceki döneme ait bilgilerden bağımsız olması ya da 2.1. kısımda  ve bütçe veya Başvuru </a:t>
            </a:r>
            <a:r>
              <a:rPr lang="tr-TR" altLang="bg-BG" sz="2000" dirty="0" err="1" smtClean="0">
                <a:solidFill>
                  <a:srgbClr val="003296"/>
                </a:solidFill>
                <a:cs typeface="Arial" panose="020B0604020202020204" pitchFamily="34" charset="0"/>
              </a:rPr>
              <a:t>Formu’nda</a:t>
            </a:r>
            <a:r>
              <a:rPr lang="tr-TR" altLang="bg-BG" sz="2000" dirty="0" smtClean="0">
                <a:solidFill>
                  <a:srgbClr val="003296"/>
                </a:solidFill>
                <a:cs typeface="Arial" panose="020B0604020202020204" pitchFamily="34" charset="0"/>
              </a:rPr>
              <a:t> belirtilen bilgilendirme ve görünürlük içerikleriyle tutarlılık sağlamaması;</a:t>
            </a:r>
          </a:p>
          <a:p>
            <a:pPr marL="342900" indent="-342900" algn="just">
              <a:lnSpc>
                <a:spcPts val="1800"/>
              </a:lnSpc>
              <a:spcAft>
                <a:spcPts val="600"/>
              </a:spcAft>
              <a:buFontTx/>
              <a:buChar char="-"/>
              <a:tabLst>
                <a:tab pos="355600" algn="l"/>
              </a:tabLst>
            </a:pPr>
            <a:endParaRPr lang="tr-TR" altLang="bg-BG" sz="2000" dirty="0">
              <a:solidFill>
                <a:srgbClr val="FF0000"/>
              </a:solidFill>
              <a:cs typeface="Arial" panose="020B0604020202020204" pitchFamily="34" charset="0"/>
            </a:endParaRPr>
          </a:p>
          <a:p>
            <a:pPr marL="342900" indent="-342900" algn="just">
              <a:lnSpc>
                <a:spcPts val="1800"/>
              </a:lnSpc>
              <a:spcAft>
                <a:spcPts val="600"/>
              </a:spcAft>
              <a:buFontTx/>
              <a:buChar char="-"/>
              <a:tabLst>
                <a:tab pos="355600" algn="l"/>
              </a:tabLst>
            </a:pPr>
            <a:r>
              <a:rPr lang="tr-TR" altLang="bg-BG" sz="2000" b="1" dirty="0" smtClean="0">
                <a:solidFill>
                  <a:srgbClr val="003296"/>
                </a:solidFill>
                <a:cs typeface="Arial" panose="020B0604020202020204" pitchFamily="34" charset="0"/>
              </a:rPr>
              <a:t>2.5. bölüm</a:t>
            </a:r>
            <a:r>
              <a:rPr lang="en-GB" altLang="bg-BG" sz="2000" dirty="0" smtClean="0">
                <a:solidFill>
                  <a:srgbClr val="003296"/>
                </a:solidFill>
                <a:cs typeface="Arial" panose="020B0604020202020204" pitchFamily="34" charset="0"/>
              </a:rPr>
              <a:t>– </a:t>
            </a:r>
            <a:r>
              <a:rPr lang="tr-TR" altLang="bg-BG" sz="2000" dirty="0">
                <a:solidFill>
                  <a:srgbClr val="003296"/>
                </a:solidFill>
                <a:cs typeface="Arial" panose="020B0604020202020204" pitchFamily="34" charset="0"/>
              </a:rPr>
              <a:t>Önceki döneme ait verilerle tutarsızlık oluşturması</a:t>
            </a:r>
            <a:r>
              <a:rPr lang="tr-TR" altLang="bg-BG" sz="2000" dirty="0" smtClean="0">
                <a:solidFill>
                  <a:srgbClr val="003296"/>
                </a:solidFill>
                <a:cs typeface="Arial" panose="020B0604020202020204" pitchFamily="34" charset="0"/>
              </a:rPr>
              <a:t>;</a:t>
            </a:r>
          </a:p>
          <a:p>
            <a:pPr marL="342900" indent="-342900" algn="just">
              <a:lnSpc>
                <a:spcPts val="1800"/>
              </a:lnSpc>
              <a:spcAft>
                <a:spcPts val="600"/>
              </a:spcAft>
              <a:buFontTx/>
              <a:buChar char="-"/>
              <a:tabLst>
                <a:tab pos="355600" algn="l"/>
              </a:tabLst>
            </a:pPr>
            <a:endParaRPr lang="en-GB" altLang="bg-BG" sz="2000" dirty="0">
              <a:solidFill>
                <a:srgbClr val="003296"/>
              </a:solidFill>
              <a:cs typeface="Arial" panose="020B0604020202020204" pitchFamily="34" charset="0"/>
            </a:endParaRPr>
          </a:p>
          <a:p>
            <a:pPr algn="just">
              <a:lnSpc>
                <a:spcPts val="1800"/>
              </a:lnSpc>
              <a:spcAft>
                <a:spcPts val="600"/>
              </a:spcAft>
              <a:tabLst>
                <a:tab pos="355600" algn="l"/>
              </a:tabLst>
            </a:pPr>
            <a:r>
              <a:rPr lang="tr-TR" altLang="bg-BG" sz="2000" b="1" dirty="0" smtClean="0">
                <a:solidFill>
                  <a:srgbClr val="003296"/>
                </a:solidFill>
                <a:cs typeface="Arial" panose="020B0604020202020204" pitchFamily="34" charset="0"/>
              </a:rPr>
              <a:t>3. </a:t>
            </a:r>
            <a:r>
              <a:rPr lang="en-GB" altLang="bg-BG" sz="2000" b="1" dirty="0" smtClean="0">
                <a:solidFill>
                  <a:srgbClr val="003296"/>
                </a:solidFill>
                <a:cs typeface="Arial" panose="020B0604020202020204" pitchFamily="34" charset="0"/>
              </a:rPr>
              <a:t>“</a:t>
            </a:r>
            <a:r>
              <a:rPr lang="tr-TR" altLang="bg-BG" sz="2000" b="1" dirty="0">
                <a:solidFill>
                  <a:srgbClr val="003296"/>
                </a:solidFill>
                <a:cs typeface="Arial" panose="020B0604020202020204" pitchFamily="34" charset="0"/>
              </a:rPr>
              <a:t>İzleme ve Tutarlılık</a:t>
            </a:r>
            <a:r>
              <a:rPr lang="en-GB" altLang="bg-BG" sz="2000" b="1" dirty="0">
                <a:solidFill>
                  <a:srgbClr val="003296"/>
                </a:solidFill>
                <a:cs typeface="Arial" panose="020B0604020202020204" pitchFamily="34" charset="0"/>
              </a:rPr>
              <a:t>” </a:t>
            </a:r>
            <a:r>
              <a:rPr lang="tr-TR" altLang="bg-BG" sz="2000" b="1" dirty="0">
                <a:solidFill>
                  <a:srgbClr val="003296"/>
                </a:solidFill>
                <a:cs typeface="Arial" panose="020B0604020202020204" pitchFamily="34" charset="0"/>
              </a:rPr>
              <a:t>kısmı</a:t>
            </a:r>
            <a:r>
              <a:rPr lang="en-GB" altLang="bg-BG" sz="2000" b="1" dirty="0" smtClean="0">
                <a:solidFill>
                  <a:srgbClr val="003296"/>
                </a:solidFill>
                <a:cs typeface="Arial" panose="020B0604020202020204" pitchFamily="34" charset="0"/>
              </a:rPr>
              <a:t>:</a:t>
            </a:r>
            <a:r>
              <a:rPr lang="tr-TR" altLang="bg-BG" sz="2000" b="1" dirty="0" smtClean="0">
                <a:solidFill>
                  <a:srgbClr val="003296"/>
                </a:solidFill>
                <a:cs typeface="Arial" panose="020B0604020202020204" pitchFamily="34" charset="0"/>
              </a:rPr>
              <a:t> ‘</a:t>
            </a:r>
            <a:r>
              <a:rPr lang="tr-TR" altLang="bg-BG" sz="2000" dirty="0" smtClean="0">
                <a:solidFill>
                  <a:srgbClr val="003296"/>
                </a:solidFill>
                <a:cs typeface="Arial" panose="020B0604020202020204" pitchFamily="34" charset="0"/>
              </a:rPr>
              <a:t>Yorum’ (</a:t>
            </a:r>
            <a:r>
              <a:rPr lang="tr-TR" altLang="bg-BG" sz="2000" dirty="0" err="1" smtClean="0">
                <a:solidFill>
                  <a:srgbClr val="003296"/>
                </a:solidFill>
                <a:cs typeface="Arial" panose="020B0604020202020204" pitchFamily="34" charset="0"/>
              </a:rPr>
              <a:t>Comments</a:t>
            </a:r>
            <a:r>
              <a:rPr lang="tr-TR" altLang="bg-BG" sz="2000" dirty="0" smtClean="0">
                <a:solidFill>
                  <a:srgbClr val="003296"/>
                </a:solidFill>
                <a:cs typeface="Arial" panose="020B0604020202020204" pitchFamily="34" charset="0"/>
              </a:rPr>
              <a:t>) kısmında, ulaşılan çıktı ve değerler hakkında herhangi bir açıklama </a:t>
            </a:r>
            <a:r>
              <a:rPr lang="tr-TR" altLang="bg-BG" sz="2000" dirty="0">
                <a:solidFill>
                  <a:srgbClr val="003296"/>
                </a:solidFill>
                <a:cs typeface="Arial" panose="020B0604020202020204" pitchFamily="34" charset="0"/>
              </a:rPr>
              <a:t>b</a:t>
            </a:r>
            <a:r>
              <a:rPr lang="tr-TR" altLang="bg-BG" sz="2000" dirty="0" smtClean="0">
                <a:solidFill>
                  <a:srgbClr val="003296"/>
                </a:solidFill>
                <a:cs typeface="Arial" panose="020B0604020202020204" pitchFamily="34" charset="0"/>
              </a:rPr>
              <a:t>ulunmaması veya ulaşılan çıktı ve değerler arasında tutarsızlığın olması.</a:t>
            </a:r>
            <a:endParaRPr lang="bg-BG" dirty="0"/>
          </a:p>
        </p:txBody>
      </p:sp>
    </p:spTree>
    <p:extLst>
      <p:ext uri="{BB962C8B-B14F-4D97-AF65-F5344CB8AC3E}">
        <p14:creationId xmlns:p14="http://schemas.microsoft.com/office/powerpoint/2010/main" val="3737516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09320"/>
            <a:ext cx="9152554" cy="5769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646331"/>
          </a:xfrm>
          <a:prstGeom prst="rect">
            <a:avLst/>
          </a:prstGeom>
        </p:spPr>
        <p:txBody>
          <a:bodyPr wrap="square">
            <a:spAutoFit/>
          </a:bodyPr>
          <a:lstStyle/>
          <a:p>
            <a:pPr algn="ctr"/>
            <a:r>
              <a:rPr lang="tr-TR" b="1" dirty="0">
                <a:solidFill>
                  <a:srgbClr val="FF0000"/>
                </a:solidFill>
                <a:cs typeface="Arial" panose="020B0604020202020204" pitchFamily="34" charset="0"/>
              </a:rPr>
              <a:t>PROJE İLERLEME RAPORU HAZIRLANIRKEN SIK YAPILAN HATALAR</a:t>
            </a:r>
            <a:endParaRPr lang="bg-BG" b="1" dirty="0">
              <a:solidFill>
                <a:srgbClr val="FF0000"/>
              </a:solidFill>
              <a:cs typeface="Arial" panose="020B0604020202020204" pitchFamily="34" charset="0"/>
            </a:endParaRPr>
          </a:p>
        </p:txBody>
      </p:sp>
      <p:sp>
        <p:nvSpPr>
          <p:cNvPr id="11" name="Rectangle 10"/>
          <p:cNvSpPr/>
          <p:nvPr/>
        </p:nvSpPr>
        <p:spPr>
          <a:xfrm>
            <a:off x="252110" y="1341209"/>
            <a:ext cx="8553346" cy="5256584"/>
          </a:xfrm>
          <a:prstGeom prst="rect">
            <a:avLst/>
          </a:prstGeom>
        </p:spPr>
        <p:txBody>
          <a:bodyPr wrap="square">
            <a:noAutofit/>
          </a:bodyPr>
          <a:lstStyle/>
          <a:p>
            <a:pPr algn="just">
              <a:lnSpc>
                <a:spcPts val="2200"/>
              </a:lnSpc>
              <a:spcAft>
                <a:spcPts val="600"/>
              </a:spcAft>
            </a:pPr>
            <a:endParaRPr lang="tr-TR"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Proje </a:t>
            </a:r>
            <a:r>
              <a:rPr lang="tr-TR" sz="2000" dirty="0">
                <a:solidFill>
                  <a:srgbClr val="003296"/>
                </a:solidFill>
                <a:cs typeface="Arial" panose="020B0604020202020204" pitchFamily="34" charset="0"/>
              </a:rPr>
              <a:t>ortaklarının </a:t>
            </a:r>
            <a:r>
              <a:rPr lang="tr-TR" sz="2000" i="1" dirty="0">
                <a:solidFill>
                  <a:srgbClr val="00B050"/>
                </a:solidFill>
                <a:cs typeface="Arial" panose="020B0604020202020204" pitchFamily="34" charset="0"/>
              </a:rPr>
              <a:t>hibe sözleşmesi</a:t>
            </a:r>
            <a:r>
              <a:rPr lang="tr-TR" sz="2000" i="1" dirty="0">
                <a:solidFill>
                  <a:srgbClr val="003296"/>
                </a:solidFill>
                <a:cs typeface="Arial" panose="020B0604020202020204" pitchFamily="34" charset="0"/>
              </a:rPr>
              <a:t>, </a:t>
            </a:r>
            <a:r>
              <a:rPr lang="tr-TR" sz="2000" i="1" dirty="0" smtClean="0">
                <a:solidFill>
                  <a:srgbClr val="FF0000"/>
                </a:solidFill>
                <a:cs typeface="Arial" panose="020B0604020202020204" pitchFamily="34" charset="0"/>
              </a:rPr>
              <a:t>Proje Uygulama Rehberi (PIM), </a:t>
            </a:r>
            <a:r>
              <a:rPr lang="tr-TR" sz="2000" i="1" dirty="0" smtClean="0">
                <a:solidFill>
                  <a:srgbClr val="00B0F0"/>
                </a:solidFill>
                <a:cs typeface="Arial" panose="020B0604020202020204" pitchFamily="34" charset="0"/>
              </a:rPr>
              <a:t>Programın </a:t>
            </a:r>
            <a:r>
              <a:rPr lang="tr-TR" sz="2000" i="1" dirty="0">
                <a:solidFill>
                  <a:srgbClr val="00B0F0"/>
                </a:solidFill>
                <a:cs typeface="Arial" panose="020B0604020202020204" pitchFamily="34" charset="0"/>
              </a:rPr>
              <a:t>özel şartları ve süreleriyle </a:t>
            </a:r>
            <a:r>
              <a:rPr lang="tr-TR" sz="2000" dirty="0">
                <a:solidFill>
                  <a:srgbClr val="003296"/>
                </a:solidFill>
                <a:cs typeface="Arial" panose="020B0604020202020204" pitchFamily="34" charset="0"/>
              </a:rPr>
              <a:t>ilgili bilgi sahibi olmaması;</a:t>
            </a:r>
            <a:endParaRPr lang="en-GB" sz="2000" dirty="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Ortaklar </a:t>
            </a:r>
            <a:r>
              <a:rPr lang="tr-TR" sz="2000" dirty="0">
                <a:solidFill>
                  <a:srgbClr val="003296"/>
                </a:solidFill>
                <a:cs typeface="Arial" panose="020B0604020202020204" pitchFamily="34" charset="0"/>
              </a:rPr>
              <a:t>arasında </a:t>
            </a:r>
            <a:r>
              <a:rPr lang="tr-TR" sz="2000" u="sng" dirty="0">
                <a:solidFill>
                  <a:srgbClr val="003296"/>
                </a:solidFill>
                <a:cs typeface="Arial" panose="020B0604020202020204" pitchFamily="34" charset="0"/>
              </a:rPr>
              <a:t>etkili iletişim ve işbirliği </a:t>
            </a:r>
            <a:r>
              <a:rPr lang="tr-TR" sz="2000" u="sng" dirty="0" smtClean="0">
                <a:solidFill>
                  <a:srgbClr val="003296"/>
                </a:solidFill>
                <a:cs typeface="Arial" panose="020B0604020202020204" pitchFamily="34" charset="0"/>
              </a:rPr>
              <a:t>eksikliği</a:t>
            </a:r>
            <a:r>
              <a:rPr lang="tr-TR" sz="2000" dirty="0" smtClean="0">
                <a:solidFill>
                  <a:srgbClr val="003296"/>
                </a:solidFill>
                <a:cs typeface="Arial" panose="020B0604020202020204" pitchFamily="34" charset="0"/>
              </a:rPr>
              <a:t>;</a:t>
            </a:r>
            <a:endParaRPr lang="en-GB"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Proje Yöneticisinin, proje ekibi ve ortaklarla iletişim kurma konusunda planlama başarısızlığı;</a:t>
            </a:r>
            <a:endParaRPr lang="en-GB"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Ortaklar arasında </a:t>
            </a:r>
            <a:r>
              <a:rPr lang="tr-TR" sz="2000" u="sng" dirty="0" smtClean="0">
                <a:solidFill>
                  <a:srgbClr val="003296"/>
                </a:solidFill>
                <a:cs typeface="Arial" panose="020B0604020202020204" pitchFamily="34" charset="0"/>
              </a:rPr>
              <a:t>görev ve sorumluluk dağıtımı </a:t>
            </a:r>
            <a:r>
              <a:rPr lang="tr-TR" sz="2000" dirty="0" smtClean="0">
                <a:solidFill>
                  <a:srgbClr val="003296"/>
                </a:solidFill>
                <a:cs typeface="Arial" panose="020B0604020202020204" pitchFamily="34" charset="0"/>
              </a:rPr>
              <a:t>konusunda kötü planlama ve dağılım yapılması</a:t>
            </a:r>
            <a:r>
              <a:rPr lang="en-GB" sz="2000" dirty="0" smtClean="0">
                <a:solidFill>
                  <a:srgbClr val="003296"/>
                </a:solidFill>
                <a:cs typeface="Arial" panose="020B0604020202020204" pitchFamily="34" charset="0"/>
              </a:rPr>
              <a:t>;</a:t>
            </a: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Proje İlerleme Raporu’nun geç hazırlanmaya başlanması ve eksik kanıtlayıcı belge sunulması;</a:t>
            </a:r>
          </a:p>
          <a:p>
            <a:pPr marL="177800" indent="-177800" algn="just">
              <a:lnSpc>
                <a:spcPts val="2200"/>
              </a:lnSpc>
              <a:spcAft>
                <a:spcPts val="600"/>
              </a:spcAft>
              <a:buFont typeface="Wingdings" panose="05000000000000000000" pitchFamily="2" charset="2"/>
              <a:buChar char="§"/>
            </a:pPr>
            <a:endParaRPr lang="tr-TR"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endParaRPr lang="tr-TR"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endParaRPr lang="en-GB" sz="2000" dirty="0" smtClean="0">
              <a:solidFill>
                <a:srgbClr val="003296"/>
              </a:solidFill>
              <a:cs typeface="Arial" panose="020B0604020202020204" pitchFamily="34" charset="0"/>
            </a:endParaRPr>
          </a:p>
          <a:p>
            <a:endParaRPr lang="en-GB" dirty="0" smtClean="0"/>
          </a:p>
          <a:p>
            <a:pPr algn="just"/>
            <a:endParaRPr lang="en-GB" dirty="0" smtClean="0"/>
          </a:p>
          <a:p>
            <a:pPr algn="just"/>
            <a:endParaRPr lang="ru-RU" dirty="0"/>
          </a:p>
        </p:txBody>
      </p:sp>
      <p:pic>
        <p:nvPicPr>
          <p:cNvPr id="10" name="Resim 3"/>
          <p:cNvPicPr>
            <a:picLocks noChangeAspect="1"/>
          </p:cNvPicPr>
          <p:nvPr/>
        </p:nvPicPr>
        <p:blipFill>
          <a:blip r:embed="rId6"/>
          <a:stretch>
            <a:fillRect/>
          </a:stretch>
        </p:blipFill>
        <p:spPr>
          <a:xfrm rot="386340">
            <a:off x="4429124" y="4643446"/>
            <a:ext cx="3408282" cy="2010648"/>
          </a:xfrm>
          <a:prstGeom prst="rect">
            <a:avLst/>
          </a:prstGeom>
        </p:spPr>
      </p:pic>
    </p:spTree>
    <p:extLst>
      <p:ext uri="{BB962C8B-B14F-4D97-AF65-F5344CB8AC3E}">
        <p14:creationId xmlns:p14="http://schemas.microsoft.com/office/powerpoint/2010/main" val="2455712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09320"/>
            <a:ext cx="9152554" cy="5769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646331"/>
          </a:xfrm>
          <a:prstGeom prst="rect">
            <a:avLst/>
          </a:prstGeom>
        </p:spPr>
        <p:txBody>
          <a:bodyPr wrap="square">
            <a:spAutoFit/>
          </a:bodyPr>
          <a:lstStyle/>
          <a:p>
            <a:pPr algn="ctr"/>
            <a:r>
              <a:rPr lang="tr-TR" b="1" dirty="0">
                <a:solidFill>
                  <a:srgbClr val="003296"/>
                </a:solidFill>
                <a:cs typeface="Arial" panose="020B0604020202020204" pitchFamily="34" charset="0"/>
              </a:rPr>
              <a:t>PROJE İLERLEME RAPORU HAZIRLANIRKEN SIK YAPILAN HATALAR</a:t>
            </a:r>
            <a:endParaRPr lang="bg-BG" b="1" dirty="0">
              <a:solidFill>
                <a:srgbClr val="003296"/>
              </a:solidFill>
              <a:cs typeface="Arial" panose="020B0604020202020204" pitchFamily="34" charset="0"/>
            </a:endParaRPr>
          </a:p>
        </p:txBody>
      </p:sp>
      <p:sp>
        <p:nvSpPr>
          <p:cNvPr id="11" name="Rectangle 10"/>
          <p:cNvSpPr/>
          <p:nvPr/>
        </p:nvSpPr>
        <p:spPr>
          <a:xfrm>
            <a:off x="252110" y="1341209"/>
            <a:ext cx="8553346" cy="5256584"/>
          </a:xfrm>
          <a:prstGeom prst="rect">
            <a:avLst/>
          </a:prstGeom>
        </p:spPr>
        <p:txBody>
          <a:bodyPr wrap="square">
            <a:noAutofit/>
          </a:bodyPr>
          <a:lstStyle/>
          <a:p>
            <a:pPr marL="457200" lvl="0" indent="-457200"/>
            <a:endParaRPr lang="tr-TR" sz="2000" b="1" u="sng" dirty="0" smtClean="0">
              <a:solidFill>
                <a:srgbClr val="FF0000"/>
              </a:solidFill>
            </a:endParaRPr>
          </a:p>
          <a:p>
            <a:pPr marL="457200" lvl="0" indent="-457200">
              <a:buFont typeface="Wingdings" pitchFamily="2" charset="2"/>
              <a:buChar char="§"/>
            </a:pPr>
            <a:r>
              <a:rPr lang="tr-TR" altLang="bg-BG" sz="2000" u="sng" dirty="0" smtClean="0">
                <a:solidFill>
                  <a:srgbClr val="003296"/>
                </a:solidFill>
                <a:cs typeface="Arial" panose="020B0604020202020204" pitchFamily="34" charset="0"/>
              </a:rPr>
              <a:t>Herhangi bir ekipman/araç tedariki söz konusu olduğunda;</a:t>
            </a:r>
          </a:p>
          <a:p>
            <a:pPr marL="457200" lvl="0" indent="-457200">
              <a:buFont typeface="Wingdings" pitchFamily="2" charset="2"/>
              <a:buChar char="§"/>
            </a:pPr>
            <a:endParaRPr lang="tr-TR" altLang="bg-BG" sz="2000" dirty="0" smtClean="0">
              <a:solidFill>
                <a:srgbClr val="003296"/>
              </a:solidFill>
              <a:cs typeface="Arial" panose="020B0604020202020204" pitchFamily="34" charset="0"/>
            </a:endParaRPr>
          </a:p>
          <a:p>
            <a:pPr marL="457200" lvl="0" indent="-457200"/>
            <a:r>
              <a:rPr lang="tr-TR" altLang="bg-BG" sz="2000" dirty="0" smtClean="0">
                <a:solidFill>
                  <a:srgbClr val="003296"/>
                </a:solidFill>
                <a:cs typeface="Arial" panose="020B0604020202020204" pitchFamily="34" charset="0"/>
              </a:rPr>
              <a:t>       -Tutar </a:t>
            </a:r>
            <a:r>
              <a:rPr lang="tr-TR" altLang="bg-BG" sz="2000" b="1" dirty="0" smtClean="0">
                <a:solidFill>
                  <a:srgbClr val="003296"/>
                </a:solidFill>
                <a:cs typeface="Arial" panose="020B0604020202020204" pitchFamily="34" charset="0"/>
              </a:rPr>
              <a:t>100.000 Avro üzerindeyse menşe belgesini </a:t>
            </a:r>
            <a:r>
              <a:rPr lang="tr-TR" altLang="bg-BG" sz="2000" dirty="0" smtClean="0">
                <a:solidFill>
                  <a:srgbClr val="003296"/>
                </a:solidFill>
                <a:cs typeface="Arial" panose="020B0604020202020204" pitchFamily="34" charset="0"/>
              </a:rPr>
              <a:t>temin etmemek,</a:t>
            </a:r>
          </a:p>
          <a:p>
            <a:pPr marL="457200" lvl="0" indent="-457200"/>
            <a:endParaRPr lang="tr-TR" altLang="bg-BG" sz="2000" u="sng" dirty="0" smtClean="0">
              <a:solidFill>
                <a:srgbClr val="003296"/>
              </a:solidFill>
              <a:cs typeface="Arial" panose="020B0604020202020204" pitchFamily="34" charset="0"/>
            </a:endParaRPr>
          </a:p>
          <a:p>
            <a:pPr marL="457200" lvl="0" indent="-457200"/>
            <a:r>
              <a:rPr lang="tr-TR" altLang="bg-BG" sz="2000" dirty="0" smtClean="0">
                <a:solidFill>
                  <a:srgbClr val="003296"/>
                </a:solidFill>
                <a:cs typeface="Arial" panose="020B0604020202020204" pitchFamily="34" charset="0"/>
              </a:rPr>
              <a:t>       -ekipmanların </a:t>
            </a:r>
            <a:r>
              <a:rPr lang="tr-TR" altLang="bg-BG" sz="2000" b="1" dirty="0" smtClean="0">
                <a:solidFill>
                  <a:srgbClr val="003296"/>
                </a:solidFill>
                <a:cs typeface="Arial" panose="020B0604020202020204" pitchFamily="34" charset="0"/>
              </a:rPr>
              <a:t>seri numarası - şasi numarası ve motor numaralarını içeren fotoğraflar</a:t>
            </a:r>
            <a:r>
              <a:rPr lang="tr-TR" altLang="bg-BG" sz="2000" dirty="0" smtClean="0">
                <a:solidFill>
                  <a:srgbClr val="003296"/>
                </a:solidFill>
                <a:cs typeface="Arial" panose="020B0604020202020204" pitchFamily="34" charset="0"/>
              </a:rPr>
              <a:t> ile  bu numaraların belirtildiği </a:t>
            </a:r>
            <a:r>
              <a:rPr lang="tr-TR" altLang="bg-BG" sz="2000" b="1" dirty="0" smtClean="0">
                <a:solidFill>
                  <a:srgbClr val="003296"/>
                </a:solidFill>
                <a:cs typeface="Arial" panose="020B0604020202020204" pitchFamily="34" charset="0"/>
              </a:rPr>
              <a:t>kabul protokollerini </a:t>
            </a:r>
            <a:r>
              <a:rPr lang="tr-TR" altLang="bg-BG" sz="2000" dirty="0" smtClean="0">
                <a:solidFill>
                  <a:srgbClr val="003296"/>
                </a:solidFill>
                <a:cs typeface="Arial" panose="020B0604020202020204" pitchFamily="34" charset="0"/>
              </a:rPr>
              <a:t>sunmamak,</a:t>
            </a:r>
          </a:p>
          <a:p>
            <a:pPr marL="457200" lvl="0" indent="-457200"/>
            <a:endParaRPr lang="tr-TR" altLang="bg-BG" sz="2000" dirty="0" smtClean="0">
              <a:solidFill>
                <a:srgbClr val="003296"/>
              </a:solidFill>
              <a:cs typeface="Arial" panose="020B0604020202020204" pitchFamily="34" charset="0"/>
            </a:endParaRPr>
          </a:p>
          <a:p>
            <a:pPr marL="457200" lvl="0" indent="-457200"/>
            <a:r>
              <a:rPr lang="tr-TR" altLang="bg-BG" sz="2000" dirty="0" smtClean="0">
                <a:solidFill>
                  <a:srgbClr val="003296"/>
                </a:solidFill>
                <a:cs typeface="Arial" panose="020B0604020202020204" pitchFamily="34" charset="0"/>
              </a:rPr>
              <a:t>         -Ekipman/aracın üzerlerindeki görünürlük unsurlarının fotoğraflarını,</a:t>
            </a:r>
          </a:p>
          <a:p>
            <a:pPr marL="457200" lvl="0" indent="-457200"/>
            <a:endParaRPr lang="tr-TR" altLang="bg-BG" sz="2000" dirty="0" smtClean="0">
              <a:solidFill>
                <a:srgbClr val="003296"/>
              </a:solidFill>
              <a:cs typeface="Arial" panose="020B0604020202020204" pitchFamily="34" charset="0"/>
            </a:endParaRPr>
          </a:p>
          <a:p>
            <a:pPr marL="457200" lvl="0" indent="-457200"/>
            <a:r>
              <a:rPr lang="tr-TR" altLang="bg-BG" sz="2000" dirty="0" smtClean="0">
                <a:solidFill>
                  <a:srgbClr val="003296"/>
                </a:solidFill>
                <a:cs typeface="Arial" panose="020B0604020202020204" pitchFamily="34" charset="0"/>
              </a:rPr>
              <a:t>          -Tedarik edilmiş olan ekipman/aracın her açıdan çekilmiş fotoğraflarını  tarafımıza sunmamak en çok yapılan hatalardandır.</a:t>
            </a:r>
          </a:p>
          <a:p>
            <a:pPr marL="177800" indent="-177800" algn="just">
              <a:lnSpc>
                <a:spcPts val="2200"/>
              </a:lnSpc>
              <a:spcAft>
                <a:spcPts val="600"/>
              </a:spcAft>
              <a:buFont typeface="Wingdings" panose="05000000000000000000" pitchFamily="2" charset="2"/>
              <a:buChar char="§"/>
            </a:pPr>
            <a:endParaRPr lang="tr-TR"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endParaRPr lang="tr-TR"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endParaRPr lang="en-GB" sz="2000" dirty="0" smtClean="0">
              <a:solidFill>
                <a:srgbClr val="003296"/>
              </a:solidFill>
              <a:cs typeface="Arial" panose="020B0604020202020204" pitchFamily="34" charset="0"/>
            </a:endParaRPr>
          </a:p>
          <a:p>
            <a:endParaRPr lang="en-GB" dirty="0" smtClean="0"/>
          </a:p>
          <a:p>
            <a:pPr algn="just"/>
            <a:endParaRPr lang="en-GB" dirty="0" smtClean="0"/>
          </a:p>
          <a:p>
            <a:pPr algn="just"/>
            <a:endParaRPr lang="ru-RU" dirty="0"/>
          </a:p>
        </p:txBody>
      </p:sp>
    </p:spTree>
    <p:extLst>
      <p:ext uri="{BB962C8B-B14F-4D97-AF65-F5344CB8AC3E}">
        <p14:creationId xmlns:p14="http://schemas.microsoft.com/office/powerpoint/2010/main" val="2455712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09320"/>
            <a:ext cx="9152554" cy="5769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646331"/>
          </a:xfrm>
          <a:prstGeom prst="rect">
            <a:avLst/>
          </a:prstGeom>
        </p:spPr>
        <p:txBody>
          <a:bodyPr wrap="square">
            <a:spAutoFit/>
          </a:bodyPr>
          <a:lstStyle/>
          <a:p>
            <a:pPr algn="ctr"/>
            <a:r>
              <a:rPr lang="tr-TR" b="1" dirty="0">
                <a:solidFill>
                  <a:srgbClr val="003296"/>
                </a:solidFill>
                <a:cs typeface="Arial" panose="020B0604020202020204" pitchFamily="34" charset="0"/>
              </a:rPr>
              <a:t>PROJE İLERLEME RAPORU HAZIRLANIRKEN SIK YAPILAN HATALAR</a:t>
            </a:r>
            <a:endParaRPr lang="bg-BG" b="1" dirty="0">
              <a:solidFill>
                <a:srgbClr val="003296"/>
              </a:solidFill>
              <a:cs typeface="Arial" panose="020B0604020202020204" pitchFamily="34" charset="0"/>
            </a:endParaRPr>
          </a:p>
        </p:txBody>
      </p:sp>
      <p:sp>
        <p:nvSpPr>
          <p:cNvPr id="11" name="Rectangle 10"/>
          <p:cNvSpPr/>
          <p:nvPr/>
        </p:nvSpPr>
        <p:spPr>
          <a:xfrm>
            <a:off x="252110" y="1341209"/>
            <a:ext cx="8553346" cy="5256584"/>
          </a:xfrm>
          <a:prstGeom prst="rect">
            <a:avLst/>
          </a:prstGeom>
        </p:spPr>
        <p:txBody>
          <a:bodyPr wrap="square">
            <a:noAutofit/>
          </a:bodyPr>
          <a:lstStyle/>
          <a:p>
            <a:pPr algn="just">
              <a:lnSpc>
                <a:spcPts val="2200"/>
              </a:lnSpc>
              <a:spcAft>
                <a:spcPts val="600"/>
              </a:spcAft>
            </a:pPr>
            <a:endParaRPr lang="tr-TR"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dirty="0">
                <a:solidFill>
                  <a:srgbClr val="003296"/>
                </a:solidFill>
                <a:cs typeface="Arial" panose="020B0604020202020204" pitchFamily="34" charset="0"/>
              </a:rPr>
              <a:t>İ</a:t>
            </a:r>
            <a:r>
              <a:rPr lang="tr-TR" sz="2000" dirty="0" smtClean="0">
                <a:solidFill>
                  <a:srgbClr val="003296"/>
                </a:solidFill>
                <a:cs typeface="Arial" panose="020B0604020202020204" pitchFamily="34" charset="0"/>
              </a:rPr>
              <a:t>lerleme Raporlarının </a:t>
            </a:r>
            <a:r>
              <a:rPr lang="tr-TR" sz="2000" i="1" dirty="0" smtClean="0">
                <a:solidFill>
                  <a:srgbClr val="003296"/>
                </a:solidFill>
                <a:cs typeface="Arial" panose="020B0604020202020204" pitchFamily="34" charset="0"/>
              </a:rPr>
              <a:t>Program kuralları, şablonları ve raporlama tarihleriyle</a:t>
            </a:r>
            <a:r>
              <a:rPr lang="tr-TR" sz="2000" dirty="0" smtClean="0">
                <a:solidFill>
                  <a:srgbClr val="003296"/>
                </a:solidFill>
                <a:cs typeface="Arial" panose="020B0604020202020204" pitchFamily="34" charset="0"/>
              </a:rPr>
              <a:t> uyumlu olmaması;</a:t>
            </a:r>
            <a:endParaRPr lang="en-GB"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Ortaklar tarafından uygulanan faaliyetlerle, </a:t>
            </a:r>
            <a:r>
              <a:rPr lang="tr-TR" sz="2000" u="sng" dirty="0" smtClean="0">
                <a:solidFill>
                  <a:srgbClr val="003296"/>
                </a:solidFill>
                <a:cs typeface="Arial" panose="020B0604020202020204" pitchFamily="34" charset="0"/>
              </a:rPr>
              <a:t>ulaşılan sonuçlar ve göstergelerle ilgili eksik belge </a:t>
            </a:r>
            <a:r>
              <a:rPr lang="tr-TR" sz="2000" dirty="0" smtClean="0">
                <a:solidFill>
                  <a:srgbClr val="003296"/>
                </a:solidFill>
                <a:cs typeface="Arial" panose="020B0604020202020204" pitchFamily="34" charset="0"/>
              </a:rPr>
              <a:t>sunulması;</a:t>
            </a:r>
            <a:endParaRPr lang="en-GB"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u="sng" dirty="0" smtClean="0">
                <a:solidFill>
                  <a:srgbClr val="003296"/>
                </a:solidFill>
                <a:cs typeface="Arial" panose="020B0604020202020204" pitchFamily="34" charset="0"/>
              </a:rPr>
              <a:t>Eksik Belge </a:t>
            </a:r>
            <a:r>
              <a:rPr lang="tr-TR" sz="2000" dirty="0" smtClean="0">
                <a:solidFill>
                  <a:srgbClr val="003296"/>
                </a:solidFill>
                <a:cs typeface="Arial" panose="020B0604020202020204" pitchFamily="34" charset="0"/>
              </a:rPr>
              <a:t>- </a:t>
            </a:r>
            <a:r>
              <a:rPr lang="tr-TR" sz="2000" u="sng" dirty="0" smtClean="0">
                <a:solidFill>
                  <a:srgbClr val="003296"/>
                </a:solidFill>
                <a:cs typeface="Arial" panose="020B0604020202020204" pitchFamily="34" charset="0"/>
              </a:rPr>
              <a:t>düzensiz dijital arşiv </a:t>
            </a:r>
            <a:r>
              <a:rPr lang="tr-TR" sz="2000" dirty="0" smtClean="0">
                <a:solidFill>
                  <a:srgbClr val="003296"/>
                </a:solidFill>
                <a:cs typeface="Arial" panose="020B0604020202020204" pitchFamily="34" charset="0"/>
              </a:rPr>
              <a:t>veya belge dosyalama sistemi nedeniyle eksik bilgi paylaşımı (fotoğraflar dahil) </a:t>
            </a:r>
            <a:endParaRPr lang="en-GB"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Bilgilendirme ve tanıtım materyallerinin kopyalarının saklanmaması;</a:t>
            </a:r>
            <a:endParaRPr lang="en-GB"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Program </a:t>
            </a:r>
            <a:r>
              <a:rPr lang="tr-TR" sz="2000" u="sng" dirty="0" smtClean="0">
                <a:solidFill>
                  <a:srgbClr val="003296"/>
                </a:solidFill>
                <a:cs typeface="Arial" panose="020B0604020202020204" pitchFamily="34" charset="0"/>
              </a:rPr>
              <a:t>görünürlük kurallarına uyulmaması </a:t>
            </a:r>
            <a:r>
              <a:rPr lang="tr-TR" sz="2000" dirty="0" smtClean="0">
                <a:solidFill>
                  <a:srgbClr val="003296"/>
                </a:solidFill>
                <a:cs typeface="Arial" panose="020B0604020202020204" pitchFamily="34" charset="0"/>
              </a:rPr>
              <a:t>ve ilgili rapora destekleyici belge eklenmemesi;</a:t>
            </a:r>
          </a:p>
          <a:p>
            <a:pPr marL="177800" indent="-17780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Faaliyetlere ilişkin verilerin </a:t>
            </a:r>
            <a:r>
              <a:rPr lang="tr-TR" sz="2000" u="sng" dirty="0" smtClean="0">
                <a:solidFill>
                  <a:srgbClr val="003296"/>
                </a:solidFill>
                <a:cs typeface="Arial" panose="020B0604020202020204" pitchFamily="34" charset="0"/>
              </a:rPr>
              <a:t>proje internet sitesine </a:t>
            </a:r>
            <a:r>
              <a:rPr lang="tr-TR" sz="2000" dirty="0" smtClean="0">
                <a:solidFill>
                  <a:srgbClr val="003296"/>
                </a:solidFill>
                <a:cs typeface="Arial" panose="020B0604020202020204" pitchFamily="34" charset="0"/>
              </a:rPr>
              <a:t>yüklenmemiş olması;</a:t>
            </a:r>
          </a:p>
          <a:p>
            <a:pPr marL="177800" indent="-177800" algn="just">
              <a:lnSpc>
                <a:spcPts val="2200"/>
              </a:lnSpc>
              <a:spcAft>
                <a:spcPts val="600"/>
              </a:spcAft>
              <a:buFont typeface="Wingdings" panose="05000000000000000000" pitchFamily="2" charset="2"/>
              <a:buChar char="§"/>
            </a:pPr>
            <a:endParaRPr lang="tr-TR" sz="2000" dirty="0" smtClean="0">
              <a:solidFill>
                <a:srgbClr val="003296"/>
              </a:solidFill>
              <a:cs typeface="Arial" panose="020B0604020202020204" pitchFamily="34" charset="0"/>
            </a:endParaRPr>
          </a:p>
          <a:p>
            <a:pPr marL="177800" indent="-177800" algn="just">
              <a:lnSpc>
                <a:spcPts val="2200"/>
              </a:lnSpc>
              <a:spcAft>
                <a:spcPts val="600"/>
              </a:spcAft>
              <a:buFont typeface="Wingdings" panose="05000000000000000000" pitchFamily="2" charset="2"/>
              <a:buChar char="§"/>
            </a:pPr>
            <a:endParaRPr lang="en-GB" sz="2000" dirty="0" smtClean="0"/>
          </a:p>
          <a:p>
            <a:endParaRPr lang="en-GB" dirty="0" smtClean="0"/>
          </a:p>
          <a:p>
            <a:pPr algn="just"/>
            <a:endParaRPr lang="en-GB" dirty="0" smtClean="0"/>
          </a:p>
          <a:p>
            <a:pPr algn="just"/>
            <a:endParaRPr lang="ru-RU" dirty="0"/>
          </a:p>
        </p:txBody>
      </p:sp>
      <p:pic>
        <p:nvPicPr>
          <p:cNvPr id="4099" name="Picture 3" descr="C:\Users\Owner\Desktop\Proje  Uygulama Eğitimi_16 Eylül 2020\SUNUMLARIM\45-0.jpg"/>
          <p:cNvPicPr>
            <a:picLocks noChangeAspect="1" noChangeArrowheads="1"/>
          </p:cNvPicPr>
          <p:nvPr/>
        </p:nvPicPr>
        <p:blipFill>
          <a:blip r:embed="rId6"/>
          <a:srcRect/>
          <a:stretch>
            <a:fillRect/>
          </a:stretch>
        </p:blipFill>
        <p:spPr bwMode="auto">
          <a:xfrm>
            <a:off x="5206939" y="5143512"/>
            <a:ext cx="3465572" cy="1417999"/>
          </a:xfrm>
          <a:prstGeom prst="rect">
            <a:avLst/>
          </a:prstGeom>
          <a:noFill/>
        </p:spPr>
      </p:pic>
    </p:spTree>
    <p:extLst>
      <p:ext uri="{BB962C8B-B14F-4D97-AF65-F5344CB8AC3E}">
        <p14:creationId xmlns:p14="http://schemas.microsoft.com/office/powerpoint/2010/main" val="4220277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09320"/>
            <a:ext cx="9152554" cy="5769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923330"/>
          </a:xfrm>
          <a:prstGeom prst="rect">
            <a:avLst/>
          </a:prstGeom>
        </p:spPr>
        <p:txBody>
          <a:bodyPr wrap="square">
            <a:spAutoFit/>
          </a:bodyPr>
          <a:lstStyle/>
          <a:p>
            <a:pPr algn="ctr"/>
            <a:r>
              <a:rPr lang="tr-TR" b="1" cap="all" dirty="0" smtClean="0">
                <a:solidFill>
                  <a:srgbClr val="003296"/>
                </a:solidFill>
                <a:cs typeface="Arial" panose="020B0604020202020204" pitchFamily="34" charset="0"/>
              </a:rPr>
              <a:t>PROJE FAALİYETLERİNE KATILIM VE UYGULAMA SIRASINDA SIK YAPILAN HATALAR</a:t>
            </a:r>
            <a:endParaRPr lang="bg-BG" b="1" cap="all" dirty="0">
              <a:solidFill>
                <a:srgbClr val="003296"/>
              </a:solidFill>
              <a:cs typeface="Arial" panose="020B0604020202020204" pitchFamily="34" charset="0"/>
            </a:endParaRPr>
          </a:p>
        </p:txBody>
      </p:sp>
      <p:sp>
        <p:nvSpPr>
          <p:cNvPr id="11" name="Rectangle 10"/>
          <p:cNvSpPr/>
          <p:nvPr/>
        </p:nvSpPr>
        <p:spPr>
          <a:xfrm>
            <a:off x="239859" y="1124744"/>
            <a:ext cx="8553346" cy="5492100"/>
          </a:xfrm>
          <a:prstGeom prst="rect">
            <a:avLst/>
          </a:prstGeom>
        </p:spPr>
        <p:txBody>
          <a:bodyPr wrap="square">
            <a:noAutofit/>
          </a:bodyPr>
          <a:lstStyle/>
          <a:p>
            <a:pPr marL="285750" indent="-285750" algn="just">
              <a:lnSpc>
                <a:spcPts val="2200"/>
              </a:lnSpc>
              <a:spcAft>
                <a:spcPts val="600"/>
              </a:spcAft>
              <a:buFont typeface="Wingdings" panose="05000000000000000000" pitchFamily="2" charset="2"/>
              <a:buChar char="§"/>
            </a:pPr>
            <a:endParaRPr lang="tr-TR" sz="2000" dirty="0" smtClean="0">
              <a:solidFill>
                <a:srgbClr val="003296"/>
              </a:solidFill>
              <a:cs typeface="Arial" panose="020B0604020202020204" pitchFamily="34" charset="0"/>
            </a:endParaRPr>
          </a:p>
          <a:p>
            <a:pPr marL="285750" indent="-285750" algn="just">
              <a:lnSpc>
                <a:spcPts val="2200"/>
              </a:lnSpc>
              <a:spcAft>
                <a:spcPts val="600"/>
              </a:spcAft>
              <a:buFont typeface="Wingdings" panose="05000000000000000000" pitchFamily="2" charset="2"/>
              <a:buChar char="§"/>
            </a:pPr>
            <a:endParaRPr lang="tr-TR" sz="2000" dirty="0">
              <a:solidFill>
                <a:srgbClr val="003296"/>
              </a:solidFill>
              <a:cs typeface="Arial" panose="020B0604020202020204" pitchFamily="34" charset="0"/>
            </a:endParaRP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Proje ekibinin, alt yüklenicinin yaptığı işleri ve sağladığı hizmetleri kontrol etmemesi ya da organizasyon konusunda yeterince tecrübe sahibi olmamaları</a:t>
            </a:r>
            <a:r>
              <a:rPr lang="en-GB" sz="2000" dirty="0" smtClean="0">
                <a:solidFill>
                  <a:srgbClr val="003296"/>
                </a:solidFill>
                <a:cs typeface="Arial" panose="020B0604020202020204" pitchFamily="34" charset="0"/>
              </a:rPr>
              <a:t>; </a:t>
            </a:r>
            <a:r>
              <a:rPr lang="tr-TR" sz="2000" dirty="0" smtClean="0">
                <a:solidFill>
                  <a:srgbClr val="003296"/>
                </a:solidFill>
                <a:cs typeface="Arial" panose="020B0604020202020204" pitchFamily="34" charset="0"/>
              </a:rPr>
              <a:t>bütçede belirtilmiş olan planlanan faaliyet ve miktarların dikkate alınmaması;</a:t>
            </a:r>
            <a:endParaRPr lang="en-GB" sz="2000" dirty="0" smtClean="0">
              <a:solidFill>
                <a:srgbClr val="003296"/>
              </a:solidFill>
              <a:cs typeface="Arial" panose="020B0604020202020204" pitchFamily="34" charset="0"/>
            </a:endParaRP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Etkinlik gündeminin </a:t>
            </a:r>
            <a:r>
              <a:rPr lang="tr-TR" sz="2000" b="1" dirty="0" smtClean="0">
                <a:solidFill>
                  <a:srgbClr val="003296"/>
                </a:solidFill>
                <a:cs typeface="Arial" panose="020B0604020202020204" pitchFamily="34" charset="0"/>
              </a:rPr>
              <a:t>her bir gün için ayrı </a:t>
            </a:r>
            <a:r>
              <a:rPr lang="tr-TR" sz="2000" dirty="0" smtClean="0">
                <a:solidFill>
                  <a:srgbClr val="003296"/>
                </a:solidFill>
                <a:cs typeface="Arial" panose="020B0604020202020204" pitchFamily="34" charset="0"/>
              </a:rPr>
              <a:t>hazırlanmamış olması – </a:t>
            </a:r>
            <a:r>
              <a:rPr lang="tr-TR" sz="2000" u="sng" dirty="0" smtClean="0">
                <a:solidFill>
                  <a:srgbClr val="003296"/>
                </a:solidFill>
                <a:cs typeface="Arial" panose="020B0604020202020204" pitchFamily="34" charset="0"/>
              </a:rPr>
              <a:t>toplantı yeri, süresi, eğitimci/konuşmacının adları, kahve ikramı, çeviri</a:t>
            </a:r>
            <a:r>
              <a:rPr lang="tr-TR" sz="2000" dirty="0" smtClean="0">
                <a:solidFill>
                  <a:srgbClr val="003296"/>
                </a:solidFill>
                <a:cs typeface="Arial" panose="020B0604020202020204" pitchFamily="34" charset="0"/>
              </a:rPr>
              <a:t>…gibi bilgilere yer verilmemiş olması;</a:t>
            </a:r>
            <a:endParaRPr lang="en-GB" sz="2000" dirty="0" smtClean="0">
              <a:solidFill>
                <a:srgbClr val="003296"/>
              </a:solidFill>
              <a:cs typeface="Arial" panose="020B0604020202020204" pitchFamily="34" charset="0"/>
            </a:endParaRP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İki günlük faaliyeti tek bir günde gerçekleştirme ve gündeme uyulmaması;</a:t>
            </a:r>
            <a:endParaRPr lang="en-GB" sz="2000" dirty="0" smtClean="0">
              <a:solidFill>
                <a:srgbClr val="003296"/>
              </a:solidFill>
              <a:cs typeface="Arial" panose="020B0604020202020204" pitchFamily="34" charset="0"/>
            </a:endParaRP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Tüm katılımcılar tarafından imzalanması gereken katılımcı listelerinin </a:t>
            </a:r>
            <a:r>
              <a:rPr lang="tr-TR" sz="2000" b="1" dirty="0" smtClean="0">
                <a:solidFill>
                  <a:srgbClr val="003296"/>
                </a:solidFill>
                <a:cs typeface="Arial" panose="020B0604020202020204" pitchFamily="34" charset="0"/>
              </a:rPr>
              <a:t>her bir gün için ayrı ayrı </a:t>
            </a:r>
            <a:r>
              <a:rPr lang="tr-TR" sz="2000" dirty="0" smtClean="0">
                <a:solidFill>
                  <a:srgbClr val="003296"/>
                </a:solidFill>
                <a:cs typeface="Arial" panose="020B0604020202020204" pitchFamily="34" charset="0"/>
              </a:rPr>
              <a:t>hazırlanmaması</a:t>
            </a:r>
            <a:r>
              <a:rPr lang="en-GB" sz="2000" dirty="0" smtClean="0">
                <a:solidFill>
                  <a:srgbClr val="003296"/>
                </a:solidFill>
                <a:cs typeface="Arial" panose="020B0604020202020204" pitchFamily="34" charset="0"/>
              </a:rPr>
              <a:t>;  </a:t>
            </a:r>
            <a:endParaRPr lang="tr-TR" sz="2000" dirty="0" smtClean="0">
              <a:solidFill>
                <a:srgbClr val="003296"/>
              </a:solidFill>
              <a:cs typeface="Arial" panose="020B0604020202020204" pitchFamily="34" charset="0"/>
            </a:endParaRPr>
          </a:p>
          <a:p>
            <a:pPr marL="285750" indent="-285750" algn="just">
              <a:lnSpc>
                <a:spcPts val="2200"/>
              </a:lnSpc>
              <a:spcAft>
                <a:spcPts val="600"/>
              </a:spcAft>
              <a:buFont typeface="Wingdings" panose="05000000000000000000" pitchFamily="2" charset="2"/>
              <a:buChar char="§"/>
            </a:pPr>
            <a:endParaRPr lang="en-GB" sz="2000" dirty="0" smtClean="0">
              <a:solidFill>
                <a:srgbClr val="003296"/>
              </a:solidFill>
              <a:cs typeface="Arial" panose="020B0604020202020204" pitchFamily="34" charset="0"/>
            </a:endParaRPr>
          </a:p>
          <a:p>
            <a:endParaRPr lang="en-GB" dirty="0" smtClean="0"/>
          </a:p>
          <a:p>
            <a:pPr algn="just"/>
            <a:endParaRPr lang="ru-RU" dirty="0"/>
          </a:p>
          <a:p>
            <a:pPr algn="just"/>
            <a:endParaRPr lang="ru-RU" dirty="0"/>
          </a:p>
        </p:txBody>
      </p:sp>
      <p:pic>
        <p:nvPicPr>
          <p:cNvPr id="5122" name="Picture 2" descr="C:\Users\Owner\Desktop\Proje  Uygulama Eğitimi_16 Eylül 2020\SUNUMLARIM\indir.png"/>
          <p:cNvPicPr>
            <a:picLocks noChangeAspect="1" noChangeArrowheads="1"/>
          </p:cNvPicPr>
          <p:nvPr/>
        </p:nvPicPr>
        <p:blipFill>
          <a:blip r:embed="rId6"/>
          <a:srcRect/>
          <a:stretch>
            <a:fillRect/>
          </a:stretch>
        </p:blipFill>
        <p:spPr bwMode="auto">
          <a:xfrm rot="4458774">
            <a:off x="5909444" y="4560869"/>
            <a:ext cx="2323498" cy="2313171"/>
          </a:xfrm>
          <a:prstGeom prst="rect">
            <a:avLst/>
          </a:prstGeom>
          <a:noFill/>
        </p:spPr>
      </p:pic>
    </p:spTree>
    <p:extLst>
      <p:ext uri="{BB962C8B-B14F-4D97-AF65-F5344CB8AC3E}">
        <p14:creationId xmlns:p14="http://schemas.microsoft.com/office/powerpoint/2010/main" val="1806196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09320"/>
            <a:ext cx="9152554" cy="5769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923330"/>
          </a:xfrm>
          <a:prstGeom prst="rect">
            <a:avLst/>
          </a:prstGeom>
        </p:spPr>
        <p:txBody>
          <a:bodyPr wrap="square">
            <a:spAutoFit/>
          </a:bodyPr>
          <a:lstStyle/>
          <a:p>
            <a:pPr algn="ctr"/>
            <a:r>
              <a:rPr lang="tr-TR" b="1" cap="all" dirty="0">
                <a:solidFill>
                  <a:srgbClr val="003296"/>
                </a:solidFill>
                <a:cs typeface="Arial" panose="020B0604020202020204" pitchFamily="34" charset="0"/>
              </a:rPr>
              <a:t>PROJE FAALİYETLERİNE KATILIM VE UYGULAMA SIRASINDA SIK YAPILAN HATALAR</a:t>
            </a:r>
            <a:endParaRPr lang="bg-BG" b="1" cap="all" dirty="0">
              <a:solidFill>
                <a:srgbClr val="003296"/>
              </a:solidFill>
              <a:cs typeface="Arial" panose="020B0604020202020204" pitchFamily="34" charset="0"/>
            </a:endParaRPr>
          </a:p>
        </p:txBody>
      </p:sp>
      <p:sp>
        <p:nvSpPr>
          <p:cNvPr id="11" name="Rectangle 10"/>
          <p:cNvSpPr/>
          <p:nvPr/>
        </p:nvSpPr>
        <p:spPr>
          <a:xfrm>
            <a:off x="239859" y="1124744"/>
            <a:ext cx="8553346" cy="5492100"/>
          </a:xfrm>
          <a:prstGeom prst="rect">
            <a:avLst/>
          </a:prstGeom>
        </p:spPr>
        <p:txBody>
          <a:bodyPr wrap="square">
            <a:noAutofit/>
          </a:bodyPr>
          <a:lstStyle/>
          <a:p>
            <a:pPr marL="285750" indent="-285750" algn="just">
              <a:lnSpc>
                <a:spcPts val="2200"/>
              </a:lnSpc>
              <a:spcAft>
                <a:spcPts val="600"/>
              </a:spcAft>
              <a:buFont typeface="Wingdings" panose="05000000000000000000" pitchFamily="2" charset="2"/>
              <a:buChar char="§"/>
            </a:pPr>
            <a:endParaRPr lang="tr-TR" dirty="0" smtClean="0">
              <a:solidFill>
                <a:srgbClr val="003296"/>
              </a:solidFill>
              <a:cs typeface="Arial" panose="020B0604020202020204" pitchFamily="34" charset="0"/>
            </a:endParaRPr>
          </a:p>
          <a:p>
            <a:pPr marL="285750" indent="-285750" algn="just">
              <a:spcAft>
                <a:spcPts val="600"/>
              </a:spcAft>
              <a:buFont typeface="Wingdings" panose="05000000000000000000" pitchFamily="2" charset="2"/>
              <a:buChar char="§"/>
            </a:pPr>
            <a:endParaRPr lang="tr-TR" sz="2400" dirty="0">
              <a:solidFill>
                <a:srgbClr val="003296"/>
              </a:solidFill>
              <a:cs typeface="Arial" panose="020B0604020202020204" pitchFamily="34" charset="0"/>
            </a:endParaRPr>
          </a:p>
          <a:p>
            <a:pPr marL="285750" indent="-285750" algn="just">
              <a:spcAft>
                <a:spcPts val="600"/>
              </a:spcAft>
              <a:buFont typeface="Wingdings" panose="05000000000000000000" pitchFamily="2" charset="2"/>
              <a:buChar char="§"/>
            </a:pPr>
            <a:r>
              <a:rPr lang="tr-TR" sz="2000" dirty="0">
                <a:solidFill>
                  <a:srgbClr val="003296"/>
                </a:solidFill>
                <a:cs typeface="Arial" panose="020B0604020202020204" pitchFamily="34" charset="0"/>
              </a:rPr>
              <a:t>Etkinlikte kullanılan </a:t>
            </a:r>
            <a:r>
              <a:rPr lang="tr-TR" sz="2000" u="sng" dirty="0">
                <a:solidFill>
                  <a:srgbClr val="003296"/>
                </a:solidFill>
                <a:cs typeface="Arial" panose="020B0604020202020204" pitchFamily="34" charset="0"/>
              </a:rPr>
              <a:t>materyallerin arşivlenmemesi</a:t>
            </a:r>
            <a:r>
              <a:rPr lang="en-GB" sz="2000" dirty="0">
                <a:solidFill>
                  <a:srgbClr val="003296"/>
                </a:solidFill>
                <a:cs typeface="Arial" panose="020B0604020202020204" pitchFamily="34" charset="0"/>
              </a:rPr>
              <a:t>; </a:t>
            </a:r>
          </a:p>
          <a:p>
            <a:pPr marL="285750" indent="-285750" algn="just">
              <a:spcAft>
                <a:spcPts val="600"/>
              </a:spcAft>
              <a:buFont typeface="Wingdings" panose="05000000000000000000" pitchFamily="2" charset="2"/>
              <a:buChar char="§"/>
            </a:pPr>
            <a:r>
              <a:rPr lang="tr-TR" sz="2000" dirty="0">
                <a:solidFill>
                  <a:srgbClr val="003296"/>
                </a:solidFill>
                <a:cs typeface="Arial" panose="020B0604020202020204" pitchFamily="34" charset="0"/>
              </a:rPr>
              <a:t>Faaliyete ilişkin toplam</a:t>
            </a:r>
            <a:r>
              <a:rPr lang="tr-TR" sz="2000" i="1" dirty="0">
                <a:solidFill>
                  <a:srgbClr val="003296"/>
                </a:solidFill>
                <a:cs typeface="Arial" panose="020B0604020202020204" pitchFamily="34" charset="0"/>
              </a:rPr>
              <a:t> katılımcı sayısı, kiralanan salon, ekipman, yiyecek içecek ikramları, eğitimci/ moderatör/ çevirmen, sunumlar, Program ve proje görünürlükleri, katılımcılara dağıtılan materyallerin </a:t>
            </a:r>
            <a:r>
              <a:rPr lang="tr-TR" sz="2000" dirty="0">
                <a:solidFill>
                  <a:srgbClr val="003296"/>
                </a:solidFill>
                <a:cs typeface="Arial" panose="020B0604020202020204" pitchFamily="34" charset="0"/>
              </a:rPr>
              <a:t>(farklı açılardan çekilmiş) video ve fotoğraflarındaki kötü kalite ya da bunların kayıt altına alınmamış olması; </a:t>
            </a:r>
            <a:r>
              <a:rPr lang="tr-TR" sz="2000" dirty="0" smtClean="0">
                <a:solidFill>
                  <a:srgbClr val="003296"/>
                </a:solidFill>
                <a:cs typeface="Arial" panose="020B0604020202020204" pitchFamily="34" charset="0"/>
              </a:rPr>
              <a:t>fotoğrafların </a:t>
            </a:r>
            <a:r>
              <a:rPr lang="tr-TR" sz="2000" dirty="0">
                <a:solidFill>
                  <a:srgbClr val="003296"/>
                </a:solidFill>
                <a:cs typeface="Arial" panose="020B0604020202020204" pitchFamily="34" charset="0"/>
              </a:rPr>
              <a:t>üzerinde </a:t>
            </a:r>
            <a:r>
              <a:rPr lang="tr-TR" sz="2000" u="sng" dirty="0">
                <a:solidFill>
                  <a:srgbClr val="003296"/>
                </a:solidFill>
                <a:cs typeface="Arial" panose="020B0604020202020204" pitchFamily="34" charset="0"/>
              </a:rPr>
              <a:t>tarihin</a:t>
            </a:r>
            <a:r>
              <a:rPr lang="tr-TR" sz="2000" dirty="0">
                <a:solidFill>
                  <a:srgbClr val="003296"/>
                </a:solidFill>
                <a:cs typeface="Arial" panose="020B0604020202020204" pitchFamily="34" charset="0"/>
              </a:rPr>
              <a:t> yer almaması;</a:t>
            </a:r>
            <a:endParaRPr lang="en-GB" sz="2000" dirty="0">
              <a:solidFill>
                <a:srgbClr val="003296"/>
              </a:solidFill>
              <a:cs typeface="Arial" panose="020B0604020202020204" pitchFamily="34" charset="0"/>
            </a:endParaRPr>
          </a:p>
          <a:p>
            <a:pPr marL="285750" indent="-285750" algn="just">
              <a:spcAft>
                <a:spcPts val="600"/>
              </a:spcAft>
              <a:buFont typeface="Wingdings" panose="05000000000000000000" pitchFamily="2" charset="2"/>
              <a:buChar char="§"/>
            </a:pPr>
            <a:r>
              <a:rPr lang="tr-TR" sz="2000" dirty="0">
                <a:solidFill>
                  <a:srgbClr val="003296"/>
                </a:solidFill>
                <a:cs typeface="Arial" panose="020B0604020202020204" pitchFamily="34" charset="0"/>
              </a:rPr>
              <a:t>Gerçekleştirilmiş olan faaliyete ilişkin </a:t>
            </a:r>
            <a:r>
              <a:rPr lang="tr-TR" sz="2000" u="sng" dirty="0">
                <a:solidFill>
                  <a:srgbClr val="003296"/>
                </a:solidFill>
                <a:cs typeface="Arial" panose="020B0604020202020204" pitchFamily="34" charset="0"/>
              </a:rPr>
              <a:t>raporun/tutanağın </a:t>
            </a:r>
            <a:r>
              <a:rPr lang="tr-TR" sz="2000" dirty="0">
                <a:solidFill>
                  <a:srgbClr val="003296"/>
                </a:solidFill>
                <a:cs typeface="Arial" panose="020B0604020202020204" pitchFamily="34" charset="0"/>
              </a:rPr>
              <a:t>hazırlanmaması</a:t>
            </a:r>
            <a:r>
              <a:rPr lang="en-GB" sz="2000" dirty="0">
                <a:solidFill>
                  <a:srgbClr val="003296"/>
                </a:solidFill>
                <a:cs typeface="Arial" panose="020B0604020202020204" pitchFamily="34" charset="0"/>
              </a:rPr>
              <a:t>; </a:t>
            </a:r>
          </a:p>
          <a:p>
            <a:pPr marL="285750" indent="-285750" algn="just">
              <a:spcAft>
                <a:spcPts val="600"/>
              </a:spcAft>
              <a:buFont typeface="Wingdings" panose="05000000000000000000" pitchFamily="2" charset="2"/>
              <a:buChar char="§"/>
            </a:pPr>
            <a:r>
              <a:rPr lang="tr-TR" sz="2000" dirty="0">
                <a:solidFill>
                  <a:srgbClr val="003296"/>
                </a:solidFill>
                <a:cs typeface="Arial" panose="020B0604020202020204" pitchFamily="34" charset="0"/>
              </a:rPr>
              <a:t>Bilgilendirme ve görünürlük kurallarına uyulmamış olması</a:t>
            </a:r>
            <a:r>
              <a:rPr lang="en-GB" sz="2000" dirty="0">
                <a:solidFill>
                  <a:srgbClr val="003296"/>
                </a:solidFill>
                <a:cs typeface="Arial" panose="020B0604020202020204" pitchFamily="34" charset="0"/>
              </a:rPr>
              <a:t>; </a:t>
            </a:r>
          </a:p>
          <a:p>
            <a:pPr marL="285750" indent="-285750" algn="just">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İnternet sitelerinde, proje kapsamında basılmış olan rapor vb. materyallerde, tanıtım materyallerinde </a:t>
            </a:r>
            <a:r>
              <a:rPr lang="tr-TR" sz="2000" b="1" dirty="0" smtClean="0">
                <a:solidFill>
                  <a:srgbClr val="FF0000"/>
                </a:solidFill>
                <a:cs typeface="Arial" panose="020B0604020202020204" pitchFamily="34" charset="0"/>
              </a:rPr>
              <a:t>dil kullanımına </a:t>
            </a:r>
            <a:r>
              <a:rPr lang="tr-TR" sz="2000" dirty="0" smtClean="0">
                <a:solidFill>
                  <a:srgbClr val="003296"/>
                </a:solidFill>
                <a:cs typeface="Arial" panose="020B0604020202020204" pitchFamily="34" charset="0"/>
              </a:rPr>
              <a:t>dikkat etmemek, akıcı ve düzgün bir Türkçe kullanmamak;</a:t>
            </a:r>
            <a:endParaRPr lang="en-GB" sz="2000" dirty="0">
              <a:solidFill>
                <a:srgbClr val="003296"/>
              </a:solidFill>
              <a:cs typeface="Arial" panose="020B0604020202020204" pitchFamily="34" charset="0"/>
            </a:endParaRPr>
          </a:p>
          <a:p>
            <a:endParaRPr lang="en-GB" sz="2400" dirty="0" smtClean="0"/>
          </a:p>
          <a:p>
            <a:pPr algn="just"/>
            <a:endParaRPr lang="ru-RU" dirty="0"/>
          </a:p>
          <a:p>
            <a:pPr algn="just"/>
            <a:endParaRPr lang="ru-RU" dirty="0"/>
          </a:p>
        </p:txBody>
      </p:sp>
      <p:pic>
        <p:nvPicPr>
          <p:cNvPr id="8" name="Resim 1"/>
          <p:cNvPicPr>
            <a:picLocks noChangeAspect="1"/>
          </p:cNvPicPr>
          <p:nvPr/>
        </p:nvPicPr>
        <p:blipFill>
          <a:blip r:embed="rId6"/>
          <a:stretch>
            <a:fillRect/>
          </a:stretch>
        </p:blipFill>
        <p:spPr>
          <a:xfrm rot="725825">
            <a:off x="6957120" y="1170650"/>
            <a:ext cx="1057890" cy="1057890"/>
          </a:xfrm>
          <a:prstGeom prst="rect">
            <a:avLst/>
          </a:prstGeom>
        </p:spPr>
      </p:pic>
    </p:spTree>
    <p:extLst>
      <p:ext uri="{BB962C8B-B14F-4D97-AF65-F5344CB8AC3E}">
        <p14:creationId xmlns:p14="http://schemas.microsoft.com/office/powerpoint/2010/main" val="14396838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09320"/>
            <a:ext cx="9152554" cy="5769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707886"/>
          </a:xfrm>
          <a:prstGeom prst="rect">
            <a:avLst/>
          </a:prstGeom>
        </p:spPr>
        <p:txBody>
          <a:bodyPr wrap="square">
            <a:spAutoFit/>
          </a:bodyPr>
          <a:lstStyle/>
          <a:p>
            <a:pPr algn="ctr"/>
            <a:r>
              <a:rPr lang="tr-TR" sz="2000" b="1" cap="all" dirty="0" smtClean="0">
                <a:solidFill>
                  <a:srgbClr val="003296"/>
                </a:solidFill>
                <a:cs typeface="Arial" panose="020B0604020202020204" pitchFamily="34" charset="0"/>
              </a:rPr>
              <a:t>UYGULAMA DÖNEMİNİ ASKIYA ALMA/DURDURMA</a:t>
            </a:r>
            <a:endParaRPr lang="bg-BG" sz="2000" b="1" cap="all" dirty="0">
              <a:solidFill>
                <a:srgbClr val="003296"/>
              </a:solidFill>
              <a:cs typeface="Arial" panose="020B0604020202020204" pitchFamily="34" charset="0"/>
            </a:endParaRPr>
          </a:p>
        </p:txBody>
      </p:sp>
      <p:sp>
        <p:nvSpPr>
          <p:cNvPr id="11" name="Rectangle 10"/>
          <p:cNvSpPr/>
          <p:nvPr/>
        </p:nvSpPr>
        <p:spPr>
          <a:xfrm>
            <a:off x="239859" y="1124744"/>
            <a:ext cx="8553346" cy="5492100"/>
          </a:xfrm>
          <a:prstGeom prst="rect">
            <a:avLst/>
          </a:prstGeom>
        </p:spPr>
        <p:txBody>
          <a:bodyPr wrap="square">
            <a:noAutofit/>
          </a:bodyPr>
          <a:lstStyle/>
          <a:p>
            <a:pPr marL="285750" indent="-285750" algn="just">
              <a:spcAft>
                <a:spcPts val="600"/>
              </a:spcAft>
            </a:pPr>
            <a:r>
              <a:rPr lang="tr-TR" sz="2000" dirty="0" smtClean="0">
                <a:solidFill>
                  <a:srgbClr val="003296"/>
                </a:solidFill>
                <a:cs typeface="Arial" panose="020B0604020202020204" pitchFamily="34" charset="0"/>
              </a:rPr>
              <a:t>     Proje faaliyetlerinin uygulanamayacağına dair, LP tarafından gerekçelendirilmiş ve ilgili kanıtlarla desteklenmiş talep üzerine; Yönetim Makamı, Hibe Sözleşmesinin uygulanmasını geçici süre ile durdurabilir. Bu durumda:</a:t>
            </a:r>
          </a:p>
          <a:p>
            <a:pPr marL="285750" indent="-285750" algn="just">
              <a:spcAft>
                <a:spcPts val="600"/>
              </a:spcAft>
              <a:buFontTx/>
              <a:buChar char="-"/>
            </a:pPr>
            <a:r>
              <a:rPr lang="tr-TR" sz="2000" dirty="0" smtClean="0">
                <a:solidFill>
                  <a:srgbClr val="0070C0"/>
                </a:solidFill>
                <a:cs typeface="Arial" panose="020B0604020202020204" pitchFamily="34" charset="0"/>
              </a:rPr>
              <a:t>Hibe Sözleşmesinin uygulama süresi, </a:t>
            </a:r>
            <a:r>
              <a:rPr lang="tr-TR" sz="2000" u="sng" dirty="0" smtClean="0">
                <a:solidFill>
                  <a:srgbClr val="0070C0"/>
                </a:solidFill>
                <a:cs typeface="Arial" panose="020B0604020202020204" pitchFamily="34" charset="0"/>
              </a:rPr>
              <a:t>askıya alma süreci kadar </a:t>
            </a:r>
            <a:r>
              <a:rPr lang="tr-TR" sz="2000" dirty="0" smtClean="0">
                <a:solidFill>
                  <a:srgbClr val="0070C0"/>
                </a:solidFill>
                <a:cs typeface="Arial" panose="020B0604020202020204" pitchFamily="34" charset="0"/>
              </a:rPr>
              <a:t>uzatılır;</a:t>
            </a:r>
          </a:p>
          <a:p>
            <a:pPr marL="285750" indent="-285750" algn="just">
              <a:spcAft>
                <a:spcPts val="600"/>
              </a:spcAft>
              <a:buFontTx/>
              <a:buChar char="-"/>
            </a:pPr>
            <a:r>
              <a:rPr lang="tr-TR" sz="2000" dirty="0" smtClean="0">
                <a:solidFill>
                  <a:srgbClr val="0070C0"/>
                </a:solidFill>
                <a:cs typeface="Arial" panose="020B0604020202020204" pitchFamily="34" charset="0"/>
              </a:rPr>
              <a:t>Askıya alma süreci boyunca </a:t>
            </a:r>
            <a:r>
              <a:rPr lang="tr-TR" sz="2000" u="sng" dirty="0" smtClean="0">
                <a:solidFill>
                  <a:srgbClr val="0070C0"/>
                </a:solidFill>
                <a:cs typeface="Arial" panose="020B0604020202020204" pitchFamily="34" charset="0"/>
              </a:rPr>
              <a:t>hiçbir proje faaliyeti uygulanmamalı ve hiçbir ödeme yapılmamalıdır</a:t>
            </a:r>
            <a:r>
              <a:rPr lang="tr-TR" sz="2000" dirty="0" smtClean="0">
                <a:solidFill>
                  <a:srgbClr val="0070C0"/>
                </a:solidFill>
                <a:cs typeface="Arial" panose="020B0604020202020204" pitchFamily="34" charset="0"/>
              </a:rPr>
              <a:t>;</a:t>
            </a:r>
          </a:p>
          <a:p>
            <a:pPr marL="285750" indent="-285750" algn="just">
              <a:spcAft>
                <a:spcPts val="600"/>
              </a:spcAft>
              <a:buFontTx/>
              <a:buChar char="-"/>
            </a:pPr>
            <a:r>
              <a:rPr lang="tr-TR" sz="2000" dirty="0" smtClean="0">
                <a:solidFill>
                  <a:srgbClr val="0070C0"/>
                </a:solidFill>
                <a:cs typeface="Arial" panose="020B0604020202020204" pitchFamily="34" charset="0"/>
              </a:rPr>
              <a:t>İçerik, ekler ve son tarihlere ilişkin teknik ve finansal raporlama gereklilikler değişmez. Yararlanıcılar, Programın tüm yönetim otoritelerine </a:t>
            </a:r>
            <a:r>
              <a:rPr lang="tr-TR" sz="2000" u="sng" dirty="0" smtClean="0">
                <a:solidFill>
                  <a:srgbClr val="0070C0"/>
                </a:solidFill>
                <a:cs typeface="Arial" panose="020B0604020202020204" pitchFamily="34" charset="0"/>
              </a:rPr>
              <a:t>zamanında rapor</a:t>
            </a:r>
            <a:r>
              <a:rPr lang="tr-TR" sz="2000" dirty="0" smtClean="0">
                <a:solidFill>
                  <a:srgbClr val="0070C0"/>
                </a:solidFill>
                <a:cs typeface="Arial" panose="020B0604020202020204" pitchFamily="34" charset="0"/>
              </a:rPr>
              <a:t> vermelidir;</a:t>
            </a:r>
          </a:p>
          <a:p>
            <a:pPr marL="285750" indent="-285750" algn="just">
              <a:spcAft>
                <a:spcPts val="600"/>
              </a:spcAft>
              <a:buFontTx/>
              <a:buChar char="-"/>
            </a:pPr>
            <a:r>
              <a:rPr lang="tr-TR" sz="2000" dirty="0" smtClean="0">
                <a:solidFill>
                  <a:srgbClr val="0070C0"/>
                </a:solidFill>
                <a:cs typeface="Arial" panose="020B0604020202020204" pitchFamily="34" charset="0"/>
              </a:rPr>
              <a:t>Raporlama son tarihi, raporlama çeyreğinde veya bunun bir bölümünde Hibe Sözleşmesinin askıya alınmasına bakılmaksızın, üç aylık çeyrek bazında kalır. Bu durumda, başlangıçta oluşturulan raporlama dönemlerinin sayısı artırılabilir ve bu da faaliyetlerin uygulanmasına ilişkin </a:t>
            </a:r>
            <a:r>
              <a:rPr lang="tr-TR" sz="2000" u="sng" dirty="0" smtClean="0">
                <a:solidFill>
                  <a:srgbClr val="0070C0"/>
                </a:solidFill>
                <a:cs typeface="Arial" panose="020B0604020202020204" pitchFamily="34" charset="0"/>
              </a:rPr>
              <a:t>zaman ve eylem planında bir değişikliğe </a:t>
            </a:r>
            <a:r>
              <a:rPr lang="tr-TR" sz="2000" dirty="0" smtClean="0">
                <a:solidFill>
                  <a:srgbClr val="0070C0"/>
                </a:solidFill>
                <a:cs typeface="Arial" panose="020B0604020202020204" pitchFamily="34" charset="0"/>
              </a:rPr>
              <a:t>yol açacaktır.</a:t>
            </a:r>
          </a:p>
          <a:p>
            <a:pPr marL="285750" indent="-285750" algn="just">
              <a:spcAft>
                <a:spcPts val="600"/>
              </a:spcAft>
              <a:buFontTx/>
              <a:buChar char="-"/>
            </a:pPr>
            <a:endParaRPr lang="en-GB" sz="2000" dirty="0" smtClean="0">
              <a:solidFill>
                <a:srgbClr val="003296"/>
              </a:solidFill>
              <a:cs typeface="Arial" panose="020B0604020202020204" pitchFamily="34" charset="0"/>
            </a:endParaRPr>
          </a:p>
          <a:p>
            <a:endParaRPr lang="en-GB" sz="2400" dirty="0" smtClean="0"/>
          </a:p>
          <a:p>
            <a:pPr algn="just"/>
            <a:endParaRPr lang="ru-RU" dirty="0"/>
          </a:p>
          <a:p>
            <a:pPr algn="just"/>
            <a:endParaRPr lang="ru-RU" dirty="0"/>
          </a:p>
        </p:txBody>
      </p:sp>
    </p:spTree>
    <p:extLst>
      <p:ext uri="{BB962C8B-B14F-4D97-AF65-F5344CB8AC3E}">
        <p14:creationId xmlns:p14="http://schemas.microsoft.com/office/powerpoint/2010/main" val="1439683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453336"/>
            <a:ext cx="9152554" cy="43293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400110"/>
          </a:xfrm>
          <a:prstGeom prst="rect">
            <a:avLst/>
          </a:prstGeom>
        </p:spPr>
        <p:txBody>
          <a:bodyPr wrap="square">
            <a:spAutoFit/>
          </a:bodyPr>
          <a:lstStyle/>
          <a:p>
            <a:pPr algn="ctr"/>
            <a:r>
              <a:rPr lang="tr-TR" sz="2000" b="1" dirty="0" smtClean="0">
                <a:solidFill>
                  <a:srgbClr val="003296"/>
                </a:solidFill>
                <a:cs typeface="Arial" panose="020B0604020202020204" pitchFamily="34" charset="0"/>
              </a:rPr>
              <a:t>PROJE SEVİYESİNDE İZLEME</a:t>
            </a:r>
            <a:endParaRPr lang="bg-BG" sz="2000" b="1" dirty="0">
              <a:solidFill>
                <a:srgbClr val="003296"/>
              </a:solidFill>
              <a:cs typeface="Arial" panose="020B0604020202020204" pitchFamily="34" charset="0"/>
            </a:endParaRPr>
          </a:p>
        </p:txBody>
      </p:sp>
      <p:sp>
        <p:nvSpPr>
          <p:cNvPr id="8" name="Rectangle 7"/>
          <p:cNvSpPr/>
          <p:nvPr/>
        </p:nvSpPr>
        <p:spPr>
          <a:xfrm>
            <a:off x="251521" y="904178"/>
            <a:ext cx="8553346" cy="5563667"/>
          </a:xfrm>
          <a:prstGeom prst="rect">
            <a:avLst/>
          </a:prstGeom>
        </p:spPr>
        <p:txBody>
          <a:bodyPr>
            <a:normAutofit/>
          </a:bodyPr>
          <a:lstStyle/>
          <a:p>
            <a:endParaRPr lang="bg-BG" dirty="0"/>
          </a:p>
        </p:txBody>
      </p:sp>
      <p:sp>
        <p:nvSpPr>
          <p:cNvPr id="10" name="Rectangle 9"/>
          <p:cNvSpPr/>
          <p:nvPr/>
        </p:nvSpPr>
        <p:spPr>
          <a:xfrm>
            <a:off x="251521" y="1341208"/>
            <a:ext cx="8553346" cy="5184577"/>
          </a:xfrm>
          <a:prstGeom prst="rect">
            <a:avLst/>
          </a:prstGeom>
        </p:spPr>
        <p:txBody>
          <a:bodyPr>
            <a:normAutofit/>
          </a:bodyPr>
          <a:lstStyle/>
          <a:p>
            <a:endParaRPr lang="bg-BG" dirty="0"/>
          </a:p>
        </p:txBody>
      </p:sp>
      <p:sp>
        <p:nvSpPr>
          <p:cNvPr id="2" name="Rectangle 1"/>
          <p:cNvSpPr/>
          <p:nvPr/>
        </p:nvSpPr>
        <p:spPr>
          <a:xfrm>
            <a:off x="251521" y="1033684"/>
            <a:ext cx="8553346" cy="5739087"/>
          </a:xfrm>
          <a:prstGeom prst="rect">
            <a:avLst/>
          </a:prstGeom>
        </p:spPr>
        <p:txBody>
          <a:bodyPr>
            <a:noAutofit/>
          </a:bodyPr>
          <a:lstStyle/>
          <a:p>
            <a:pPr marL="285750" indent="-285750" algn="just">
              <a:spcAft>
                <a:spcPts val="600"/>
              </a:spcAft>
              <a:buFont typeface="Wingdings" panose="05000000000000000000" pitchFamily="2" charset="2"/>
              <a:buChar char="v"/>
            </a:pPr>
            <a:r>
              <a:rPr lang="tr-TR" sz="2000" dirty="0" smtClean="0">
                <a:solidFill>
                  <a:srgbClr val="003296"/>
                </a:solidFill>
                <a:cs typeface="Arial" panose="020B0604020202020204" pitchFamily="34" charset="0"/>
              </a:rPr>
              <a:t>Proje seviyesindeki izleme </a:t>
            </a:r>
            <a:r>
              <a:rPr lang="tr-TR" sz="2000" b="1" dirty="0" smtClean="0">
                <a:solidFill>
                  <a:srgbClr val="003296"/>
                </a:solidFill>
                <a:cs typeface="Arial" panose="020B0604020202020204" pitchFamily="34" charset="0"/>
              </a:rPr>
              <a:t>Ortak Sekretarya </a:t>
            </a:r>
            <a:r>
              <a:rPr lang="tr-TR" sz="2000" dirty="0" smtClean="0">
                <a:solidFill>
                  <a:srgbClr val="003296"/>
                </a:solidFill>
                <a:cs typeface="Arial" panose="020B0604020202020204" pitchFamily="34" charset="0"/>
              </a:rPr>
              <a:t>tarafından gerçekleştirilir ve aşağıdaki hususları doğrulamayı amaçlar:</a:t>
            </a:r>
            <a:endParaRPr lang="tr-TR" sz="2000" dirty="0" smtClean="0">
              <a:solidFill>
                <a:srgbClr val="0070C0"/>
              </a:solidFill>
              <a:cs typeface="Arial" panose="020B0604020202020204" pitchFamily="34" charset="0"/>
            </a:endParaRPr>
          </a:p>
          <a:p>
            <a:pPr marL="285750" indent="-285750" algn="just">
              <a:spcAft>
                <a:spcPts val="600"/>
              </a:spcAft>
            </a:pPr>
            <a:r>
              <a:rPr lang="tr-TR" sz="2000" dirty="0" smtClean="0">
                <a:solidFill>
                  <a:srgbClr val="0070C0"/>
                </a:solidFill>
                <a:cs typeface="Arial" panose="020B0604020202020204" pitchFamily="34" charset="0"/>
              </a:rPr>
              <a:t> - Gerçekleştirilen ve planlanan faaliyetler arasındaki ve projenin faaliyetleri     ile hedefleri arasındaki tutarlılığını</a:t>
            </a:r>
            <a:r>
              <a:rPr lang="en-GB" sz="2000" dirty="0" smtClean="0">
                <a:solidFill>
                  <a:srgbClr val="0070C0"/>
                </a:solidFill>
                <a:cs typeface="Arial" panose="020B0604020202020204" pitchFamily="34" charset="0"/>
              </a:rPr>
              <a:t>;</a:t>
            </a:r>
          </a:p>
          <a:p>
            <a:pPr marL="285750" indent="-285750" algn="just">
              <a:spcAft>
                <a:spcPts val="600"/>
              </a:spcAft>
              <a:buFontTx/>
              <a:buChar char="-"/>
            </a:pPr>
            <a:r>
              <a:rPr lang="tr-TR" sz="2000" dirty="0" smtClean="0">
                <a:solidFill>
                  <a:srgbClr val="0070C0"/>
                </a:solidFill>
                <a:cs typeface="Arial" panose="020B0604020202020204" pitchFamily="34" charset="0"/>
              </a:rPr>
              <a:t>Proje </a:t>
            </a:r>
            <a:r>
              <a:rPr lang="tr-TR" sz="2000" u="sng" dirty="0" smtClean="0">
                <a:solidFill>
                  <a:srgbClr val="0070C0"/>
                </a:solidFill>
                <a:cs typeface="Arial" panose="020B0604020202020204" pitchFamily="34" charset="0"/>
              </a:rPr>
              <a:t>faaliyet planını ve zamanını</a:t>
            </a:r>
            <a:r>
              <a:rPr lang="en-GB" sz="2000" dirty="0" smtClean="0">
                <a:solidFill>
                  <a:srgbClr val="0070C0"/>
                </a:solidFill>
                <a:cs typeface="Arial" panose="020B0604020202020204" pitchFamily="34" charset="0"/>
              </a:rPr>
              <a:t>; </a:t>
            </a:r>
          </a:p>
          <a:p>
            <a:pPr marL="285750" indent="-285750" algn="just">
              <a:spcAft>
                <a:spcPts val="600"/>
              </a:spcAft>
              <a:buFontTx/>
              <a:buChar char="-"/>
            </a:pPr>
            <a:r>
              <a:rPr lang="tr-TR" sz="2000" u="sng" dirty="0" smtClean="0">
                <a:solidFill>
                  <a:srgbClr val="0070C0"/>
                </a:solidFill>
                <a:cs typeface="Arial" panose="020B0604020202020204" pitchFamily="34" charset="0"/>
              </a:rPr>
              <a:t>Satın Alma </a:t>
            </a:r>
            <a:r>
              <a:rPr lang="en-GB" sz="2000" u="sng" dirty="0" smtClean="0">
                <a:solidFill>
                  <a:srgbClr val="0070C0"/>
                </a:solidFill>
                <a:cs typeface="Arial" panose="020B0604020202020204" pitchFamily="34" charset="0"/>
              </a:rPr>
              <a:t>Plan</a:t>
            </a:r>
            <a:r>
              <a:rPr lang="tr-TR" sz="2000" u="sng" dirty="0" smtClean="0">
                <a:solidFill>
                  <a:srgbClr val="0070C0"/>
                </a:solidFill>
                <a:cs typeface="Arial" panose="020B0604020202020204" pitchFamily="34" charset="0"/>
              </a:rPr>
              <a:t>ı ve Satın Alma Usullerinin tutarlılığını</a:t>
            </a:r>
            <a:r>
              <a:rPr lang="en-GB" sz="2000" dirty="0" smtClean="0">
                <a:solidFill>
                  <a:srgbClr val="0070C0"/>
                </a:solidFill>
                <a:cs typeface="Arial" panose="020B0604020202020204" pitchFamily="34" charset="0"/>
              </a:rPr>
              <a:t>; </a:t>
            </a:r>
          </a:p>
          <a:p>
            <a:pPr marL="285750" indent="-285750" algn="just">
              <a:spcAft>
                <a:spcPts val="600"/>
              </a:spcAft>
              <a:buFontTx/>
              <a:buChar char="-"/>
            </a:pPr>
            <a:r>
              <a:rPr lang="tr-TR" sz="2000" dirty="0" smtClean="0">
                <a:solidFill>
                  <a:srgbClr val="0070C0"/>
                </a:solidFill>
                <a:cs typeface="Arial" panose="020B0604020202020204" pitchFamily="34" charset="0"/>
              </a:rPr>
              <a:t>Ulaşılan </a:t>
            </a:r>
            <a:r>
              <a:rPr lang="tr-TR" sz="2000" u="sng" dirty="0" smtClean="0">
                <a:solidFill>
                  <a:srgbClr val="0070C0"/>
                </a:solidFill>
                <a:cs typeface="Arial" panose="020B0604020202020204" pitchFamily="34" charset="0"/>
              </a:rPr>
              <a:t>sonuç ve göstergeler </a:t>
            </a:r>
            <a:r>
              <a:rPr lang="tr-TR" sz="2000" dirty="0" smtClean="0">
                <a:solidFill>
                  <a:srgbClr val="0070C0"/>
                </a:solidFill>
                <a:cs typeface="Arial" panose="020B0604020202020204" pitchFamily="34" charset="0"/>
              </a:rPr>
              <a:t>ile Program’ın </a:t>
            </a:r>
            <a:r>
              <a:rPr lang="tr-TR" sz="2000" u="sng" dirty="0" smtClean="0">
                <a:solidFill>
                  <a:srgbClr val="0070C0"/>
                </a:solidFill>
                <a:cs typeface="Arial" panose="020B0604020202020204" pitchFamily="34" charset="0"/>
              </a:rPr>
              <a:t>bilgilendirme ve görünürlük </a:t>
            </a:r>
            <a:r>
              <a:rPr lang="tr-TR" sz="2000" dirty="0" smtClean="0">
                <a:solidFill>
                  <a:srgbClr val="0070C0"/>
                </a:solidFill>
                <a:cs typeface="Arial" panose="020B0604020202020204" pitchFamily="34" charset="0"/>
              </a:rPr>
              <a:t>gerekliliklerini;</a:t>
            </a:r>
            <a:endParaRPr lang="en-GB" sz="2000" dirty="0" smtClean="0">
              <a:solidFill>
                <a:srgbClr val="0070C0"/>
              </a:solidFill>
              <a:cs typeface="Arial" panose="020B0604020202020204" pitchFamily="34" charset="0"/>
            </a:endParaRPr>
          </a:p>
          <a:p>
            <a:pPr marL="285750" indent="-285750" algn="just">
              <a:spcAft>
                <a:spcPts val="600"/>
              </a:spcAft>
              <a:buFont typeface="Wingdings" panose="05000000000000000000" pitchFamily="2" charset="2"/>
              <a:buChar char="v"/>
            </a:pPr>
            <a:r>
              <a:rPr lang="tr-TR" sz="2000" dirty="0" smtClean="0">
                <a:solidFill>
                  <a:srgbClr val="0070C0"/>
                </a:solidFill>
                <a:cs typeface="Arial" panose="020B0604020202020204" pitchFamily="34" charset="0"/>
              </a:rPr>
              <a:t>Projenin uygulanmasını ve ilerlemesini izlemek için başlıca kaynaklar </a:t>
            </a:r>
            <a:r>
              <a:rPr lang="tr-TR" sz="2000" u="sng" dirty="0" smtClean="0">
                <a:solidFill>
                  <a:srgbClr val="0070C0"/>
                </a:solidFill>
                <a:cs typeface="Arial" panose="020B0604020202020204" pitchFamily="34" charset="0"/>
              </a:rPr>
              <a:t>ilerleme raporları </a:t>
            </a:r>
            <a:r>
              <a:rPr lang="tr-TR" sz="2000" dirty="0" smtClean="0">
                <a:solidFill>
                  <a:srgbClr val="0070C0"/>
                </a:solidFill>
                <a:cs typeface="Arial" panose="020B0604020202020204" pitchFamily="34" charset="0"/>
              </a:rPr>
              <a:t>ile </a:t>
            </a:r>
            <a:r>
              <a:rPr lang="tr-TR" sz="2000" i="1" dirty="0" smtClean="0">
                <a:solidFill>
                  <a:srgbClr val="0070C0"/>
                </a:solidFill>
                <a:cs typeface="Arial" panose="020B0604020202020204" pitchFamily="34" charset="0"/>
              </a:rPr>
              <a:t>yerinde ziyaretlerdir.</a:t>
            </a:r>
            <a:endParaRPr lang="tr-TR" sz="2000" i="1" dirty="0">
              <a:solidFill>
                <a:srgbClr val="0070C0"/>
              </a:solidFill>
              <a:cs typeface="Arial" panose="020B0604020202020204" pitchFamily="34" charset="0"/>
            </a:endParaRPr>
          </a:p>
          <a:p>
            <a:pPr marL="285750" indent="-285750" algn="just">
              <a:spcAft>
                <a:spcPts val="600"/>
              </a:spcAft>
              <a:buFont typeface="Wingdings" panose="05000000000000000000" pitchFamily="2" charset="2"/>
              <a:buChar char="v"/>
            </a:pPr>
            <a:r>
              <a:rPr lang="tr-TR" sz="2000" dirty="0" smtClean="0">
                <a:solidFill>
                  <a:srgbClr val="0070C0"/>
                </a:solidFill>
                <a:cs typeface="Arial" panose="020B0604020202020204" pitchFamily="34" charset="0"/>
              </a:rPr>
              <a:t>İzleme ziyaretleri, Ana yararlanıcı/ortakların </a:t>
            </a:r>
            <a:r>
              <a:rPr lang="tr-TR" sz="2000" u="sng" dirty="0" smtClean="0">
                <a:solidFill>
                  <a:srgbClr val="0070C0"/>
                </a:solidFill>
                <a:cs typeface="Arial" panose="020B0604020202020204" pitchFamily="34" charset="0"/>
              </a:rPr>
              <a:t>ofislerinde</a:t>
            </a:r>
            <a:r>
              <a:rPr lang="tr-TR" sz="2000" dirty="0" smtClean="0">
                <a:solidFill>
                  <a:srgbClr val="0070C0"/>
                </a:solidFill>
                <a:cs typeface="Arial" panose="020B0604020202020204" pitchFamily="34" charset="0"/>
              </a:rPr>
              <a:t> ve </a:t>
            </a:r>
            <a:r>
              <a:rPr lang="tr-TR" sz="2000" u="sng" dirty="0" smtClean="0">
                <a:solidFill>
                  <a:srgbClr val="0070C0"/>
                </a:solidFill>
                <a:cs typeface="Arial" panose="020B0604020202020204" pitchFamily="34" charset="0"/>
              </a:rPr>
              <a:t>uygulama alanlarında </a:t>
            </a:r>
            <a:r>
              <a:rPr lang="tr-TR" sz="2000" dirty="0" smtClean="0">
                <a:solidFill>
                  <a:srgbClr val="0070C0"/>
                </a:solidFill>
                <a:cs typeface="Arial" panose="020B0604020202020204" pitchFamily="34" charset="0"/>
              </a:rPr>
              <a:t>(inşaat alanı, ekipman alımı yapılmış alan…vs) gerçekleştirilir.</a:t>
            </a:r>
            <a:endParaRPr lang="en-GB" sz="2000" dirty="0" smtClean="0">
              <a:solidFill>
                <a:srgbClr val="0070C0"/>
              </a:solidFill>
              <a:cs typeface="Arial" panose="020B0604020202020204" pitchFamily="34" charset="0"/>
            </a:endParaRPr>
          </a:p>
          <a:p>
            <a:pPr marL="285750" indent="-285750" algn="just">
              <a:spcAft>
                <a:spcPts val="600"/>
              </a:spcAft>
              <a:buFont typeface="Wingdings" panose="05000000000000000000" pitchFamily="2" charset="2"/>
              <a:buChar char="v"/>
            </a:pPr>
            <a:r>
              <a:rPr lang="tr-TR" sz="2000" dirty="0" smtClean="0">
                <a:solidFill>
                  <a:srgbClr val="0070C0"/>
                </a:solidFill>
                <a:cs typeface="Arial" panose="020B0604020202020204" pitchFamily="34" charset="0"/>
              </a:rPr>
              <a:t>İzleme ziyaretleri sırasında </a:t>
            </a:r>
            <a:r>
              <a:rPr lang="tr-TR" sz="2000" b="1" dirty="0" smtClean="0">
                <a:solidFill>
                  <a:srgbClr val="0070C0"/>
                </a:solidFill>
                <a:cs typeface="Arial" panose="020B0604020202020204" pitchFamily="34" charset="0"/>
              </a:rPr>
              <a:t>iki </a:t>
            </a:r>
            <a:r>
              <a:rPr lang="tr-TR" sz="2000" b="1" dirty="0">
                <a:solidFill>
                  <a:srgbClr val="0070C0"/>
                </a:solidFill>
                <a:cs typeface="Arial" panose="020B0604020202020204" pitchFamily="34" charset="0"/>
              </a:rPr>
              <a:t>ana </a:t>
            </a:r>
            <a:r>
              <a:rPr lang="tr-TR" sz="2000" b="1" dirty="0" smtClean="0">
                <a:solidFill>
                  <a:srgbClr val="0070C0"/>
                </a:solidFill>
                <a:cs typeface="Arial" panose="020B0604020202020204" pitchFamily="34" charset="0"/>
              </a:rPr>
              <a:t>unsur </a:t>
            </a:r>
            <a:r>
              <a:rPr lang="tr-TR" sz="2000" dirty="0" smtClean="0">
                <a:solidFill>
                  <a:srgbClr val="0070C0"/>
                </a:solidFill>
                <a:cs typeface="Arial" panose="020B0604020202020204" pitchFamily="34" charset="0"/>
              </a:rPr>
              <a:t>uygulanır: </a:t>
            </a:r>
            <a:r>
              <a:rPr lang="tr-TR" sz="2000" u="sng" dirty="0" smtClean="0">
                <a:solidFill>
                  <a:srgbClr val="0070C0"/>
                </a:solidFill>
                <a:cs typeface="Arial" panose="020B0604020202020204" pitchFamily="34" charset="0"/>
              </a:rPr>
              <a:t>belge kontrolü </a:t>
            </a:r>
            <a:r>
              <a:rPr lang="tr-TR" sz="2000" dirty="0" smtClean="0">
                <a:solidFill>
                  <a:srgbClr val="0070C0"/>
                </a:solidFill>
                <a:cs typeface="Arial" panose="020B0604020202020204" pitchFamily="34" charset="0"/>
              </a:rPr>
              <a:t>ve proje ekibiyle </a:t>
            </a:r>
            <a:r>
              <a:rPr lang="tr-TR" sz="2000" u="sng" dirty="0" smtClean="0">
                <a:solidFill>
                  <a:srgbClr val="0070C0"/>
                </a:solidFill>
                <a:cs typeface="Arial" panose="020B0604020202020204" pitchFamily="34" charset="0"/>
              </a:rPr>
              <a:t>mülakat</a:t>
            </a:r>
            <a:r>
              <a:rPr lang="tr-TR" sz="2000" dirty="0" smtClean="0">
                <a:solidFill>
                  <a:srgbClr val="0070C0"/>
                </a:solidFill>
                <a:cs typeface="Arial" panose="020B0604020202020204" pitchFamily="34" charset="0"/>
              </a:rPr>
              <a:t>.</a:t>
            </a:r>
          </a:p>
          <a:p>
            <a:pPr marL="285750" indent="-285750" algn="just">
              <a:spcAft>
                <a:spcPts val="600"/>
              </a:spcAft>
              <a:buFont typeface="Wingdings" panose="05000000000000000000" pitchFamily="2" charset="2"/>
              <a:buChar char="v"/>
            </a:pPr>
            <a:endParaRPr lang="en-GB" dirty="0">
              <a:solidFill>
                <a:srgbClr val="9900FF"/>
              </a:solidFill>
              <a:cs typeface="Arial" panose="020B0604020202020204" pitchFamily="34" charset="0"/>
            </a:endParaRPr>
          </a:p>
        </p:txBody>
      </p:sp>
      <p:pic>
        <p:nvPicPr>
          <p:cNvPr id="14" name="Picture 3" descr="C:\Users\Owner\Desktop\Proje  Uygulama Eğitimi_16 Eylül 2020\SUNUMLARIM\43369269-businessman-hand-touching-audit-sign-on-virtual-screen.jpg"/>
          <p:cNvPicPr>
            <a:picLocks noChangeAspect="1" noChangeArrowheads="1"/>
          </p:cNvPicPr>
          <p:nvPr/>
        </p:nvPicPr>
        <p:blipFill>
          <a:blip r:embed="rId6"/>
          <a:srcRect/>
          <a:stretch>
            <a:fillRect/>
          </a:stretch>
        </p:blipFill>
        <p:spPr bwMode="auto">
          <a:xfrm>
            <a:off x="3143240" y="5603498"/>
            <a:ext cx="2143108" cy="1254502"/>
          </a:xfrm>
          <a:prstGeom prst="rect">
            <a:avLst/>
          </a:prstGeom>
          <a:noFill/>
        </p:spPr>
      </p:pic>
    </p:spTree>
    <p:extLst>
      <p:ext uri="{BB962C8B-B14F-4D97-AF65-F5344CB8AC3E}">
        <p14:creationId xmlns:p14="http://schemas.microsoft.com/office/powerpoint/2010/main" val="2887725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669800"/>
            <a:ext cx="9152554" cy="21646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52536" y="81754"/>
            <a:ext cx="9144002" cy="10336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400110"/>
          </a:xfrm>
          <a:prstGeom prst="rect">
            <a:avLst/>
          </a:prstGeom>
        </p:spPr>
        <p:txBody>
          <a:bodyPr wrap="square">
            <a:spAutoFit/>
          </a:bodyPr>
          <a:lstStyle/>
          <a:p>
            <a:pPr algn="ctr"/>
            <a:r>
              <a:rPr lang="tr-TR" sz="2000" b="1" dirty="0" smtClean="0">
                <a:solidFill>
                  <a:srgbClr val="003296"/>
                </a:solidFill>
                <a:cs typeface="Arial" panose="020B0604020202020204" pitchFamily="34" charset="0"/>
              </a:rPr>
              <a:t>İZLEME ZİYARETLERİ </a:t>
            </a:r>
            <a:endParaRPr lang="bg-BG" sz="2000" b="1" dirty="0">
              <a:solidFill>
                <a:srgbClr val="003296"/>
              </a:solidFill>
              <a:cs typeface="Arial" panose="020B0604020202020204" pitchFamily="34" charset="0"/>
            </a:endParaRPr>
          </a:p>
        </p:txBody>
      </p:sp>
      <p:sp>
        <p:nvSpPr>
          <p:cNvPr id="8" name="Rectangle 7"/>
          <p:cNvSpPr/>
          <p:nvPr/>
        </p:nvSpPr>
        <p:spPr>
          <a:xfrm>
            <a:off x="251521" y="904178"/>
            <a:ext cx="8553346" cy="5563667"/>
          </a:xfrm>
          <a:prstGeom prst="rect">
            <a:avLst/>
          </a:prstGeom>
        </p:spPr>
        <p:txBody>
          <a:bodyPr>
            <a:normAutofit/>
          </a:bodyPr>
          <a:lstStyle/>
          <a:p>
            <a:endParaRPr lang="bg-BG" dirty="0"/>
          </a:p>
        </p:txBody>
      </p:sp>
      <p:sp>
        <p:nvSpPr>
          <p:cNvPr id="10" name="Rectangle 9"/>
          <p:cNvSpPr/>
          <p:nvPr/>
        </p:nvSpPr>
        <p:spPr>
          <a:xfrm>
            <a:off x="251521" y="1341208"/>
            <a:ext cx="8553346" cy="5184577"/>
          </a:xfrm>
          <a:prstGeom prst="rect">
            <a:avLst/>
          </a:prstGeom>
        </p:spPr>
        <p:txBody>
          <a:bodyPr>
            <a:normAutofit/>
          </a:bodyPr>
          <a:lstStyle/>
          <a:p>
            <a:endParaRPr lang="bg-BG" dirty="0"/>
          </a:p>
        </p:txBody>
      </p:sp>
      <p:sp>
        <p:nvSpPr>
          <p:cNvPr id="2" name="Rectangle 1"/>
          <p:cNvSpPr/>
          <p:nvPr/>
        </p:nvSpPr>
        <p:spPr>
          <a:xfrm>
            <a:off x="251521" y="1216415"/>
            <a:ext cx="8553346" cy="5434161"/>
          </a:xfrm>
          <a:prstGeom prst="rect">
            <a:avLst/>
          </a:prstGeom>
        </p:spPr>
        <p:txBody>
          <a:bodyPr>
            <a:noAutofit/>
          </a:bodyPr>
          <a:lstStyle/>
          <a:p>
            <a:pPr marL="285750" indent="-285750" algn="just">
              <a:lnSpc>
                <a:spcPts val="1900"/>
              </a:lnSpc>
              <a:spcAft>
                <a:spcPts val="600"/>
              </a:spcAft>
              <a:buFont typeface="Wingdings" panose="05000000000000000000" pitchFamily="2" charset="2"/>
              <a:buChar char="v"/>
            </a:pPr>
            <a:endParaRPr lang="tr-TR" sz="2000" b="1" dirty="0" smtClean="0">
              <a:solidFill>
                <a:srgbClr val="003296"/>
              </a:solidFill>
              <a:cs typeface="Arial" panose="020B0604020202020204" pitchFamily="34" charset="0"/>
            </a:endParaRPr>
          </a:p>
          <a:p>
            <a:pPr marL="285750" indent="-285750" algn="just">
              <a:spcAft>
                <a:spcPts val="600"/>
              </a:spcAft>
              <a:buFont typeface="Wingdings" panose="05000000000000000000" pitchFamily="2" charset="2"/>
              <a:buChar char="v"/>
            </a:pPr>
            <a:r>
              <a:rPr lang="tr-TR" sz="2000" b="1" dirty="0" smtClean="0">
                <a:solidFill>
                  <a:srgbClr val="003296"/>
                </a:solidFill>
                <a:cs typeface="Arial" panose="020B0604020202020204" pitchFamily="34" charset="0"/>
              </a:rPr>
              <a:t>Başlangıç Ziyaretleri – </a:t>
            </a:r>
            <a:r>
              <a:rPr lang="tr-TR" sz="2000" dirty="0" smtClean="0">
                <a:solidFill>
                  <a:srgbClr val="003296"/>
                </a:solidFill>
                <a:cs typeface="Arial" panose="020B0604020202020204" pitchFamily="34" charset="0"/>
              </a:rPr>
              <a:t>OS tarafından gerçekleştirilir. Amaç; </a:t>
            </a:r>
            <a:r>
              <a:rPr lang="tr-TR" sz="2000" i="1" dirty="0" smtClean="0">
                <a:solidFill>
                  <a:srgbClr val="003296"/>
                </a:solidFill>
                <a:cs typeface="Arial" panose="020B0604020202020204" pitchFamily="34" charset="0"/>
              </a:rPr>
              <a:t>proje ekibini tanımak, projenin uygulanması için kapasite ve kaynakların kontrolünü sağlamak, proje ortaklarının iletişimi </a:t>
            </a:r>
            <a:r>
              <a:rPr lang="tr-TR" sz="2000" dirty="0" smtClean="0">
                <a:solidFill>
                  <a:srgbClr val="003296"/>
                </a:solidFill>
                <a:cs typeface="Arial" panose="020B0604020202020204" pitchFamily="34" charset="0"/>
              </a:rPr>
              <a:t>hakkında bilgi edinmek ve oluşabilecek </a:t>
            </a:r>
            <a:r>
              <a:rPr lang="tr-TR" sz="2000" i="1" dirty="0" smtClean="0">
                <a:solidFill>
                  <a:srgbClr val="003296"/>
                </a:solidFill>
                <a:cs typeface="Arial" panose="020B0604020202020204" pitchFamily="34" charset="0"/>
              </a:rPr>
              <a:t>riskleri tespit </a:t>
            </a:r>
            <a:r>
              <a:rPr lang="tr-TR" sz="2000" dirty="0" smtClean="0">
                <a:solidFill>
                  <a:srgbClr val="003296"/>
                </a:solidFill>
                <a:cs typeface="Arial" panose="020B0604020202020204" pitchFamily="34" charset="0"/>
              </a:rPr>
              <a:t>etmektir.</a:t>
            </a:r>
          </a:p>
          <a:p>
            <a:pPr marL="285750" indent="-285750" algn="just">
              <a:spcAft>
                <a:spcPts val="600"/>
              </a:spcAft>
              <a:buFont typeface="Wingdings" panose="05000000000000000000" pitchFamily="2" charset="2"/>
              <a:buChar char="v"/>
            </a:pPr>
            <a:endParaRPr lang="en-GB" sz="2000" dirty="0" smtClean="0">
              <a:solidFill>
                <a:srgbClr val="003296"/>
              </a:solidFill>
              <a:cs typeface="Arial" panose="020B0604020202020204" pitchFamily="34" charset="0"/>
            </a:endParaRPr>
          </a:p>
          <a:p>
            <a:pPr marL="285750" indent="-285750" algn="just">
              <a:spcAft>
                <a:spcPts val="600"/>
              </a:spcAft>
              <a:buFont typeface="Wingdings" panose="05000000000000000000" pitchFamily="2" charset="2"/>
              <a:buChar char="v"/>
            </a:pPr>
            <a:r>
              <a:rPr lang="tr-TR" sz="2000" b="1" dirty="0" smtClean="0">
                <a:solidFill>
                  <a:srgbClr val="003296"/>
                </a:solidFill>
                <a:cs typeface="Arial" panose="020B0604020202020204" pitchFamily="34" charset="0"/>
              </a:rPr>
              <a:t>Ara Ziyaretler- </a:t>
            </a:r>
            <a:r>
              <a:rPr lang="tr-TR" sz="2000" dirty="0" smtClean="0">
                <a:solidFill>
                  <a:srgbClr val="003296"/>
                </a:solidFill>
                <a:cs typeface="Arial" panose="020B0604020202020204" pitchFamily="34" charset="0"/>
              </a:rPr>
              <a:t>Projenin uygulanması sırasında meydana gelen </a:t>
            </a:r>
            <a:r>
              <a:rPr lang="tr-TR" sz="2000" u="sng" dirty="0" smtClean="0">
                <a:solidFill>
                  <a:srgbClr val="003296"/>
                </a:solidFill>
                <a:cs typeface="Arial" panose="020B0604020202020204" pitchFamily="34" charset="0"/>
              </a:rPr>
              <a:t>ciddi sorun/risk durumunda</a:t>
            </a:r>
            <a:r>
              <a:rPr lang="tr-TR" sz="2000" dirty="0" smtClean="0">
                <a:solidFill>
                  <a:srgbClr val="003296"/>
                </a:solidFill>
                <a:cs typeface="Arial" panose="020B0604020202020204" pitchFamily="34" charset="0"/>
              </a:rPr>
              <a:t> OS tarafından yapılabilir. Amaç; durum analizi yaparak gerekli önlemleri almaktır. Yatırım içeren projeler, uygulamada daha fazla risk taşıdığından genellikle ara ziyaretlere tabidir. </a:t>
            </a:r>
          </a:p>
          <a:p>
            <a:pPr marL="285750" indent="-285750" algn="just">
              <a:spcAft>
                <a:spcPts val="600"/>
              </a:spcAft>
              <a:buFont typeface="Wingdings" panose="05000000000000000000" pitchFamily="2" charset="2"/>
              <a:buChar char="v"/>
            </a:pPr>
            <a:endParaRPr lang="tr-TR" sz="2000" dirty="0" smtClean="0">
              <a:solidFill>
                <a:srgbClr val="003296"/>
              </a:solidFill>
              <a:cs typeface="Arial" panose="020B0604020202020204" pitchFamily="34" charset="0"/>
            </a:endParaRPr>
          </a:p>
          <a:p>
            <a:pPr marL="285750" indent="-285750" algn="just">
              <a:spcAft>
                <a:spcPts val="600"/>
              </a:spcAft>
              <a:buFont typeface="Wingdings" panose="05000000000000000000" pitchFamily="2" charset="2"/>
              <a:buChar char="v"/>
            </a:pPr>
            <a:endParaRPr lang="tr-TR" sz="2000" dirty="0" smtClean="0">
              <a:solidFill>
                <a:srgbClr val="003296"/>
              </a:solidFill>
              <a:cs typeface="Arial" panose="020B0604020202020204" pitchFamily="34" charset="0"/>
            </a:endParaRPr>
          </a:p>
          <a:p>
            <a:pPr marL="285750" indent="-285750" algn="just">
              <a:spcAft>
                <a:spcPts val="600"/>
              </a:spcAft>
              <a:buFont typeface="Wingdings" panose="05000000000000000000" pitchFamily="2" charset="2"/>
              <a:buChar char="v"/>
            </a:pPr>
            <a:endParaRPr lang="en-GB" sz="1600" dirty="0" smtClean="0">
              <a:solidFill>
                <a:srgbClr val="003296"/>
              </a:solidFill>
              <a:cs typeface="Arial" panose="020B0604020202020204" pitchFamily="34" charset="0"/>
            </a:endParaRPr>
          </a:p>
        </p:txBody>
      </p:sp>
      <p:sp>
        <p:nvSpPr>
          <p:cNvPr id="12" name="Rectangle 10"/>
          <p:cNvSpPr/>
          <p:nvPr/>
        </p:nvSpPr>
        <p:spPr>
          <a:xfrm>
            <a:off x="269775" y="5197875"/>
            <a:ext cx="720080" cy="1399476"/>
          </a:xfrm>
          <a:prstGeom prst="rect">
            <a:avLst/>
          </a:prstGeom>
          <a:ln>
            <a:solidFill>
              <a:schemeClr val="accent1">
                <a:shade val="50000"/>
              </a:schemeClr>
            </a:solidFill>
          </a:ln>
          <a:effectLst>
            <a:outerShdw blurRad="50800" dist="50800" dir="5400000" algn="ctr" rotWithShape="0">
              <a:srgbClr val="000000">
                <a:alpha val="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 </a:t>
            </a:r>
            <a:endParaRPr lang="bg-BG" dirty="0"/>
          </a:p>
        </p:txBody>
      </p:sp>
      <p:sp>
        <p:nvSpPr>
          <p:cNvPr id="13" name="Litebulb"/>
          <p:cNvSpPr>
            <a:spLocks noEditPoints="1" noChangeArrowheads="1"/>
          </p:cNvSpPr>
          <p:nvPr/>
        </p:nvSpPr>
        <p:spPr bwMode="auto">
          <a:xfrm>
            <a:off x="410928" y="5606671"/>
            <a:ext cx="385951" cy="611948"/>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57150">
            <a:solidFill>
              <a:srgbClr val="000000"/>
            </a:solidFill>
            <a:miter lim="800000"/>
            <a:headEnd/>
            <a:tailEnd/>
          </a:ln>
          <a:effectLst>
            <a:reflection blurRad="1270000" stA="0" dist="1270000" dir="5400000" sy="-100000" algn="bl" rotWithShape="0"/>
          </a:effectLst>
        </p:spPr>
        <p:txBody>
          <a:bodyPr vert="horz" wrap="square" lIns="91440" tIns="45720" rIns="91440" bIns="45720" numCol="1" anchor="t" anchorCtr="0" compatLnSpc="1">
            <a:prstTxWarp prst="textNoShape">
              <a:avLst/>
            </a:prstTxWarp>
          </a:bodyPr>
          <a:lstStyle/>
          <a:p>
            <a:pPr algn="r"/>
            <a:endParaRPr lang="bg-BG" dirty="0"/>
          </a:p>
        </p:txBody>
      </p:sp>
      <p:sp>
        <p:nvSpPr>
          <p:cNvPr id="14" name="Rounded Rectangle 12"/>
          <p:cNvSpPr/>
          <p:nvPr/>
        </p:nvSpPr>
        <p:spPr>
          <a:xfrm>
            <a:off x="1060231" y="5197876"/>
            <a:ext cx="7689251" cy="1399475"/>
          </a:xfrm>
          <a:prstGeom prst="roundRect">
            <a:avLst/>
          </a:prstGeom>
          <a:ln>
            <a:solidFill>
              <a:schemeClr val="accent1">
                <a:shade val="50000"/>
              </a:schemeClr>
            </a:solidFill>
          </a:ln>
          <a:effectLst>
            <a:outerShdw blurRad="50800" dist="50800" dir="5400000" algn="ctr" rotWithShape="0">
              <a:srgbClr val="000000">
                <a:alpha val="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chorCtr="0">
            <a:noAutofit/>
          </a:bodyPr>
          <a:lstStyle/>
          <a:p>
            <a:pPr algn="just"/>
            <a:r>
              <a:rPr lang="tr-TR" sz="1600" dirty="0" smtClean="0"/>
              <a:t>Projelerin tüm temel etkinliklerine (basın konferansı, seminer, sergi, konser, inşa edilen/ yenilenen alanların resmi açılışları,…vs) yararlanıcılar, OS uzmanlarını uygulama aşamasında gözlemci olarak katılım sağlamaları amacıyla ilgili faaliyetin 10 gün öncesinde yazılı olarak davet etmelidir.  </a:t>
            </a:r>
            <a:r>
              <a:rPr lang="tr-TR" sz="1600" dirty="0" err="1" smtClean="0"/>
              <a:t>PIM’in</a:t>
            </a:r>
            <a:r>
              <a:rPr lang="tr-TR" sz="1600" dirty="0" smtClean="0"/>
              <a:t> 6.2 ve 7.9.bölümlerinde izleme ziyaretleri sırasında sunulması gereken belgeler detaylı şekilde açıklanmaktadır.</a:t>
            </a:r>
          </a:p>
        </p:txBody>
      </p:sp>
    </p:spTree>
    <p:extLst>
      <p:ext uri="{BB962C8B-B14F-4D97-AF65-F5344CB8AC3E}">
        <p14:creationId xmlns:p14="http://schemas.microsoft.com/office/powerpoint/2010/main" val="36108069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669800"/>
            <a:ext cx="9152554" cy="21646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52536" y="81754"/>
            <a:ext cx="9144002" cy="10336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400110"/>
          </a:xfrm>
          <a:prstGeom prst="rect">
            <a:avLst/>
          </a:prstGeom>
        </p:spPr>
        <p:txBody>
          <a:bodyPr wrap="square">
            <a:spAutoFit/>
          </a:bodyPr>
          <a:lstStyle/>
          <a:p>
            <a:pPr algn="ctr"/>
            <a:r>
              <a:rPr lang="tr-TR" sz="2000" b="1" dirty="0" smtClean="0">
                <a:solidFill>
                  <a:srgbClr val="003296"/>
                </a:solidFill>
                <a:cs typeface="Arial" panose="020B0604020202020204" pitchFamily="34" charset="0"/>
              </a:rPr>
              <a:t>İZLEME ZİYARETLERİ </a:t>
            </a:r>
            <a:endParaRPr lang="bg-BG" sz="2000" b="1" dirty="0">
              <a:solidFill>
                <a:srgbClr val="003296"/>
              </a:solidFill>
              <a:cs typeface="Arial" panose="020B0604020202020204" pitchFamily="34" charset="0"/>
            </a:endParaRPr>
          </a:p>
        </p:txBody>
      </p:sp>
      <p:sp>
        <p:nvSpPr>
          <p:cNvPr id="8" name="Rectangle 7"/>
          <p:cNvSpPr/>
          <p:nvPr/>
        </p:nvSpPr>
        <p:spPr>
          <a:xfrm>
            <a:off x="251521" y="904178"/>
            <a:ext cx="8553346" cy="5563667"/>
          </a:xfrm>
          <a:prstGeom prst="rect">
            <a:avLst/>
          </a:prstGeom>
        </p:spPr>
        <p:txBody>
          <a:bodyPr>
            <a:normAutofit/>
          </a:bodyPr>
          <a:lstStyle/>
          <a:p>
            <a:endParaRPr lang="bg-BG" dirty="0"/>
          </a:p>
        </p:txBody>
      </p:sp>
      <p:sp>
        <p:nvSpPr>
          <p:cNvPr id="10" name="Rectangle 9"/>
          <p:cNvSpPr/>
          <p:nvPr/>
        </p:nvSpPr>
        <p:spPr>
          <a:xfrm>
            <a:off x="251521" y="1341208"/>
            <a:ext cx="8553346" cy="5184577"/>
          </a:xfrm>
          <a:prstGeom prst="rect">
            <a:avLst/>
          </a:prstGeom>
        </p:spPr>
        <p:txBody>
          <a:bodyPr>
            <a:normAutofit/>
          </a:bodyPr>
          <a:lstStyle/>
          <a:p>
            <a:endParaRPr lang="bg-BG" dirty="0"/>
          </a:p>
        </p:txBody>
      </p:sp>
      <p:sp>
        <p:nvSpPr>
          <p:cNvPr id="2" name="Rectangle 1"/>
          <p:cNvSpPr/>
          <p:nvPr/>
        </p:nvSpPr>
        <p:spPr>
          <a:xfrm>
            <a:off x="251521" y="1216415"/>
            <a:ext cx="8553346" cy="5434161"/>
          </a:xfrm>
          <a:prstGeom prst="rect">
            <a:avLst/>
          </a:prstGeom>
        </p:spPr>
        <p:txBody>
          <a:bodyPr>
            <a:noAutofit/>
          </a:bodyPr>
          <a:lstStyle/>
          <a:p>
            <a:pPr marL="285750" indent="-285750" algn="just">
              <a:spcAft>
                <a:spcPts val="600"/>
              </a:spcAft>
              <a:buFont typeface="Wingdings" panose="05000000000000000000" pitchFamily="2" charset="2"/>
              <a:buChar char="v"/>
            </a:pPr>
            <a:r>
              <a:rPr lang="tr-TR" sz="2000" b="1" dirty="0" smtClean="0">
                <a:solidFill>
                  <a:srgbClr val="003296"/>
                </a:solidFill>
                <a:cs typeface="Arial" panose="020B0604020202020204" pitchFamily="34" charset="0"/>
              </a:rPr>
              <a:t>Kapanış Ziyaretleri –</a:t>
            </a:r>
            <a:r>
              <a:rPr lang="tr-TR" sz="2000" dirty="0" smtClean="0">
                <a:solidFill>
                  <a:srgbClr val="003296"/>
                </a:solidFill>
                <a:cs typeface="Arial" panose="020B0604020202020204" pitchFamily="34" charset="0"/>
              </a:rPr>
              <a:t>Projenin kapanışından sonra – </a:t>
            </a:r>
            <a:r>
              <a:rPr lang="tr-TR" sz="2000" i="1" dirty="0" smtClean="0">
                <a:solidFill>
                  <a:srgbClr val="003296"/>
                </a:solidFill>
                <a:cs typeface="Arial" panose="020B0604020202020204" pitchFamily="34" charset="0"/>
              </a:rPr>
              <a:t>elde edilen sonuçları, amaçları ve çıktıları, tedarik edilen ekipman, hizmet, yatırım faaliyetleri, görünürlük kurallarını</a:t>
            </a:r>
            <a:r>
              <a:rPr lang="tr-TR" sz="2000" dirty="0" smtClean="0">
                <a:solidFill>
                  <a:srgbClr val="003296"/>
                </a:solidFill>
                <a:cs typeface="Arial" panose="020B0604020202020204" pitchFamily="34" charset="0"/>
              </a:rPr>
              <a:t> kontrol etmek amaçlı yapılır.</a:t>
            </a:r>
          </a:p>
          <a:p>
            <a:pPr marL="285750" indent="-285750" algn="just">
              <a:spcAft>
                <a:spcPts val="600"/>
              </a:spcAft>
              <a:buFont typeface="Wingdings" panose="05000000000000000000" pitchFamily="2" charset="2"/>
              <a:buChar char="v"/>
            </a:pPr>
            <a:endParaRPr lang="en-GB" sz="2000" dirty="0" smtClean="0">
              <a:solidFill>
                <a:srgbClr val="003296"/>
              </a:solidFill>
              <a:cs typeface="Arial" panose="020B0604020202020204" pitchFamily="34" charset="0"/>
            </a:endParaRPr>
          </a:p>
          <a:p>
            <a:pPr marL="285750" indent="-285750" algn="just">
              <a:spcAft>
                <a:spcPts val="600"/>
              </a:spcAft>
              <a:buFont typeface="Wingdings" panose="05000000000000000000" pitchFamily="2" charset="2"/>
              <a:buChar char="v"/>
            </a:pPr>
            <a:r>
              <a:rPr lang="tr-TR" sz="2000" b="1" dirty="0" smtClean="0">
                <a:solidFill>
                  <a:srgbClr val="003296"/>
                </a:solidFill>
                <a:cs typeface="Arial" panose="020B0604020202020204" pitchFamily="34" charset="0"/>
              </a:rPr>
              <a:t>Ardıl Ziyaretler – </a:t>
            </a:r>
            <a:r>
              <a:rPr lang="tr-TR" sz="2000" dirty="0" smtClean="0">
                <a:solidFill>
                  <a:srgbClr val="003296"/>
                </a:solidFill>
                <a:cs typeface="Arial" panose="020B0604020202020204" pitchFamily="34" charset="0"/>
              </a:rPr>
              <a:t>Hibe sözleşmesi kapsamında edinilmiş olan tüm varlıkların, ekipmanların, </a:t>
            </a:r>
            <a:r>
              <a:rPr lang="tr-TR" sz="2000" dirty="0">
                <a:solidFill>
                  <a:srgbClr val="003296"/>
                </a:solidFill>
                <a:cs typeface="Arial" panose="020B0604020202020204" pitchFamily="34" charset="0"/>
              </a:rPr>
              <a:t>ve çıktıların, uygunluğunu ve işlevselliğini, </a:t>
            </a:r>
            <a:r>
              <a:rPr lang="tr-TR" sz="2000" dirty="0" smtClean="0">
                <a:solidFill>
                  <a:srgbClr val="003296"/>
                </a:solidFill>
                <a:cs typeface="Arial" panose="020B0604020202020204" pitchFamily="34" charset="0"/>
              </a:rPr>
              <a:t>halk tarafından ücretsiz olarak kullanılıp kullanılmadığını kontrol etmek amaçlı  </a:t>
            </a:r>
            <a:r>
              <a:rPr lang="tr-TR" sz="2000" u="sng" dirty="0" smtClean="0">
                <a:solidFill>
                  <a:srgbClr val="003296"/>
                </a:solidFill>
                <a:cs typeface="Arial" panose="020B0604020202020204" pitchFamily="34" charset="0"/>
              </a:rPr>
              <a:t>proje kapanışı sonrasında sürdürülebilirlik süreci içerisinde </a:t>
            </a:r>
            <a:r>
              <a:rPr lang="tr-TR" sz="2000" dirty="0" smtClean="0">
                <a:solidFill>
                  <a:srgbClr val="003296"/>
                </a:solidFill>
                <a:cs typeface="Arial" panose="020B0604020202020204" pitchFamily="34" charset="0"/>
              </a:rPr>
              <a:t>gerçekleştirilir.</a:t>
            </a:r>
          </a:p>
          <a:p>
            <a:pPr marL="285750" indent="-285750" algn="just">
              <a:spcAft>
                <a:spcPts val="600"/>
              </a:spcAft>
              <a:buFont typeface="Wingdings" panose="05000000000000000000" pitchFamily="2" charset="2"/>
              <a:buChar char="v"/>
            </a:pPr>
            <a:r>
              <a:rPr lang="tr-TR" sz="2000" b="1" dirty="0" smtClean="0">
                <a:solidFill>
                  <a:srgbClr val="003296"/>
                </a:solidFill>
                <a:cs typeface="Arial" panose="020B0604020202020204" pitchFamily="34" charset="0"/>
              </a:rPr>
              <a:t>Projenin Denetimi</a:t>
            </a:r>
            <a:r>
              <a:rPr lang="en-GB" sz="2000" dirty="0" smtClean="0">
                <a:solidFill>
                  <a:srgbClr val="003296"/>
                </a:solidFill>
                <a:cs typeface="Arial" panose="020B0604020202020204" pitchFamily="34" charset="0"/>
              </a:rPr>
              <a:t>-</a:t>
            </a:r>
            <a:r>
              <a:rPr lang="tr-TR" sz="2000" dirty="0" smtClean="0">
                <a:solidFill>
                  <a:srgbClr val="003296"/>
                </a:solidFill>
                <a:cs typeface="Arial" panose="020B0604020202020204" pitchFamily="34" charset="0"/>
              </a:rPr>
              <a:t>ilgili denetimler Denetim Makamı (Audit </a:t>
            </a:r>
            <a:r>
              <a:rPr lang="tr-TR" sz="2000" dirty="0" err="1" smtClean="0">
                <a:solidFill>
                  <a:srgbClr val="003296"/>
                </a:solidFill>
                <a:cs typeface="Arial" panose="020B0604020202020204" pitchFamily="34" charset="0"/>
              </a:rPr>
              <a:t>Authority</a:t>
            </a:r>
            <a:r>
              <a:rPr lang="tr-TR" sz="2000" dirty="0" smtClean="0">
                <a:solidFill>
                  <a:srgbClr val="003296"/>
                </a:solidFill>
                <a:cs typeface="Arial" panose="020B0604020202020204" pitchFamily="34" charset="0"/>
              </a:rPr>
              <a:t>-AA) tarafından gerçekleştirilmekte ve «</a:t>
            </a:r>
            <a:r>
              <a:rPr lang="tr-TR" sz="2000" i="1" dirty="0" smtClean="0">
                <a:solidFill>
                  <a:srgbClr val="003296"/>
                </a:solidFill>
                <a:cs typeface="Arial" panose="020B0604020202020204" pitchFamily="34" charset="0"/>
              </a:rPr>
              <a:t>İkinci Seviye Kontrolü</a:t>
            </a:r>
            <a:r>
              <a:rPr lang="tr-TR" sz="2000" dirty="0" smtClean="0">
                <a:solidFill>
                  <a:srgbClr val="003296"/>
                </a:solidFill>
                <a:cs typeface="Arial" panose="020B0604020202020204" pitchFamily="34" charset="0"/>
              </a:rPr>
              <a:t>» olarak adlandırılmaktadır. Proje ortakları, ilgili denetim için gerekli görülen tüm belge ve bilgileri sağlamalıdır.</a:t>
            </a:r>
            <a:endParaRPr lang="en-GB" sz="1600" dirty="0" smtClean="0">
              <a:solidFill>
                <a:srgbClr val="003296"/>
              </a:solidFill>
              <a:cs typeface="Arial" panose="020B0604020202020204" pitchFamily="34" charset="0"/>
            </a:endParaRPr>
          </a:p>
        </p:txBody>
      </p:sp>
      <p:pic>
        <p:nvPicPr>
          <p:cNvPr id="11" name="Picture 2" descr="C:\Users\Owner\Desktop\Proje  Uygulama Eğitimi_16 Eylül 2020\SUNUMLARIM\55423603-close-up-of-young-businessman-hand-examining-invoice-with-magnifying-glass.jpg"/>
          <p:cNvPicPr>
            <a:picLocks noChangeAspect="1" noChangeArrowheads="1"/>
          </p:cNvPicPr>
          <p:nvPr/>
        </p:nvPicPr>
        <p:blipFill>
          <a:blip r:embed="rId6"/>
          <a:srcRect/>
          <a:stretch>
            <a:fillRect/>
          </a:stretch>
        </p:blipFill>
        <p:spPr bwMode="auto">
          <a:xfrm rot="286043">
            <a:off x="6063788" y="5142215"/>
            <a:ext cx="2426619" cy="1617746"/>
          </a:xfrm>
          <a:prstGeom prst="rect">
            <a:avLst/>
          </a:prstGeom>
          <a:noFill/>
        </p:spPr>
      </p:pic>
    </p:spTree>
    <p:extLst>
      <p:ext uri="{BB962C8B-B14F-4D97-AF65-F5344CB8AC3E}">
        <p14:creationId xmlns:p14="http://schemas.microsoft.com/office/powerpoint/2010/main" val="1771049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265583"/>
            <a:ext cx="9152554" cy="62068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613845"/>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4" descr="Blue Abstract Backgrounds Free Online Wallpapers For Cell Phones Wallpaper"/>
          <p:cNvSpPr>
            <a:spLocks noChangeAspect="1" noChangeArrowheads="1"/>
          </p:cNvSpPr>
          <p:nvPr/>
        </p:nvSpPr>
        <p:spPr bwMode="auto">
          <a:xfrm>
            <a:off x="993046" y="11774"/>
            <a:ext cx="27865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dirty="0"/>
          </a:p>
        </p:txBody>
      </p:sp>
      <p:sp>
        <p:nvSpPr>
          <p:cNvPr id="9" name="Round Diagonal Corner Rectangle 8"/>
          <p:cNvSpPr/>
          <p:nvPr/>
        </p:nvSpPr>
        <p:spPr>
          <a:xfrm>
            <a:off x="5239729" y="5907425"/>
            <a:ext cx="3384376" cy="648072"/>
          </a:xfrm>
          <a:prstGeom prst="round2DiagRect">
            <a:avLst/>
          </a:prstGeom>
          <a:ln>
            <a:solidFill>
              <a:srgbClr val="002060"/>
            </a:solidFill>
          </a:ln>
        </p:spPr>
        <p:style>
          <a:lnRef idx="2">
            <a:schemeClr val="accent3"/>
          </a:lnRef>
          <a:fillRef idx="1">
            <a:schemeClr val="lt1"/>
          </a:fillRef>
          <a:effectRef idx="0">
            <a:schemeClr val="accent3"/>
          </a:effectRef>
          <a:fontRef idx="minor">
            <a:schemeClr val="dk1"/>
          </a:fontRef>
        </p:style>
        <p:txBody>
          <a:bodyPr rtlCol="0" anchor="ctr">
            <a:sp3d extrusionH="57150">
              <a:bevelT w="38100" h="38100"/>
            </a:sp3d>
          </a:bodyPr>
          <a:lstStyle/>
          <a:p>
            <a:pPr algn="r" fontAlgn="auto">
              <a:spcBef>
                <a:spcPts val="0"/>
              </a:spcBef>
              <a:spcAft>
                <a:spcPts val="0"/>
              </a:spcAft>
              <a:defRPr/>
            </a:pPr>
            <a:r>
              <a:rPr lang="tr-TR" sz="1600" b="1" dirty="0" smtClean="0">
                <a:solidFill>
                  <a:srgbClr val="003296"/>
                </a:solidFill>
                <a:latin typeface="Trebuchet MS" panose="020B0603020202020204" pitchFamily="34" charset="0"/>
                <a:cs typeface="Arial" pitchFamily="34" charset="0"/>
              </a:rPr>
              <a:t>22 Ekim 2020</a:t>
            </a:r>
            <a:endParaRPr lang="en-US" sz="1600" b="1" dirty="0">
              <a:solidFill>
                <a:srgbClr val="003296"/>
              </a:solidFill>
              <a:latin typeface="Trebuchet MS" panose="020B0603020202020204" pitchFamily="34" charset="0"/>
              <a:cs typeface="Arial" pitchFamily="34" charset="0"/>
            </a:endParaRPr>
          </a:p>
          <a:p>
            <a:pPr algn="r" fontAlgn="auto">
              <a:spcBef>
                <a:spcPts val="0"/>
              </a:spcBef>
              <a:spcAft>
                <a:spcPts val="0"/>
              </a:spcAft>
              <a:defRPr/>
            </a:pPr>
            <a:r>
              <a:rPr lang="bg-BG" sz="1200" b="1" dirty="0" smtClean="0">
                <a:solidFill>
                  <a:srgbClr val="003296"/>
                </a:solidFill>
                <a:latin typeface="Trebuchet MS" panose="020B0603020202020204" pitchFamily="34" charset="0"/>
              </a:rPr>
              <a:t>„</a:t>
            </a:r>
            <a:r>
              <a:rPr lang="en-US" sz="1200" b="1" dirty="0" smtClean="0">
                <a:solidFill>
                  <a:srgbClr val="003296"/>
                </a:solidFill>
                <a:latin typeface="Trebuchet MS" panose="020B0603020202020204" pitchFamily="34" charset="0"/>
              </a:rPr>
              <a:t>PROJE</a:t>
            </a:r>
            <a:r>
              <a:rPr lang="tr-TR" sz="1200" b="1" dirty="0" smtClean="0">
                <a:solidFill>
                  <a:srgbClr val="003296"/>
                </a:solidFill>
                <a:latin typeface="Trebuchet MS" panose="020B0603020202020204" pitchFamily="34" charset="0"/>
              </a:rPr>
              <a:t> UYGULAMA EĞİTİMİ</a:t>
            </a:r>
            <a:r>
              <a:rPr lang="bg-BG" sz="1200" b="1" dirty="0" smtClean="0">
                <a:solidFill>
                  <a:srgbClr val="002060"/>
                </a:solidFill>
                <a:latin typeface="Trebuchet MS" panose="020B0603020202020204" pitchFamily="34" charset="0"/>
              </a:rPr>
              <a:t>“ </a:t>
            </a:r>
            <a:endParaRPr lang="bg-BG" sz="1200" b="1" dirty="0" smtClean="0">
              <a:solidFill>
                <a:srgbClr val="002060"/>
              </a:solidFill>
              <a:latin typeface="Trebuchet MS" panose="020B0603020202020204" pitchFamily="34" charset="0"/>
              <a:cs typeface="Arial" pitchFamily="34" charset="0"/>
            </a:endParaRPr>
          </a:p>
        </p:txBody>
      </p:sp>
      <p:sp>
        <p:nvSpPr>
          <p:cNvPr id="10" name="Rectangle 9"/>
          <p:cNvSpPr/>
          <p:nvPr/>
        </p:nvSpPr>
        <p:spPr>
          <a:xfrm>
            <a:off x="107504" y="1772816"/>
            <a:ext cx="8496944" cy="2123658"/>
          </a:xfrm>
          <a:prstGeom prst="rect">
            <a:avLst/>
          </a:prstGeom>
        </p:spPr>
        <p:txBody>
          <a:bodyPr wrap="square">
            <a:spAutoFit/>
          </a:bodyPr>
          <a:lstStyle/>
          <a:p>
            <a:pPr algn="ctr"/>
            <a:r>
              <a:rPr lang="tr-TR" sz="4400" b="1" dirty="0" smtClean="0">
                <a:solidFill>
                  <a:srgbClr val="003296"/>
                </a:solidFill>
                <a:latin typeface="Trebuchet MS" panose="020B0603020202020204" pitchFamily="34" charset="0"/>
                <a:ea typeface="+mj-ea"/>
                <a:cs typeface="Arial" panose="020B0604020202020204" pitchFamily="34" charset="0"/>
              </a:rPr>
              <a:t>					      Bölüm 2.1</a:t>
            </a:r>
            <a:endParaRPr lang="en-US" sz="4400" b="1" dirty="0" smtClean="0">
              <a:solidFill>
                <a:schemeClr val="bg1"/>
              </a:solidFill>
            </a:endParaRPr>
          </a:p>
          <a:p>
            <a:pPr algn="r"/>
            <a:r>
              <a:rPr lang="en-US" sz="4400" b="1" dirty="0" smtClean="0">
                <a:solidFill>
                  <a:srgbClr val="003296"/>
                </a:solidFill>
                <a:latin typeface="Trebuchet MS" panose="020B0603020202020204" pitchFamily="34" charset="0"/>
                <a:ea typeface="+mj-ea"/>
                <a:cs typeface="Arial" panose="020B0604020202020204" pitchFamily="34" charset="0"/>
                <a:sym typeface="Arial" charset="0"/>
              </a:rPr>
              <a:t>Te</a:t>
            </a:r>
            <a:r>
              <a:rPr lang="tr-TR" sz="4400" b="1" dirty="0" smtClean="0">
                <a:solidFill>
                  <a:srgbClr val="003296"/>
                </a:solidFill>
                <a:latin typeface="Trebuchet MS" panose="020B0603020202020204" pitchFamily="34" charset="0"/>
                <a:ea typeface="+mj-ea"/>
                <a:cs typeface="Arial" panose="020B0604020202020204" pitchFamily="34" charset="0"/>
                <a:sym typeface="Arial" charset="0"/>
              </a:rPr>
              <a:t>knik Uygulama ve Proje İzleme Aşaması</a:t>
            </a:r>
            <a:endParaRPr lang="en-US" sz="4400" b="1" dirty="0">
              <a:solidFill>
                <a:srgbClr val="003296"/>
              </a:solidFill>
              <a:latin typeface="Trebuchet MS" panose="020B0603020202020204" pitchFamily="34" charset="0"/>
              <a:ea typeface="+mj-ea"/>
              <a:cs typeface="Arial" panose="020B0604020202020204" pitchFamily="34" charset="0"/>
              <a:sym typeface="Arial" charset="0"/>
            </a:endParaRPr>
          </a:p>
        </p:txBody>
      </p:sp>
      <p:sp>
        <p:nvSpPr>
          <p:cNvPr id="15" name="Shape 19"/>
          <p:cNvSpPr txBox="1">
            <a:spLocks/>
          </p:cNvSpPr>
          <p:nvPr/>
        </p:nvSpPr>
        <p:spPr>
          <a:xfrm>
            <a:off x="107504" y="3006244"/>
            <a:ext cx="9152554" cy="2304256"/>
          </a:xfrm>
          <a:prstGeom prst="rect">
            <a:avLst/>
          </a:prstGeom>
        </p:spPr>
        <p:txBody>
          <a:bodyPr vert="horz" lIns="91440" tIns="45700" rIns="91440" bIns="4570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20040" indent="-320040">
              <a:buClr>
                <a:schemeClr val="accent6">
                  <a:lumMod val="75000"/>
                </a:schemeClr>
              </a:buClr>
              <a:defRPr/>
            </a:pPr>
            <a:endParaRPr lang="bg-BG" altLang="bg-BG" dirty="0">
              <a:solidFill>
                <a:srgbClr val="002060"/>
              </a:solidFill>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19" y="206276"/>
            <a:ext cx="8321675"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9737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09320"/>
            <a:ext cx="9152554" cy="5769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1521" y="1033685"/>
            <a:ext cx="8553346" cy="5430509"/>
          </a:xfrm>
          <a:prstGeom prst="rect">
            <a:avLst/>
          </a:prstGeom>
        </p:spPr>
        <p:txBody>
          <a:bodyPr wrap="square">
            <a:normAutofit/>
          </a:bodyPr>
          <a:lstStyle/>
          <a:p>
            <a:r>
              <a:rPr lang="ru-RU" dirty="0" smtClean="0"/>
              <a:t> </a:t>
            </a:r>
            <a:endParaRPr lang="ru-RU" dirty="0"/>
          </a:p>
        </p:txBody>
      </p:sp>
      <p:sp>
        <p:nvSpPr>
          <p:cNvPr id="12" name="Rectangle 11"/>
          <p:cNvSpPr/>
          <p:nvPr/>
        </p:nvSpPr>
        <p:spPr>
          <a:xfrm>
            <a:off x="3203848" y="116632"/>
            <a:ext cx="4694572" cy="923330"/>
          </a:xfrm>
          <a:prstGeom prst="rect">
            <a:avLst/>
          </a:prstGeom>
        </p:spPr>
        <p:txBody>
          <a:bodyPr wrap="square">
            <a:spAutoFit/>
          </a:bodyPr>
          <a:lstStyle/>
          <a:p>
            <a:pPr algn="ctr"/>
            <a:r>
              <a:rPr lang="tr-TR" b="1" cap="all" dirty="0" smtClean="0">
                <a:solidFill>
                  <a:srgbClr val="003296"/>
                </a:solidFill>
                <a:cs typeface="Arial" panose="020B0604020202020204" pitchFamily="34" charset="0"/>
              </a:rPr>
              <a:t>İZLEME ZİYARETLERİNİN HAZIRLIK VE UYGULAMA AŞAMASINDA YARARLANICILAR TARAFINDAN YAPILAN SIKLIKLA HATALAR</a:t>
            </a:r>
            <a:endParaRPr lang="bg-BG" b="1" cap="all" dirty="0">
              <a:solidFill>
                <a:srgbClr val="003296"/>
              </a:solidFill>
              <a:cs typeface="Arial" panose="020B0604020202020204" pitchFamily="34" charset="0"/>
            </a:endParaRPr>
          </a:p>
        </p:txBody>
      </p:sp>
      <p:sp>
        <p:nvSpPr>
          <p:cNvPr id="3" name="Rectangle 2"/>
          <p:cNvSpPr/>
          <p:nvPr/>
        </p:nvSpPr>
        <p:spPr>
          <a:xfrm>
            <a:off x="251520" y="1340768"/>
            <a:ext cx="8553346" cy="3170099"/>
          </a:xfrm>
          <a:prstGeom prst="rect">
            <a:avLst/>
          </a:prstGeom>
        </p:spPr>
        <p:txBody>
          <a:bodyPr wrap="square">
            <a:spAutoFit/>
          </a:bodyPr>
          <a:lstStyle/>
          <a:p>
            <a:pPr marL="285750" indent="-285750" algn="just">
              <a:lnSpc>
                <a:spcPts val="2200"/>
              </a:lnSpc>
              <a:spcAft>
                <a:spcPts val="600"/>
              </a:spcAft>
              <a:buFont typeface="Wingdings" panose="05000000000000000000" pitchFamily="2" charset="2"/>
              <a:buChar char="§"/>
            </a:pPr>
            <a:endParaRPr lang="tr-TR" dirty="0" smtClean="0">
              <a:solidFill>
                <a:srgbClr val="003296"/>
              </a:solidFill>
              <a:cs typeface="Arial" panose="020B0604020202020204" pitchFamily="34" charset="0"/>
            </a:endParaRPr>
          </a:p>
          <a:p>
            <a:pPr marL="285750" indent="-285750" algn="just">
              <a:lnSpc>
                <a:spcPts val="2200"/>
              </a:lnSpc>
              <a:spcAft>
                <a:spcPts val="600"/>
              </a:spcAft>
              <a:buFont typeface="Wingdings" panose="05000000000000000000" pitchFamily="2" charset="2"/>
              <a:buChar char="§"/>
            </a:pPr>
            <a:endParaRPr lang="tr-TR" dirty="0">
              <a:solidFill>
                <a:srgbClr val="003296"/>
              </a:solidFill>
              <a:cs typeface="Arial" panose="020B0604020202020204" pitchFamily="34" charset="0"/>
            </a:endParaRPr>
          </a:p>
          <a:p>
            <a:pPr algn="just">
              <a:lnSpc>
                <a:spcPts val="2200"/>
              </a:lnSpc>
              <a:spcAft>
                <a:spcPts val="600"/>
              </a:spcAft>
            </a:pPr>
            <a:r>
              <a:rPr lang="tr-TR" sz="2000" b="1" dirty="0" smtClean="0">
                <a:solidFill>
                  <a:srgbClr val="003296"/>
                </a:solidFill>
                <a:cs typeface="Arial" panose="020B0604020202020204" pitchFamily="34" charset="0"/>
              </a:rPr>
              <a:t>İzleme </a:t>
            </a:r>
            <a:r>
              <a:rPr lang="tr-TR" sz="2000" b="1" dirty="0">
                <a:solidFill>
                  <a:srgbClr val="003296"/>
                </a:solidFill>
                <a:cs typeface="Arial" panose="020B0604020202020204" pitchFamily="34" charset="0"/>
              </a:rPr>
              <a:t>Z</a:t>
            </a:r>
            <a:r>
              <a:rPr lang="tr-TR" sz="2000" b="1" dirty="0" smtClean="0">
                <a:solidFill>
                  <a:srgbClr val="003296"/>
                </a:solidFill>
                <a:cs typeface="Arial" panose="020B0604020202020204" pitchFamily="34" charset="0"/>
              </a:rPr>
              <a:t>iyaretleri sırasında karşılaşılan Sorunlar ve nedenleri:</a:t>
            </a: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İyi bir arşivleme yapılandırma sisteminin olmaması;</a:t>
            </a:r>
            <a:endParaRPr lang="en-GB" sz="2000" dirty="0" smtClean="0">
              <a:solidFill>
                <a:srgbClr val="003296"/>
              </a:solidFill>
              <a:cs typeface="Arial" panose="020B0604020202020204" pitchFamily="34" charset="0"/>
            </a:endParaRP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Eksik belgeler – tedarik edilmiş olan ekipmanların seri numaralarını içeren teslim ve kabul tutanakları, orijin sertifikaları, eksik/yetersiz belge içeriği…</a:t>
            </a:r>
            <a:r>
              <a:rPr lang="tr-TR" sz="2000" dirty="0" err="1" smtClean="0">
                <a:solidFill>
                  <a:srgbClr val="003296"/>
                </a:solidFill>
                <a:cs typeface="Arial" panose="020B0604020202020204" pitchFamily="34" charset="0"/>
              </a:rPr>
              <a:t>vs</a:t>
            </a:r>
            <a:r>
              <a:rPr lang="tr-TR" sz="2000" dirty="0" smtClean="0">
                <a:solidFill>
                  <a:srgbClr val="003296"/>
                </a:solidFill>
                <a:cs typeface="Arial" panose="020B0604020202020204" pitchFamily="34" charset="0"/>
              </a:rPr>
              <a:t>;</a:t>
            </a: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İnşaat alanlarına ilişkin belgelerin vaktinde temin edilememesi</a:t>
            </a:r>
            <a:r>
              <a:rPr lang="en-GB" sz="2000" dirty="0" smtClean="0">
                <a:solidFill>
                  <a:srgbClr val="003296"/>
                </a:solidFill>
                <a:cs typeface="Arial" panose="020B0604020202020204" pitchFamily="34" charset="0"/>
              </a:rPr>
              <a:t>;</a:t>
            </a: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Eksik bilgilendirme levhaları</a:t>
            </a:r>
            <a:r>
              <a:rPr lang="en-GB" sz="2000" dirty="0" smtClean="0">
                <a:solidFill>
                  <a:srgbClr val="003296"/>
                </a:solidFill>
                <a:cs typeface="Arial" panose="020B0604020202020204" pitchFamily="34" charset="0"/>
              </a:rPr>
              <a:t>;</a:t>
            </a:r>
          </a:p>
          <a:p>
            <a:pPr marL="285750" indent="-285750" algn="just">
              <a:lnSpc>
                <a:spcPts val="2200"/>
              </a:lnSpc>
              <a:spcAft>
                <a:spcPts val="600"/>
              </a:spcAft>
              <a:buFont typeface="Wingdings" panose="05000000000000000000" pitchFamily="2" charset="2"/>
              <a:buChar char="§"/>
            </a:pPr>
            <a:r>
              <a:rPr lang="tr-TR" sz="2000" dirty="0" smtClean="0">
                <a:solidFill>
                  <a:srgbClr val="003296"/>
                </a:solidFill>
                <a:cs typeface="Arial" panose="020B0604020202020204" pitchFamily="34" charset="0"/>
              </a:rPr>
              <a:t>Diğer proje ortaklarının faaliyetlerine ilişkin yeterli belge olmaması</a:t>
            </a:r>
            <a:r>
              <a:rPr lang="en-GB" sz="2000" dirty="0" smtClean="0">
                <a:solidFill>
                  <a:srgbClr val="003296"/>
                </a:solidFill>
                <a:cs typeface="Arial" panose="020B0604020202020204" pitchFamily="34" charset="0"/>
              </a:rPr>
              <a:t>;</a:t>
            </a:r>
          </a:p>
        </p:txBody>
      </p:sp>
    </p:spTree>
    <p:extLst>
      <p:ext uri="{BB962C8B-B14F-4D97-AF65-F5344CB8AC3E}">
        <p14:creationId xmlns:p14="http://schemas.microsoft.com/office/powerpoint/2010/main" val="8453728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09320"/>
            <a:ext cx="9152554" cy="5769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1521" y="1033685"/>
            <a:ext cx="8553346" cy="5430509"/>
          </a:xfrm>
          <a:prstGeom prst="rect">
            <a:avLst/>
          </a:prstGeom>
        </p:spPr>
        <p:txBody>
          <a:bodyPr wrap="square">
            <a:normAutofit/>
          </a:bodyPr>
          <a:lstStyle/>
          <a:p>
            <a:r>
              <a:rPr lang="ru-RU" dirty="0" smtClean="0"/>
              <a:t> </a:t>
            </a:r>
            <a:endParaRPr lang="ru-RU" dirty="0"/>
          </a:p>
        </p:txBody>
      </p:sp>
      <p:sp>
        <p:nvSpPr>
          <p:cNvPr id="12" name="Rectangle 11"/>
          <p:cNvSpPr/>
          <p:nvPr/>
        </p:nvSpPr>
        <p:spPr>
          <a:xfrm>
            <a:off x="3203848" y="116632"/>
            <a:ext cx="4694572" cy="830997"/>
          </a:xfrm>
          <a:prstGeom prst="rect">
            <a:avLst/>
          </a:prstGeom>
        </p:spPr>
        <p:txBody>
          <a:bodyPr wrap="square">
            <a:spAutoFit/>
          </a:bodyPr>
          <a:lstStyle/>
          <a:p>
            <a:pPr algn="ctr"/>
            <a:r>
              <a:rPr lang="tr-TR" sz="1600" b="1" cap="all" dirty="0" smtClean="0">
                <a:solidFill>
                  <a:srgbClr val="003296"/>
                </a:solidFill>
                <a:cs typeface="Arial" panose="020B0604020202020204" pitchFamily="34" charset="0"/>
              </a:rPr>
              <a:t>İZLEME ZİYARETLERİNİN HAZIRLIK VE UYGULAMA AŞAMASINDA YARARLANICILAR TARAFINDAN YAPILAN SIKLIKLA HATALAR</a:t>
            </a:r>
            <a:endParaRPr lang="bg-BG" sz="1600" b="1" cap="all" dirty="0">
              <a:solidFill>
                <a:srgbClr val="003296"/>
              </a:solidFill>
              <a:cs typeface="Arial" panose="020B0604020202020204" pitchFamily="34" charset="0"/>
            </a:endParaRPr>
          </a:p>
        </p:txBody>
      </p:sp>
      <p:sp>
        <p:nvSpPr>
          <p:cNvPr id="3" name="Rectangle 2"/>
          <p:cNvSpPr/>
          <p:nvPr/>
        </p:nvSpPr>
        <p:spPr>
          <a:xfrm>
            <a:off x="251520" y="1340768"/>
            <a:ext cx="8553346" cy="3683060"/>
          </a:xfrm>
          <a:prstGeom prst="rect">
            <a:avLst/>
          </a:prstGeom>
        </p:spPr>
        <p:txBody>
          <a:bodyPr wrap="square">
            <a:spAutoFit/>
          </a:bodyPr>
          <a:lstStyle/>
          <a:p>
            <a:pPr algn="just">
              <a:lnSpc>
                <a:spcPts val="2200"/>
              </a:lnSpc>
              <a:spcAft>
                <a:spcPts val="600"/>
              </a:spcAft>
            </a:pPr>
            <a:endParaRPr lang="tr-TR" sz="2000" dirty="0" smtClean="0">
              <a:solidFill>
                <a:srgbClr val="FF0000"/>
              </a:solidFill>
              <a:cs typeface="Arial" panose="020B0604020202020204" pitchFamily="34" charset="0"/>
            </a:endParaRPr>
          </a:p>
          <a:p>
            <a:pPr algn="just">
              <a:spcAft>
                <a:spcPts val="600"/>
              </a:spcAft>
            </a:pPr>
            <a:endParaRPr lang="tr-TR" sz="2000" b="1" dirty="0">
              <a:solidFill>
                <a:srgbClr val="FF0000"/>
              </a:solidFill>
              <a:cs typeface="Arial" panose="020B0604020202020204" pitchFamily="34" charset="0"/>
            </a:endParaRPr>
          </a:p>
          <a:p>
            <a:pPr algn="just">
              <a:spcAft>
                <a:spcPts val="600"/>
              </a:spcAft>
            </a:pPr>
            <a:r>
              <a:rPr lang="tr-TR" sz="2000" b="1" dirty="0" smtClean="0">
                <a:solidFill>
                  <a:srgbClr val="FF0000"/>
                </a:solidFill>
                <a:cs typeface="Arial" panose="020B0604020202020204" pitchFamily="34" charset="0"/>
              </a:rPr>
              <a:t>Sıklıkla yapılan hatalar ve proje sonuçlarının sürdürülebilir olamama nedenleri:</a:t>
            </a:r>
            <a:r>
              <a:rPr lang="en-GB" sz="2000" b="1" dirty="0" smtClean="0">
                <a:solidFill>
                  <a:srgbClr val="FF0000"/>
                </a:solidFill>
                <a:cs typeface="Arial" panose="020B0604020202020204" pitchFamily="34" charset="0"/>
              </a:rPr>
              <a:t>  </a:t>
            </a:r>
          </a:p>
          <a:p>
            <a:pPr marL="285750" indent="-285750" algn="just">
              <a:spcAft>
                <a:spcPts val="600"/>
              </a:spcAft>
              <a:buFont typeface="Wingdings" panose="05000000000000000000" pitchFamily="2" charset="2"/>
              <a:buChar char="§"/>
            </a:pPr>
            <a:r>
              <a:rPr lang="tr-TR" sz="2000" dirty="0" smtClean="0">
                <a:solidFill>
                  <a:srgbClr val="FF0000"/>
                </a:solidFill>
                <a:cs typeface="Arial" panose="020B0604020202020204" pitchFamily="34" charset="0"/>
              </a:rPr>
              <a:t>Proje ortaklarının, projenin sürdürülebilirliği için işbirliğine devam etmemeleri</a:t>
            </a:r>
            <a:r>
              <a:rPr lang="en-GB" sz="2000" dirty="0" smtClean="0">
                <a:solidFill>
                  <a:srgbClr val="FF0000"/>
                </a:solidFill>
                <a:cs typeface="Arial" panose="020B0604020202020204" pitchFamily="34" charset="0"/>
              </a:rPr>
              <a:t>; </a:t>
            </a:r>
          </a:p>
          <a:p>
            <a:pPr marL="285750" indent="-285750" algn="just">
              <a:spcAft>
                <a:spcPts val="600"/>
              </a:spcAft>
              <a:buFont typeface="Wingdings" panose="05000000000000000000" pitchFamily="2" charset="2"/>
              <a:buChar char="§"/>
            </a:pPr>
            <a:r>
              <a:rPr lang="tr-TR" sz="2000" dirty="0" smtClean="0">
                <a:solidFill>
                  <a:srgbClr val="FF0000"/>
                </a:solidFill>
                <a:cs typeface="Arial" panose="020B0604020202020204" pitchFamily="34" charset="0"/>
              </a:rPr>
              <a:t>Bina, tesis ve ekipmanlar, projede öngörülmeyen amaçlar için kullanılamaz</a:t>
            </a:r>
            <a:r>
              <a:rPr lang="en-GB" sz="2000" dirty="0" smtClean="0">
                <a:solidFill>
                  <a:srgbClr val="FF0000"/>
                </a:solidFill>
                <a:cs typeface="Arial" panose="020B0604020202020204" pitchFamily="34" charset="0"/>
              </a:rPr>
              <a:t>;  </a:t>
            </a:r>
          </a:p>
          <a:p>
            <a:pPr marL="285750" indent="-285750" algn="just">
              <a:spcAft>
                <a:spcPts val="600"/>
              </a:spcAft>
              <a:buFont typeface="Wingdings" panose="05000000000000000000" pitchFamily="2" charset="2"/>
              <a:buChar char="§"/>
            </a:pPr>
            <a:r>
              <a:rPr lang="tr-TR" sz="2000" dirty="0" smtClean="0">
                <a:solidFill>
                  <a:srgbClr val="FF0000"/>
                </a:solidFill>
                <a:cs typeface="Arial" panose="020B0604020202020204" pitchFamily="34" charset="0"/>
              </a:rPr>
              <a:t>Binaların, tesislerin, eğitim yerlerinin, web sitelerinin, tedarik edilmiş ekipmanların ve hizmetlerin düzenli bakımı için herhangi bir fon bulunmaması;</a:t>
            </a:r>
          </a:p>
          <a:p>
            <a:pPr marL="285750" indent="-285750" algn="just">
              <a:spcAft>
                <a:spcPts val="600"/>
              </a:spcAft>
              <a:buFont typeface="Wingdings" panose="05000000000000000000" pitchFamily="2" charset="2"/>
              <a:buChar char="§"/>
            </a:pPr>
            <a:r>
              <a:rPr lang="tr-TR" sz="2000" dirty="0" smtClean="0">
                <a:solidFill>
                  <a:srgbClr val="FF0000"/>
                </a:solidFill>
                <a:cs typeface="Arial" panose="020B0604020202020204" pitchFamily="34" charset="0"/>
              </a:rPr>
              <a:t>Yatırım ve hizmetlerin bakımını sağlayacak sorumlu bir kişinin olmaması;</a:t>
            </a:r>
            <a:endParaRPr lang="en-GB" sz="2000" dirty="0" smtClean="0">
              <a:solidFill>
                <a:srgbClr val="FF0000"/>
              </a:solidFill>
              <a:cs typeface="Arial" panose="020B0604020202020204" pitchFamily="34" charset="0"/>
            </a:endParaRPr>
          </a:p>
          <a:p>
            <a:pPr marL="285750" indent="-285750" algn="just">
              <a:spcAft>
                <a:spcPts val="600"/>
              </a:spcAft>
              <a:buFont typeface="Wingdings" panose="05000000000000000000" pitchFamily="2" charset="2"/>
              <a:buChar char="§"/>
            </a:pPr>
            <a:r>
              <a:rPr lang="tr-TR" sz="2000" dirty="0" smtClean="0">
                <a:solidFill>
                  <a:srgbClr val="FF0000"/>
                </a:solidFill>
                <a:cs typeface="Arial" panose="020B0604020202020204" pitchFamily="34" charset="0"/>
              </a:rPr>
              <a:t>Yerel sakinlerin, projelerin faydaları konusunda yeterince bilgilendirilememiş olması.</a:t>
            </a:r>
            <a:endParaRPr lang="en-GB" sz="2000" dirty="0">
              <a:solidFill>
                <a:srgbClr val="003296"/>
              </a:solidFill>
              <a:cs typeface="Arial" panose="020B0604020202020204" pitchFamily="34" charset="0"/>
            </a:endParaRPr>
          </a:p>
        </p:txBody>
      </p:sp>
    </p:spTree>
    <p:extLst>
      <p:ext uri="{BB962C8B-B14F-4D97-AF65-F5344CB8AC3E}">
        <p14:creationId xmlns:p14="http://schemas.microsoft.com/office/powerpoint/2010/main" val="40579212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165304"/>
            <a:ext cx="9152554" cy="72096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4127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1521" y="1700808"/>
            <a:ext cx="8553346" cy="4896544"/>
          </a:xfrm>
          <a:prstGeom prst="rect">
            <a:avLst/>
          </a:prstGeom>
        </p:spPr>
        <p:txBody>
          <a:bodyPr wrap="square">
            <a:noAutofit/>
          </a:bodyPr>
          <a:lstStyle/>
          <a:p>
            <a:pPr algn="just">
              <a:lnSpc>
                <a:spcPct val="150000"/>
              </a:lnSpc>
              <a:spcAft>
                <a:spcPts val="600"/>
              </a:spcAft>
            </a:pPr>
            <a:endParaRPr lang="bg-BG" sz="2000" dirty="0" smtClean="0">
              <a:solidFill>
                <a:srgbClr val="003296"/>
              </a:solidFill>
              <a:cs typeface="Arial" panose="020B0604020202020204" pitchFamily="34" charset="0"/>
            </a:endParaRPr>
          </a:p>
        </p:txBody>
      </p:sp>
      <p:sp>
        <p:nvSpPr>
          <p:cNvPr id="8" name="Rectangle 7"/>
          <p:cNvSpPr/>
          <p:nvPr/>
        </p:nvSpPr>
        <p:spPr>
          <a:xfrm>
            <a:off x="251521" y="1412775"/>
            <a:ext cx="8553346" cy="5184577"/>
          </a:xfrm>
          <a:prstGeom prst="rect">
            <a:avLst/>
          </a:prstGeom>
        </p:spPr>
        <p:txBody>
          <a:bodyPr>
            <a:normAutofit/>
          </a:bodyPr>
          <a:lstStyle/>
          <a:p>
            <a:endParaRPr lang="bg-BG" dirty="0"/>
          </a:p>
        </p:txBody>
      </p:sp>
      <p:sp>
        <p:nvSpPr>
          <p:cNvPr id="3" name="Rectangle 2"/>
          <p:cNvSpPr/>
          <p:nvPr/>
        </p:nvSpPr>
        <p:spPr>
          <a:xfrm>
            <a:off x="251521" y="1124744"/>
            <a:ext cx="8553346" cy="5472607"/>
          </a:xfrm>
          <a:prstGeom prst="rect">
            <a:avLst/>
          </a:prstGeom>
        </p:spPr>
        <p:txBody>
          <a:bodyPr>
            <a:normAutofit/>
          </a:bodyPr>
          <a:lstStyle/>
          <a:p>
            <a:endParaRPr lang="ru-RU" dirty="0"/>
          </a:p>
        </p:txBody>
      </p:sp>
      <p:sp>
        <p:nvSpPr>
          <p:cNvPr id="11" name="Rectangle 10"/>
          <p:cNvSpPr/>
          <p:nvPr/>
        </p:nvSpPr>
        <p:spPr>
          <a:xfrm>
            <a:off x="107504" y="1772816"/>
            <a:ext cx="8496944" cy="4832092"/>
          </a:xfrm>
          <a:prstGeom prst="rect">
            <a:avLst/>
          </a:prstGeom>
        </p:spPr>
        <p:txBody>
          <a:bodyPr wrap="square">
            <a:spAutoFit/>
          </a:bodyPr>
          <a:lstStyle/>
          <a:p>
            <a:pPr algn="ctr"/>
            <a:r>
              <a:rPr lang="bg-BG" sz="4400" dirty="0" smtClean="0"/>
              <a:t> </a:t>
            </a:r>
            <a:r>
              <a:rPr lang="bg-BG" sz="4400" b="1" dirty="0">
                <a:solidFill>
                  <a:schemeClr val="bg1"/>
                </a:solidFill>
              </a:rPr>
              <a:t>МОЪВЕДДУЛ </a:t>
            </a:r>
            <a:r>
              <a:rPr lang="en-US" sz="4400" b="1" dirty="0" smtClean="0">
                <a:solidFill>
                  <a:schemeClr val="bg1"/>
                </a:solidFill>
              </a:rPr>
              <a:t>2.1</a:t>
            </a:r>
            <a:r>
              <a:rPr lang="bg-BG" sz="4400" b="1" dirty="0" smtClean="0">
                <a:solidFill>
                  <a:schemeClr val="bg1"/>
                </a:solidFill>
              </a:rPr>
              <a:t> </a:t>
            </a:r>
            <a:endParaRPr lang="en-US" sz="4400" b="1" dirty="0" smtClean="0">
              <a:solidFill>
                <a:schemeClr val="bg1"/>
              </a:solidFill>
            </a:endParaRPr>
          </a:p>
          <a:p>
            <a:pPr algn="ctr">
              <a:spcAft>
                <a:spcPts val="1200"/>
              </a:spcAft>
            </a:pPr>
            <a:r>
              <a:rPr lang="tr-TR" sz="4400" b="1" dirty="0" smtClean="0">
                <a:solidFill>
                  <a:srgbClr val="003296"/>
                </a:solidFill>
                <a:latin typeface="Trebuchet MS" panose="020B0603020202020204" pitchFamily="34" charset="0"/>
                <a:ea typeface="+mj-ea"/>
                <a:cs typeface="Arial" panose="020B0604020202020204" pitchFamily="34" charset="0"/>
                <a:sym typeface="Arial" charset="0"/>
              </a:rPr>
              <a:t>İLGİNİZ İÇİN TEŞEKKÜR EDERİM</a:t>
            </a:r>
            <a:r>
              <a:rPr lang="bg-BG" sz="4400" b="1" dirty="0" smtClean="0">
                <a:solidFill>
                  <a:srgbClr val="003296"/>
                </a:solidFill>
                <a:latin typeface="Trebuchet MS" panose="020B0603020202020204" pitchFamily="34" charset="0"/>
                <a:ea typeface="+mj-ea"/>
                <a:cs typeface="Arial" panose="020B0604020202020204" pitchFamily="34" charset="0"/>
                <a:sym typeface="Arial" charset="0"/>
              </a:rPr>
              <a:t>!</a:t>
            </a:r>
            <a:endParaRPr lang="tr-TR" sz="4400" b="1" dirty="0" smtClean="0">
              <a:solidFill>
                <a:srgbClr val="003296"/>
              </a:solidFill>
              <a:latin typeface="Trebuchet MS" panose="020B0603020202020204" pitchFamily="34" charset="0"/>
              <a:ea typeface="+mj-ea"/>
              <a:cs typeface="Arial" panose="020B0604020202020204" pitchFamily="34" charset="0"/>
              <a:sym typeface="Arial" charset="0"/>
            </a:endParaRPr>
          </a:p>
          <a:p>
            <a:pPr algn="ctr">
              <a:spcAft>
                <a:spcPts val="1200"/>
              </a:spcAft>
            </a:pPr>
            <a:endParaRPr lang="tr-TR" sz="4400" b="1" dirty="0" smtClean="0">
              <a:solidFill>
                <a:srgbClr val="003296"/>
              </a:solidFill>
              <a:latin typeface="Trebuchet MS" panose="020B0603020202020204" pitchFamily="34" charset="0"/>
              <a:ea typeface="+mj-ea"/>
              <a:cs typeface="Arial" panose="020B0604020202020204" pitchFamily="34" charset="0"/>
              <a:sym typeface="Arial" charset="0"/>
            </a:endParaRPr>
          </a:p>
          <a:p>
            <a:pPr algn="ctr"/>
            <a:r>
              <a:rPr lang="tr-TR" sz="2800" b="1" dirty="0" smtClean="0">
                <a:solidFill>
                  <a:srgbClr val="003296"/>
                </a:solidFill>
                <a:latin typeface="Trebuchet MS" panose="020B0603020202020204" pitchFamily="34" charset="0"/>
                <a:cs typeface="Arial" panose="020B0604020202020204" pitchFamily="34" charset="0"/>
                <a:sym typeface="Arial" charset="0"/>
              </a:rPr>
              <a:t>Ortak Sekretarya Edirne Destek Ofisi</a:t>
            </a:r>
          </a:p>
          <a:p>
            <a:pPr algn="ctr"/>
            <a:r>
              <a:rPr lang="tr-TR" sz="2800" b="1" dirty="0" smtClean="0">
                <a:solidFill>
                  <a:srgbClr val="003296"/>
                </a:solidFill>
                <a:latin typeface="Trebuchet MS" panose="020B0603020202020204" pitchFamily="34" charset="0"/>
                <a:cs typeface="Arial" panose="020B0604020202020204" pitchFamily="34" charset="0"/>
                <a:sym typeface="Arial" charset="0"/>
              </a:rPr>
              <a:t> Adres</a:t>
            </a:r>
            <a:r>
              <a:rPr lang="tr-TR" sz="2800" b="1" dirty="0">
                <a:solidFill>
                  <a:srgbClr val="003296"/>
                </a:solidFill>
                <a:latin typeface="Trebuchet MS" panose="020B0603020202020204" pitchFamily="34" charset="0"/>
                <a:cs typeface="Arial" panose="020B0604020202020204" pitchFamily="34" charset="0"/>
                <a:sym typeface="Arial" charset="0"/>
              </a:rPr>
              <a:t>: </a:t>
            </a:r>
            <a:r>
              <a:rPr lang="tr-TR" sz="2800" dirty="0">
                <a:solidFill>
                  <a:srgbClr val="003296"/>
                </a:solidFill>
                <a:latin typeface="Trebuchet MS" panose="020B0603020202020204" pitchFamily="34" charset="0"/>
                <a:cs typeface="Arial" panose="020B0604020202020204" pitchFamily="34" charset="0"/>
                <a:sym typeface="Arial" charset="0"/>
              </a:rPr>
              <a:t>Saraçlar Cad. Eser Yavaş İş Merkezi </a:t>
            </a:r>
            <a:r>
              <a:rPr lang="tr-TR" sz="2800" dirty="0" smtClean="0">
                <a:solidFill>
                  <a:srgbClr val="003296"/>
                </a:solidFill>
                <a:latin typeface="Trebuchet MS" panose="020B0603020202020204" pitchFamily="34" charset="0"/>
                <a:cs typeface="Arial" panose="020B0604020202020204" pitchFamily="34" charset="0"/>
                <a:sym typeface="Arial" charset="0"/>
              </a:rPr>
              <a:t>Kat:3</a:t>
            </a:r>
            <a:r>
              <a:rPr lang="tr-TR" sz="2800" smtClean="0">
                <a:solidFill>
                  <a:srgbClr val="003296"/>
                </a:solidFill>
                <a:latin typeface="Trebuchet MS" panose="020B0603020202020204" pitchFamily="34" charset="0"/>
                <a:cs typeface="Arial" panose="020B0604020202020204" pitchFamily="34" charset="0"/>
                <a:sym typeface="Arial" charset="0"/>
              </a:rPr>
              <a:t>, No:3 </a:t>
            </a:r>
            <a:r>
              <a:rPr lang="tr-TR" sz="2800" dirty="0">
                <a:solidFill>
                  <a:srgbClr val="003296"/>
                </a:solidFill>
                <a:latin typeface="Trebuchet MS" panose="020B0603020202020204" pitchFamily="34" charset="0"/>
                <a:cs typeface="Arial" panose="020B0604020202020204" pitchFamily="34" charset="0"/>
                <a:sym typeface="Arial" charset="0"/>
              </a:rPr>
              <a:t>Edirne</a:t>
            </a:r>
          </a:p>
          <a:p>
            <a:pPr algn="ctr"/>
            <a:r>
              <a:rPr lang="tr-TR" sz="2800" b="1" dirty="0">
                <a:solidFill>
                  <a:srgbClr val="003296"/>
                </a:solidFill>
                <a:latin typeface="Trebuchet MS" panose="020B0603020202020204" pitchFamily="34" charset="0"/>
                <a:cs typeface="Arial" panose="020B0604020202020204" pitchFamily="34" charset="0"/>
                <a:sym typeface="Arial" charset="0"/>
              </a:rPr>
              <a:t>E-posta: </a:t>
            </a:r>
            <a:r>
              <a:rPr lang="tr-TR" sz="2800" dirty="0">
                <a:solidFill>
                  <a:srgbClr val="003296"/>
                </a:solidFill>
                <a:latin typeface="Trebuchet MS" panose="020B0603020202020204" pitchFamily="34" charset="0"/>
                <a:cs typeface="Arial" panose="020B0604020202020204" pitchFamily="34" charset="0"/>
                <a:sym typeface="Arial" charset="0"/>
              </a:rPr>
              <a:t>jtsedirne@ab.gov.tr</a:t>
            </a:r>
            <a:endParaRPr lang="en-GB" sz="2800" dirty="0">
              <a:solidFill>
                <a:srgbClr val="003296"/>
              </a:solidFill>
              <a:latin typeface="Trebuchet MS" panose="020B0603020202020204" pitchFamily="34" charset="0"/>
              <a:cs typeface="Arial" panose="020B0604020202020204" pitchFamily="34" charset="0"/>
              <a:sym typeface="Arial" charset="0"/>
            </a:endParaRPr>
          </a:p>
          <a:p>
            <a:pPr algn="ctr">
              <a:spcAft>
                <a:spcPts val="1200"/>
              </a:spcAft>
            </a:pPr>
            <a:endParaRPr lang="en-US" sz="4400" b="1" dirty="0">
              <a:solidFill>
                <a:srgbClr val="003296"/>
              </a:solidFill>
              <a:latin typeface="Trebuchet MS" panose="020B0603020202020204" pitchFamily="34" charset="0"/>
              <a:ea typeface="+mj-ea"/>
              <a:cs typeface="Arial" panose="020B0604020202020204" pitchFamily="34" charset="0"/>
              <a:sym typeface="Arial" charset="0"/>
            </a:endParaRPr>
          </a:p>
        </p:txBody>
      </p:sp>
      <p:pic>
        <p:nvPicPr>
          <p:cNvPr id="1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23246" y="6001050"/>
            <a:ext cx="315118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5201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3223818" y="116632"/>
            <a:ext cx="4572000" cy="917052"/>
          </a:xfrm>
          <a:prstGeom prst="rect">
            <a:avLst/>
          </a:prstGeom>
        </p:spPr>
        <p:txBody>
          <a:bodyPr>
            <a:normAutofit/>
          </a:bodyPr>
          <a:lstStyle/>
          <a:p>
            <a:pPr algn="ctr"/>
            <a:r>
              <a:rPr lang="tr-TR" b="1" cap="all" dirty="0" smtClean="0">
                <a:solidFill>
                  <a:srgbClr val="003296"/>
                </a:solidFill>
                <a:cs typeface="Arial" panose="020B0604020202020204" pitchFamily="34" charset="0"/>
              </a:rPr>
              <a:t>PROJENİN TEKNİK RAPORLAMALARINA İLİŞKİN ANA UNSURLAR</a:t>
            </a:r>
            <a:endParaRPr lang="bg-BG" b="1" cap="all" dirty="0">
              <a:solidFill>
                <a:srgbClr val="003296"/>
              </a:solidFill>
              <a:cs typeface="Arial" panose="020B0604020202020204" pitchFamily="34" charset="0"/>
            </a:endParaRPr>
          </a:p>
        </p:txBody>
      </p:sp>
      <p:sp>
        <p:nvSpPr>
          <p:cNvPr id="13" name="Rectangle 12"/>
          <p:cNvSpPr/>
          <p:nvPr/>
        </p:nvSpPr>
        <p:spPr>
          <a:xfrm>
            <a:off x="251520" y="1159551"/>
            <a:ext cx="8553346" cy="5726287"/>
          </a:xfrm>
          <a:prstGeom prst="rect">
            <a:avLst/>
          </a:prstGeom>
        </p:spPr>
        <p:txBody>
          <a:bodyPr wrap="square">
            <a:normAutofit/>
          </a:bodyPr>
          <a:lstStyle/>
          <a:p>
            <a:pPr marL="285750" indent="-285750" algn="just">
              <a:lnSpc>
                <a:spcPct val="110000"/>
              </a:lnSpc>
              <a:spcAft>
                <a:spcPts val="600"/>
              </a:spcAft>
              <a:buFont typeface="Wingdings" panose="05000000000000000000" pitchFamily="2" charset="2"/>
              <a:buChar char="v"/>
            </a:pPr>
            <a:r>
              <a:rPr lang="tr-TR" sz="2000" b="1" cap="all" dirty="0" smtClean="0">
                <a:solidFill>
                  <a:srgbClr val="003296"/>
                </a:solidFill>
                <a:cs typeface="Arial" panose="020B0604020202020204" pitchFamily="34" charset="0"/>
              </a:rPr>
              <a:t>NEDEN?</a:t>
            </a:r>
            <a:r>
              <a:rPr lang="en-GB" sz="2000" dirty="0" smtClean="0">
                <a:solidFill>
                  <a:srgbClr val="003296"/>
                </a:solidFill>
                <a:cs typeface="Arial" panose="020B0604020202020204" pitchFamily="34" charset="0"/>
              </a:rPr>
              <a:t>– </a:t>
            </a:r>
            <a:r>
              <a:rPr lang="tr-TR" sz="2000" dirty="0" smtClean="0">
                <a:solidFill>
                  <a:srgbClr val="003296"/>
                </a:solidFill>
                <a:cs typeface="Arial" panose="020B0604020202020204" pitchFamily="34" charset="0"/>
              </a:rPr>
              <a:t>Proje İzleme Raporu </a:t>
            </a:r>
            <a:r>
              <a:rPr lang="en-GB" sz="2000" dirty="0" smtClean="0">
                <a:solidFill>
                  <a:srgbClr val="003296"/>
                </a:solidFill>
                <a:cs typeface="Arial" panose="020B0604020202020204" pitchFamily="34" charset="0"/>
              </a:rPr>
              <a:t>/PPR/ (</a:t>
            </a:r>
            <a:r>
              <a:rPr lang="tr-TR" sz="2000" b="1" dirty="0" smtClean="0">
                <a:solidFill>
                  <a:srgbClr val="003296"/>
                </a:solidFill>
                <a:cs typeface="Arial" panose="020B0604020202020204" pitchFamily="34" charset="0"/>
              </a:rPr>
              <a:t>Ek</a:t>
            </a:r>
            <a:r>
              <a:rPr lang="en-GB" sz="2000" b="1" dirty="0" smtClean="0">
                <a:solidFill>
                  <a:srgbClr val="003296"/>
                </a:solidFill>
                <a:cs typeface="Arial" panose="020B0604020202020204" pitchFamily="34" charset="0"/>
              </a:rPr>
              <a:t> 3</a:t>
            </a:r>
            <a:r>
              <a:rPr lang="en-GB" sz="2000" dirty="0" smtClean="0">
                <a:solidFill>
                  <a:srgbClr val="003296"/>
                </a:solidFill>
                <a:cs typeface="Arial" panose="020B0604020202020204" pitchFamily="34" charset="0"/>
              </a:rPr>
              <a:t>) </a:t>
            </a:r>
            <a:r>
              <a:rPr lang="tr-TR" sz="2000" dirty="0" smtClean="0">
                <a:solidFill>
                  <a:srgbClr val="003296"/>
                </a:solidFill>
                <a:cs typeface="Arial" panose="020B0604020202020204" pitchFamily="34" charset="0"/>
              </a:rPr>
              <a:t>Proje faaliyetlerinin uygulanması ve ilerleme aşamalarına dair bilgi verir.</a:t>
            </a:r>
            <a:endParaRPr lang="en-GB" sz="2000" dirty="0" smtClean="0">
              <a:solidFill>
                <a:srgbClr val="003296"/>
              </a:solidFill>
              <a:cs typeface="Arial" panose="020B0604020202020204" pitchFamily="34" charset="0"/>
            </a:endParaRPr>
          </a:p>
          <a:p>
            <a:pPr marL="285750" indent="-285750" algn="just">
              <a:lnSpc>
                <a:spcPct val="110000"/>
              </a:lnSpc>
              <a:spcAft>
                <a:spcPts val="600"/>
              </a:spcAft>
              <a:buFont typeface="Wingdings" panose="05000000000000000000" pitchFamily="2" charset="2"/>
              <a:buChar char="v"/>
            </a:pPr>
            <a:r>
              <a:rPr lang="tr-TR" sz="2000" b="1" dirty="0" smtClean="0">
                <a:solidFill>
                  <a:srgbClr val="003296"/>
                </a:solidFill>
                <a:cs typeface="Arial" panose="020B0604020202020204" pitchFamily="34" charset="0"/>
              </a:rPr>
              <a:t>KİM</a:t>
            </a:r>
            <a:r>
              <a:rPr lang="en-GB" sz="2000" b="1" dirty="0" smtClean="0">
                <a:solidFill>
                  <a:srgbClr val="003296"/>
                </a:solidFill>
                <a:cs typeface="Arial" panose="020B0604020202020204" pitchFamily="34" charset="0"/>
              </a:rPr>
              <a:t>? </a:t>
            </a:r>
            <a:r>
              <a:rPr lang="en-GB" sz="2000" dirty="0" smtClean="0">
                <a:solidFill>
                  <a:srgbClr val="003296"/>
                </a:solidFill>
                <a:cs typeface="Arial" panose="020B0604020202020204" pitchFamily="34" charset="0"/>
              </a:rPr>
              <a:t>–</a:t>
            </a:r>
            <a:r>
              <a:rPr lang="tr-TR" sz="2000" dirty="0" smtClean="0">
                <a:solidFill>
                  <a:srgbClr val="003296"/>
                </a:solidFill>
                <a:cs typeface="Arial" panose="020B0604020202020204" pitchFamily="34" charset="0"/>
              </a:rPr>
              <a:t>Ana Yararlanıcı (LP), tüm ortaklardan topladığı verileri </a:t>
            </a:r>
            <a:r>
              <a:rPr lang="tr-TR" sz="2000" dirty="0" smtClean="0">
                <a:solidFill>
                  <a:srgbClr val="FF0000"/>
                </a:solidFill>
                <a:cs typeface="Arial" panose="020B0604020202020204" pitchFamily="34" charset="0"/>
              </a:rPr>
              <a:t>elektronik olarak Yararlanıcı Portalı (BP) aracılığıyla </a:t>
            </a:r>
            <a:r>
              <a:rPr lang="tr-TR" sz="2000" dirty="0" smtClean="0">
                <a:solidFill>
                  <a:srgbClr val="003296"/>
                </a:solidFill>
                <a:cs typeface="Arial" panose="020B0604020202020204" pitchFamily="34" charset="0"/>
              </a:rPr>
              <a:t>Ortak Sekretarya-OS ’ye sunar. </a:t>
            </a:r>
            <a:r>
              <a:rPr lang="tr-TR" sz="2000" dirty="0" err="1" smtClean="0">
                <a:solidFill>
                  <a:srgbClr val="003296"/>
                </a:solidFill>
                <a:cs typeface="Arial" panose="020B0604020202020204" pitchFamily="34" charset="0"/>
              </a:rPr>
              <a:t>Portalda</a:t>
            </a:r>
            <a:r>
              <a:rPr lang="tr-TR" sz="2000" dirty="0" smtClean="0">
                <a:solidFill>
                  <a:srgbClr val="003296"/>
                </a:solidFill>
                <a:cs typeface="Arial" panose="020B0604020202020204" pitchFamily="34" charset="0"/>
              </a:rPr>
              <a:t> oluşturulan rapor, çıktı alınarak imzalandıktan sonra taranmış haliyle sunulur.</a:t>
            </a:r>
            <a:endParaRPr lang="en-GB" sz="2000" dirty="0" smtClean="0">
              <a:solidFill>
                <a:srgbClr val="003296"/>
              </a:solidFill>
              <a:cs typeface="Arial" panose="020B0604020202020204" pitchFamily="34" charset="0"/>
            </a:endParaRPr>
          </a:p>
          <a:p>
            <a:pPr marL="285750" indent="-285750" algn="just">
              <a:lnSpc>
                <a:spcPct val="110000"/>
              </a:lnSpc>
              <a:spcAft>
                <a:spcPts val="600"/>
              </a:spcAft>
              <a:buFont typeface="Wingdings" panose="05000000000000000000" pitchFamily="2" charset="2"/>
              <a:buChar char="v"/>
            </a:pPr>
            <a:r>
              <a:rPr lang="tr-TR" sz="2000" b="1" dirty="0" smtClean="0">
                <a:solidFill>
                  <a:srgbClr val="003296"/>
                </a:solidFill>
                <a:cs typeface="Arial" panose="020B0604020202020204" pitchFamily="34" charset="0"/>
              </a:rPr>
              <a:t>Nihai İlerleme Raporu</a:t>
            </a:r>
            <a:r>
              <a:rPr lang="en-GB" sz="2000" cap="all" dirty="0" smtClean="0">
                <a:solidFill>
                  <a:srgbClr val="003296"/>
                </a:solidFill>
                <a:cs typeface="Arial" panose="020B0604020202020204" pitchFamily="34" charset="0"/>
              </a:rPr>
              <a:t>/FPPR/</a:t>
            </a:r>
            <a:r>
              <a:rPr lang="en-GB" sz="2000" b="1" cap="all" dirty="0" smtClean="0">
                <a:solidFill>
                  <a:srgbClr val="003296"/>
                </a:solidFill>
                <a:cs typeface="Arial" panose="020B0604020202020204" pitchFamily="34" charset="0"/>
              </a:rPr>
              <a:t> </a:t>
            </a:r>
            <a:r>
              <a:rPr lang="tr-TR" sz="2000" dirty="0" smtClean="0">
                <a:solidFill>
                  <a:srgbClr val="003296"/>
                </a:solidFill>
                <a:cs typeface="Arial" panose="020B0604020202020204" pitchFamily="34" charset="0"/>
              </a:rPr>
              <a:t>Hazırlama aşaması diğer ara ilerleme raporları gibidir. Ana yararlanıcı, Nihai İlerleme Raporu ile birlikte Nihai Proje Özetini (Ek 3.1.)  de sunar.</a:t>
            </a:r>
            <a:endParaRPr lang="en-GB" sz="2000" dirty="0" smtClean="0">
              <a:solidFill>
                <a:srgbClr val="003296"/>
              </a:solidFill>
              <a:cs typeface="Arial" panose="020B0604020202020204" pitchFamily="34" charset="0"/>
            </a:endParaRPr>
          </a:p>
          <a:p>
            <a:pPr marL="285750" indent="-285750" algn="just">
              <a:lnSpc>
                <a:spcPct val="110000"/>
              </a:lnSpc>
              <a:spcAft>
                <a:spcPts val="600"/>
              </a:spcAft>
              <a:buFont typeface="Wingdings" panose="05000000000000000000" pitchFamily="2" charset="2"/>
              <a:buChar char="v"/>
            </a:pPr>
            <a:r>
              <a:rPr lang="tr-TR" sz="2000" b="1" dirty="0" smtClean="0">
                <a:solidFill>
                  <a:srgbClr val="003296"/>
                </a:solidFill>
                <a:cs typeface="Arial" panose="020B0604020202020204" pitchFamily="34" charset="0"/>
              </a:rPr>
              <a:t>SON TARİHLER</a:t>
            </a:r>
            <a:r>
              <a:rPr lang="en-GB" sz="2000" dirty="0" smtClean="0">
                <a:solidFill>
                  <a:srgbClr val="003296"/>
                </a:solidFill>
                <a:cs typeface="Arial" panose="020B0604020202020204" pitchFamily="34" charset="0"/>
              </a:rPr>
              <a:t>–</a:t>
            </a:r>
            <a:r>
              <a:rPr lang="tr-TR" sz="2000" dirty="0" smtClean="0">
                <a:solidFill>
                  <a:srgbClr val="003296"/>
                </a:solidFill>
                <a:cs typeface="Arial" panose="020B0604020202020204" pitchFamily="34" charset="0"/>
              </a:rPr>
              <a:t> Ara dönem ilerleme raporları </a:t>
            </a:r>
            <a:r>
              <a:rPr lang="tr-TR" sz="2000" u="sng" dirty="0" smtClean="0">
                <a:solidFill>
                  <a:srgbClr val="003296"/>
                </a:solidFill>
                <a:cs typeface="Arial" panose="020B0604020202020204" pitchFamily="34" charset="0"/>
              </a:rPr>
              <a:t>3’er aylık</a:t>
            </a:r>
            <a:r>
              <a:rPr lang="tr-TR" sz="2000" dirty="0" smtClean="0">
                <a:solidFill>
                  <a:srgbClr val="003296"/>
                </a:solidFill>
                <a:cs typeface="Arial" panose="020B0604020202020204" pitchFamily="34" charset="0"/>
              </a:rPr>
              <a:t> uygulama dönemlerinin sonunda ve ilgili raporlama döneminin bitiş tarihini takiben </a:t>
            </a:r>
            <a:r>
              <a:rPr lang="tr-TR" sz="2000" b="1" dirty="0" smtClean="0">
                <a:solidFill>
                  <a:srgbClr val="FF0000"/>
                </a:solidFill>
                <a:cs typeface="Arial" panose="020B0604020202020204" pitchFamily="34" charset="0"/>
              </a:rPr>
              <a:t>10 iş günü </a:t>
            </a:r>
            <a:r>
              <a:rPr lang="tr-TR" sz="2000" dirty="0" smtClean="0">
                <a:solidFill>
                  <a:srgbClr val="003296"/>
                </a:solidFill>
                <a:cs typeface="Arial" panose="020B0604020202020204" pitchFamily="34" charset="0"/>
              </a:rPr>
              <a:t>içerisinde </a:t>
            </a:r>
            <a:r>
              <a:rPr lang="tr-TR" sz="2000" dirty="0" err="1" smtClean="0">
                <a:solidFill>
                  <a:srgbClr val="003296"/>
                </a:solidFill>
                <a:cs typeface="Arial" panose="020B0604020202020204" pitchFamily="34" charset="0"/>
              </a:rPr>
              <a:t>OS’ye</a:t>
            </a:r>
            <a:r>
              <a:rPr lang="tr-TR" sz="2000" dirty="0" smtClean="0">
                <a:solidFill>
                  <a:srgbClr val="003296"/>
                </a:solidFill>
                <a:cs typeface="Arial" panose="020B0604020202020204" pitchFamily="34" charset="0"/>
              </a:rPr>
              <a:t> sunulmalıdır. Nihai İlerleme Raporu ise, proje uygulama döneminin bitiş tarihini takiben </a:t>
            </a:r>
            <a:r>
              <a:rPr lang="tr-TR" sz="2000" b="1" dirty="0" smtClean="0">
                <a:solidFill>
                  <a:srgbClr val="FF0000"/>
                </a:solidFill>
                <a:cs typeface="Arial" panose="020B0604020202020204" pitchFamily="34" charset="0"/>
              </a:rPr>
              <a:t>20 iş günü </a:t>
            </a:r>
            <a:r>
              <a:rPr lang="tr-TR" sz="2000" dirty="0" smtClean="0">
                <a:solidFill>
                  <a:srgbClr val="003296"/>
                </a:solidFill>
                <a:cs typeface="Arial" panose="020B0604020202020204" pitchFamily="34" charset="0"/>
              </a:rPr>
              <a:t>içerisinde Ortak Sekretarya’ya sunulmalıdır. </a:t>
            </a:r>
            <a:endParaRPr lang="en-GB" sz="2000" dirty="0" smtClean="0">
              <a:solidFill>
                <a:srgbClr val="003296"/>
              </a:solidFill>
              <a:cs typeface="Arial" panose="020B0604020202020204" pitchFamily="34" charset="0"/>
            </a:endParaRPr>
          </a:p>
        </p:txBody>
      </p:sp>
      <p:sp>
        <p:nvSpPr>
          <p:cNvPr id="17" name="Rectangle 16"/>
          <p:cNvSpPr/>
          <p:nvPr/>
        </p:nvSpPr>
        <p:spPr>
          <a:xfrm>
            <a:off x="214282" y="5857892"/>
            <a:ext cx="654747" cy="824200"/>
          </a:xfrm>
          <a:prstGeom prst="rect">
            <a:avLst/>
          </a:prstGeom>
          <a:ln>
            <a:solidFill>
              <a:schemeClr val="accent1">
                <a:shade val="50000"/>
              </a:schemeClr>
            </a:solidFill>
          </a:ln>
          <a:effectLst>
            <a:outerShdw blurRad="50800" dist="50800" dir="5400000" algn="ctr" rotWithShape="0">
              <a:srgbClr val="000000">
                <a:alpha val="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 </a:t>
            </a:r>
            <a:endParaRPr lang="bg-BG" dirty="0"/>
          </a:p>
        </p:txBody>
      </p:sp>
      <p:sp>
        <p:nvSpPr>
          <p:cNvPr id="16" name="Litebulb"/>
          <p:cNvSpPr>
            <a:spLocks noEditPoints="1" noChangeArrowheads="1"/>
          </p:cNvSpPr>
          <p:nvPr/>
        </p:nvSpPr>
        <p:spPr bwMode="auto">
          <a:xfrm>
            <a:off x="428596" y="6000768"/>
            <a:ext cx="314192" cy="448566"/>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57150">
            <a:solidFill>
              <a:srgbClr val="000000"/>
            </a:solidFill>
            <a:miter lim="800000"/>
            <a:headEnd/>
            <a:tailEnd/>
          </a:ln>
          <a:effectLst>
            <a:reflection blurRad="1270000" stA="0" dist="1270000" dir="5400000" sy="-100000" algn="bl" rotWithShape="0"/>
          </a:effectLst>
        </p:spPr>
        <p:txBody>
          <a:bodyPr vert="horz" wrap="square" lIns="91440" tIns="45720" rIns="91440" bIns="45720" numCol="1" anchor="t" anchorCtr="0" compatLnSpc="1">
            <a:prstTxWarp prst="textNoShape">
              <a:avLst/>
            </a:prstTxWarp>
          </a:bodyPr>
          <a:lstStyle/>
          <a:p>
            <a:pPr algn="r"/>
            <a:endParaRPr lang="bg-BG" dirty="0"/>
          </a:p>
        </p:txBody>
      </p:sp>
      <p:pic>
        <p:nvPicPr>
          <p:cNvPr id="11"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633798"/>
            <a:ext cx="9152554" cy="252470"/>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1071538" y="5771336"/>
            <a:ext cx="7761259" cy="1086664"/>
          </a:xfrm>
          <a:prstGeom prst="roundRect">
            <a:avLst/>
          </a:prstGeom>
          <a:ln>
            <a:solidFill>
              <a:schemeClr val="accent1">
                <a:shade val="50000"/>
              </a:schemeClr>
            </a:solidFill>
          </a:ln>
          <a:effectLst>
            <a:outerShdw blurRad="50800" dist="50800" dir="5400000" algn="ctr" rotWithShape="0">
              <a:srgbClr val="000000">
                <a:alpha val="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chorCtr="0">
            <a:noAutofit/>
          </a:bodyPr>
          <a:lstStyle/>
          <a:p>
            <a:pPr algn="just"/>
            <a:r>
              <a:rPr lang="tr-TR" dirty="0" smtClean="0"/>
              <a:t>Proje İlerleme Raporu’ndaki proje faaliyetlerinin uygulanmasından sonra oluşan proje çıktıları (Ek 3,bölüm 2.1.) ile Nihai Proje İlerleme Raporu’nda (Ek 3,bölüm 3.1.) raporlanacak olan çıktı göstergeleri farklılık göstermektedir. </a:t>
            </a:r>
            <a:endParaRPr lang="bg-BG" dirty="0" smtClean="0"/>
          </a:p>
        </p:txBody>
      </p:sp>
    </p:spTree>
    <p:extLst>
      <p:ext uri="{BB962C8B-B14F-4D97-AF65-F5344CB8AC3E}">
        <p14:creationId xmlns:p14="http://schemas.microsoft.com/office/powerpoint/2010/main" val="1203733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3223818" y="116632"/>
            <a:ext cx="4572000" cy="917052"/>
          </a:xfrm>
          <a:prstGeom prst="rect">
            <a:avLst/>
          </a:prstGeom>
        </p:spPr>
        <p:txBody>
          <a:bodyPr>
            <a:normAutofit/>
          </a:bodyPr>
          <a:lstStyle/>
          <a:p>
            <a:pPr algn="ctr"/>
            <a:r>
              <a:rPr lang="tr-TR" b="1" cap="all" dirty="0" smtClean="0">
                <a:solidFill>
                  <a:srgbClr val="003296"/>
                </a:solidFill>
                <a:cs typeface="Arial" panose="020B0604020202020204" pitchFamily="34" charset="0"/>
              </a:rPr>
              <a:t>PROJENİN TEKNİK RAPORLAMALARINA İLİŞKİN ANA UNSURLAR</a:t>
            </a:r>
            <a:endParaRPr lang="bg-BG" b="1" cap="all" dirty="0">
              <a:solidFill>
                <a:srgbClr val="003296"/>
              </a:solidFill>
              <a:cs typeface="Arial" panose="020B0604020202020204" pitchFamily="34" charset="0"/>
            </a:endParaRPr>
          </a:p>
        </p:txBody>
      </p:sp>
      <p:sp>
        <p:nvSpPr>
          <p:cNvPr id="13" name="Rectangle 12"/>
          <p:cNvSpPr/>
          <p:nvPr/>
        </p:nvSpPr>
        <p:spPr>
          <a:xfrm>
            <a:off x="251520" y="1159551"/>
            <a:ext cx="8553346" cy="5726287"/>
          </a:xfrm>
          <a:prstGeom prst="rect">
            <a:avLst/>
          </a:prstGeom>
        </p:spPr>
        <p:txBody>
          <a:bodyPr wrap="square">
            <a:normAutofit/>
          </a:bodyPr>
          <a:lstStyle/>
          <a:p>
            <a:pPr marL="285750" indent="-285750" algn="just">
              <a:lnSpc>
                <a:spcPct val="110000"/>
              </a:lnSpc>
              <a:spcAft>
                <a:spcPts val="600"/>
              </a:spcAft>
            </a:pPr>
            <a:r>
              <a:rPr lang="tr-TR" sz="1600" dirty="0" smtClean="0">
                <a:solidFill>
                  <a:srgbClr val="003296"/>
                </a:solidFill>
                <a:cs typeface="Arial" panose="020B0604020202020204" pitchFamily="34" charset="0"/>
              </a:rPr>
              <a:t>	</a:t>
            </a:r>
          </a:p>
          <a:p>
            <a:pPr marL="285750" indent="-285750" algn="just">
              <a:lnSpc>
                <a:spcPct val="110000"/>
              </a:lnSpc>
              <a:spcAft>
                <a:spcPts val="600"/>
              </a:spcAft>
            </a:pPr>
            <a:endParaRPr lang="tr-TR" sz="1600" dirty="0">
              <a:solidFill>
                <a:srgbClr val="003296"/>
              </a:solidFill>
              <a:cs typeface="Arial" panose="020B0604020202020204" pitchFamily="34" charset="0"/>
            </a:endParaRPr>
          </a:p>
          <a:p>
            <a:pPr marL="285750" indent="-285750" algn="just">
              <a:lnSpc>
                <a:spcPct val="110000"/>
              </a:lnSpc>
              <a:spcAft>
                <a:spcPts val="600"/>
              </a:spcAft>
            </a:pPr>
            <a:endParaRPr lang="tr-TR" sz="1600" dirty="0" smtClean="0">
              <a:solidFill>
                <a:srgbClr val="003296"/>
              </a:solidFill>
              <a:cs typeface="Arial" panose="020B0604020202020204" pitchFamily="34" charset="0"/>
            </a:endParaRPr>
          </a:p>
          <a:p>
            <a:pPr marL="285750" indent="-285750" algn="just">
              <a:lnSpc>
                <a:spcPct val="110000"/>
              </a:lnSpc>
              <a:spcAft>
                <a:spcPts val="600"/>
              </a:spcAft>
            </a:pPr>
            <a:endParaRPr lang="tr-TR" sz="1600" dirty="0" smtClean="0">
              <a:solidFill>
                <a:srgbClr val="003296"/>
              </a:solidFill>
              <a:cs typeface="Arial" panose="020B0604020202020204" pitchFamily="34" charset="0"/>
            </a:endParaRPr>
          </a:p>
          <a:p>
            <a:pPr marL="285750" indent="-285750" algn="just">
              <a:lnSpc>
                <a:spcPct val="110000"/>
              </a:lnSpc>
              <a:spcAft>
                <a:spcPts val="600"/>
              </a:spcAft>
            </a:pPr>
            <a:r>
              <a:rPr lang="tr-TR" sz="1600" dirty="0" smtClean="0">
                <a:solidFill>
                  <a:srgbClr val="003296"/>
                </a:solidFill>
                <a:cs typeface="Arial" panose="020B0604020202020204" pitchFamily="34" charset="0"/>
              </a:rPr>
              <a:t>			</a:t>
            </a:r>
            <a:r>
              <a:rPr lang="tr-TR" sz="2000" dirty="0" smtClean="0">
                <a:solidFill>
                  <a:srgbClr val="003296"/>
                </a:solidFill>
                <a:cs typeface="Arial" panose="020B0604020202020204" pitchFamily="34" charset="0"/>
              </a:rPr>
              <a:t>Hibe Sözleşmesi </a:t>
            </a:r>
            <a:r>
              <a:rPr lang="tr-TR" sz="2000" b="1" dirty="0" smtClean="0">
                <a:solidFill>
                  <a:srgbClr val="003296"/>
                </a:solidFill>
                <a:cs typeface="Arial" panose="020B0604020202020204" pitchFamily="34" charset="0"/>
              </a:rPr>
              <a:t>16.09.2020</a:t>
            </a:r>
            <a:r>
              <a:rPr lang="tr-TR" sz="2000" dirty="0" smtClean="0">
                <a:solidFill>
                  <a:srgbClr val="003296"/>
                </a:solidFill>
                <a:cs typeface="Arial" panose="020B0604020202020204" pitchFamily="34" charset="0"/>
              </a:rPr>
              <a:t> tarihinde imzalanmış  </a:t>
            </a:r>
            <a:r>
              <a:rPr lang="tr-TR" sz="2000" i="1" dirty="0" smtClean="0">
                <a:solidFill>
                  <a:srgbClr val="003296"/>
                </a:solidFill>
                <a:cs typeface="Arial" panose="020B0604020202020204" pitchFamily="34" charset="0"/>
              </a:rPr>
              <a:t>12 aylık </a:t>
            </a:r>
            <a:r>
              <a:rPr lang="tr-TR" sz="2000" dirty="0" smtClean="0">
                <a:solidFill>
                  <a:srgbClr val="003296"/>
                </a:solidFill>
                <a:cs typeface="Arial" panose="020B0604020202020204" pitchFamily="34" charset="0"/>
              </a:rPr>
              <a:t>bir 			proje için;</a:t>
            </a:r>
          </a:p>
          <a:p>
            <a:pPr marL="285750" indent="-285750" algn="just">
              <a:lnSpc>
                <a:spcPct val="110000"/>
              </a:lnSpc>
              <a:spcAft>
                <a:spcPts val="600"/>
              </a:spcAft>
            </a:pPr>
            <a:r>
              <a:rPr lang="tr-TR" sz="2000" dirty="0" smtClean="0">
                <a:solidFill>
                  <a:srgbClr val="003296"/>
                </a:solidFill>
                <a:cs typeface="Arial" panose="020B0604020202020204" pitchFamily="34" charset="0"/>
              </a:rPr>
              <a:t> 	Projenin başlangıç tarihi; </a:t>
            </a:r>
            <a:r>
              <a:rPr lang="tr-TR" sz="2000" b="1" dirty="0" smtClean="0">
                <a:solidFill>
                  <a:srgbClr val="FF0000"/>
                </a:solidFill>
                <a:cs typeface="Arial" panose="020B0604020202020204" pitchFamily="34" charset="0"/>
              </a:rPr>
              <a:t>17</a:t>
            </a:r>
            <a:r>
              <a:rPr lang="tr-TR" sz="2000" dirty="0" smtClean="0">
                <a:solidFill>
                  <a:srgbClr val="FF0000"/>
                </a:solidFill>
                <a:cs typeface="Arial" panose="020B0604020202020204" pitchFamily="34" charset="0"/>
              </a:rPr>
              <a:t>.</a:t>
            </a:r>
            <a:r>
              <a:rPr lang="tr-TR" sz="2000" b="1" dirty="0" smtClean="0">
                <a:solidFill>
                  <a:srgbClr val="FF0000"/>
                </a:solidFill>
                <a:cs typeface="Arial" panose="020B0604020202020204" pitchFamily="34" charset="0"/>
              </a:rPr>
              <a:t>09.2020;</a:t>
            </a:r>
          </a:p>
          <a:p>
            <a:pPr marL="285750" indent="-285750" algn="just">
              <a:lnSpc>
                <a:spcPct val="110000"/>
              </a:lnSpc>
              <a:spcAft>
                <a:spcPts val="600"/>
              </a:spcAft>
            </a:pPr>
            <a:r>
              <a:rPr lang="tr-TR" sz="2000" dirty="0" smtClean="0">
                <a:solidFill>
                  <a:srgbClr val="003296"/>
                </a:solidFill>
                <a:cs typeface="Arial" panose="020B0604020202020204" pitchFamily="34" charset="0"/>
              </a:rPr>
              <a:t>     Projenin bitiş tarihi; </a:t>
            </a:r>
            <a:r>
              <a:rPr lang="tr-TR" sz="2000" b="1" dirty="0" smtClean="0">
                <a:solidFill>
                  <a:srgbClr val="FF0000"/>
                </a:solidFill>
                <a:cs typeface="Arial" panose="020B0604020202020204" pitchFamily="34" charset="0"/>
              </a:rPr>
              <a:t>16.09.2021;</a:t>
            </a:r>
          </a:p>
          <a:p>
            <a:pPr marL="285750" indent="-285750" algn="just">
              <a:lnSpc>
                <a:spcPct val="110000"/>
              </a:lnSpc>
              <a:spcAft>
                <a:spcPts val="600"/>
              </a:spcAft>
            </a:pPr>
            <a:r>
              <a:rPr lang="tr-TR" sz="2000" dirty="0" smtClean="0">
                <a:solidFill>
                  <a:srgbClr val="003296"/>
                </a:solidFill>
                <a:cs typeface="Arial" panose="020B0604020202020204" pitchFamily="34" charset="0"/>
              </a:rPr>
              <a:t>	Proje uygulama döneminin </a:t>
            </a:r>
            <a:r>
              <a:rPr lang="tr-TR" sz="2000" b="1" dirty="0" smtClean="0">
                <a:solidFill>
                  <a:srgbClr val="003296"/>
                </a:solidFill>
                <a:cs typeface="Arial" panose="020B0604020202020204" pitchFamily="34" charset="0"/>
              </a:rPr>
              <a:t>ilk</a:t>
            </a:r>
            <a:r>
              <a:rPr lang="tr-TR" sz="2000" dirty="0" smtClean="0">
                <a:solidFill>
                  <a:srgbClr val="003296"/>
                </a:solidFill>
                <a:cs typeface="Arial" panose="020B0604020202020204" pitchFamily="34" charset="0"/>
              </a:rPr>
              <a:t> raporlama tarihleri; </a:t>
            </a:r>
            <a:r>
              <a:rPr lang="tr-TR" sz="2000" b="1" dirty="0" smtClean="0">
                <a:solidFill>
                  <a:srgbClr val="FF0000"/>
                </a:solidFill>
                <a:cs typeface="Arial" panose="020B0604020202020204" pitchFamily="34" charset="0"/>
              </a:rPr>
              <a:t>17.09.2020 -16.12.2020 </a:t>
            </a:r>
            <a:r>
              <a:rPr lang="tr-TR" sz="2000" dirty="0" smtClean="0">
                <a:solidFill>
                  <a:srgbClr val="003296"/>
                </a:solidFill>
                <a:cs typeface="Arial" panose="020B0604020202020204" pitchFamily="34" charset="0"/>
              </a:rPr>
              <a:t>olacaktır.</a:t>
            </a:r>
          </a:p>
          <a:p>
            <a:pPr marL="285750" indent="-285750" algn="just">
              <a:lnSpc>
                <a:spcPct val="110000"/>
              </a:lnSpc>
              <a:spcAft>
                <a:spcPts val="600"/>
              </a:spcAft>
            </a:pPr>
            <a:r>
              <a:rPr lang="tr-TR" sz="2000" dirty="0" smtClean="0">
                <a:solidFill>
                  <a:srgbClr val="003296"/>
                </a:solidFill>
                <a:cs typeface="Arial" panose="020B0604020202020204" pitchFamily="34" charset="0"/>
              </a:rPr>
              <a:t>	</a:t>
            </a:r>
            <a:endParaRPr lang="en-GB" sz="2000" dirty="0" smtClean="0"/>
          </a:p>
        </p:txBody>
      </p:sp>
      <p:sp>
        <p:nvSpPr>
          <p:cNvPr id="19" name="Pentagon 18"/>
          <p:cNvSpPr/>
          <p:nvPr/>
        </p:nvSpPr>
        <p:spPr>
          <a:xfrm>
            <a:off x="611560" y="2636912"/>
            <a:ext cx="1499628" cy="644082"/>
          </a:xfrm>
          <a:prstGeom prst="homePlate">
            <a:avLst>
              <a:gd name="adj" fmla="val 40364"/>
            </a:avLst>
          </a:prstGeom>
          <a:ln>
            <a:solidFill>
              <a:schemeClr val="accent1">
                <a:shade val="50000"/>
              </a:schemeClr>
            </a:solidFill>
          </a:ln>
          <a:effectLst>
            <a:outerShdw blurRad="50800" dist="50800" dir="5400000" algn="ctr" rotWithShape="0">
              <a:srgbClr val="000000">
                <a:alpha val="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tr-TR" sz="2400" b="1" dirty="0" smtClean="0"/>
              <a:t>Örnek</a:t>
            </a:r>
            <a:r>
              <a:rPr lang="bg-BG" sz="2400" b="1" dirty="0" smtClean="0"/>
              <a:t>:</a:t>
            </a:r>
            <a:endParaRPr lang="bg-BG" sz="2400" b="1" dirty="0"/>
          </a:p>
        </p:txBody>
      </p:sp>
      <p:pic>
        <p:nvPicPr>
          <p:cNvPr id="11"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633798"/>
            <a:ext cx="9152554" cy="252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3733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453335"/>
            <a:ext cx="9152554" cy="43293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2687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65523" y="205933"/>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2908" y="205933"/>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80861" y="205933"/>
            <a:ext cx="4445686" cy="369332"/>
          </a:xfrm>
          <a:prstGeom prst="rect">
            <a:avLst/>
          </a:prstGeom>
        </p:spPr>
        <p:txBody>
          <a:bodyPr wrap="square">
            <a:spAutoFit/>
          </a:bodyPr>
          <a:lstStyle/>
          <a:p>
            <a:pPr algn="ctr"/>
            <a:r>
              <a:rPr lang="tr-TR" altLang="bg-BG" b="1" dirty="0" smtClean="0">
                <a:solidFill>
                  <a:srgbClr val="003296"/>
                </a:solidFill>
                <a:cs typeface="Arial" panose="020B0604020202020204" pitchFamily="34" charset="0"/>
              </a:rPr>
              <a:t>PROJE İLERLEME RAPORU İÇERİĞİ</a:t>
            </a:r>
            <a:endParaRPr lang="bg-BG" b="1" dirty="0">
              <a:solidFill>
                <a:srgbClr val="003296"/>
              </a:solidFill>
              <a:cs typeface="Arial" panose="020B0604020202020204" pitchFamily="34" charset="0"/>
            </a:endParaRPr>
          </a:p>
        </p:txBody>
      </p:sp>
      <p:sp>
        <p:nvSpPr>
          <p:cNvPr id="8" name="Rectangle 3"/>
          <p:cNvSpPr txBox="1">
            <a:spLocks noChangeArrowheads="1"/>
          </p:cNvSpPr>
          <p:nvPr/>
        </p:nvSpPr>
        <p:spPr>
          <a:xfrm>
            <a:off x="309078" y="1063172"/>
            <a:ext cx="8534400" cy="57948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09600" indent="-609600" algn="just">
              <a:lnSpc>
                <a:spcPct val="120000"/>
              </a:lnSpc>
              <a:spcBef>
                <a:spcPts val="0"/>
              </a:spcBef>
              <a:spcAft>
                <a:spcPts val="600"/>
              </a:spcAft>
              <a:buClr>
                <a:srgbClr val="336699"/>
              </a:buClr>
              <a:buFontTx/>
              <a:buNone/>
              <a:defRPr/>
            </a:pPr>
            <a:r>
              <a:rPr lang="tr-TR" altLang="bg-BG" sz="2000" dirty="0" smtClean="0">
                <a:solidFill>
                  <a:srgbClr val="003296"/>
                </a:solidFill>
                <a:cs typeface="Arial" panose="020B0604020202020204" pitchFamily="34" charset="0"/>
              </a:rPr>
              <a:t>Raporlama dili </a:t>
            </a:r>
            <a:r>
              <a:rPr lang="tr-TR" altLang="bg-BG" sz="2000" b="1" dirty="0" smtClean="0">
                <a:solidFill>
                  <a:srgbClr val="003296"/>
                </a:solidFill>
                <a:cs typeface="Arial" panose="020B0604020202020204" pitchFamily="34" charset="0"/>
              </a:rPr>
              <a:t>İngilizcedir </a:t>
            </a:r>
            <a:r>
              <a:rPr lang="tr-TR" altLang="bg-BG" sz="2000" dirty="0" smtClean="0">
                <a:solidFill>
                  <a:srgbClr val="003296"/>
                </a:solidFill>
                <a:cs typeface="Arial" panose="020B0604020202020204" pitchFamily="34" charset="0"/>
              </a:rPr>
              <a:t>ve İlerleme Raporu </a:t>
            </a:r>
            <a:r>
              <a:rPr lang="tr-TR" altLang="bg-BG" sz="2000" b="1" dirty="0" smtClean="0">
                <a:solidFill>
                  <a:srgbClr val="003296"/>
                </a:solidFill>
                <a:cs typeface="Arial" panose="020B0604020202020204" pitchFamily="34" charset="0"/>
              </a:rPr>
              <a:t>3 ana kısımdan </a:t>
            </a:r>
            <a:r>
              <a:rPr lang="tr-TR" altLang="bg-BG" sz="2000" dirty="0" smtClean="0">
                <a:solidFill>
                  <a:srgbClr val="003296"/>
                </a:solidFill>
                <a:cs typeface="Arial" panose="020B0604020202020204" pitchFamily="34" charset="0"/>
              </a:rPr>
              <a:t>oluşur:</a:t>
            </a:r>
            <a:endParaRPr lang="en-GB" altLang="bg-BG" sz="2000" b="1" dirty="0" smtClean="0">
              <a:solidFill>
                <a:srgbClr val="003296"/>
              </a:solidFill>
              <a:cs typeface="Arial" panose="020B0604020202020204" pitchFamily="34" charset="0"/>
            </a:endParaRPr>
          </a:p>
          <a:p>
            <a:pPr marL="0" indent="0" algn="just">
              <a:lnSpc>
                <a:spcPct val="120000"/>
              </a:lnSpc>
              <a:spcBef>
                <a:spcPts val="0"/>
              </a:spcBef>
              <a:spcAft>
                <a:spcPts val="600"/>
              </a:spcAft>
              <a:buNone/>
              <a:defRPr/>
            </a:pPr>
            <a:r>
              <a:rPr lang="tr-TR" altLang="bg-BG" sz="2000" b="1" dirty="0" smtClean="0">
                <a:solidFill>
                  <a:srgbClr val="003296"/>
                </a:solidFill>
                <a:cs typeface="Arial" panose="020B0604020202020204" pitchFamily="34" charset="0"/>
              </a:rPr>
              <a:t>1. Temel Bilgiler (Main data)</a:t>
            </a:r>
            <a:r>
              <a:rPr lang="en-GB" altLang="bg-BG" sz="2000" dirty="0" smtClean="0">
                <a:solidFill>
                  <a:srgbClr val="003296"/>
                </a:solidFill>
                <a:cs typeface="Arial" panose="020B0604020202020204" pitchFamily="34" charset="0"/>
              </a:rPr>
              <a:t>–</a:t>
            </a:r>
            <a:r>
              <a:rPr lang="en-GB" altLang="bg-BG" sz="2000" b="1" dirty="0" smtClean="0">
                <a:solidFill>
                  <a:srgbClr val="003296"/>
                </a:solidFill>
                <a:cs typeface="Arial" panose="020B0604020202020204" pitchFamily="34" charset="0"/>
              </a:rPr>
              <a:t> </a:t>
            </a:r>
            <a:r>
              <a:rPr lang="tr-TR" altLang="bg-BG" sz="2000" dirty="0" smtClean="0">
                <a:solidFill>
                  <a:srgbClr val="003296"/>
                </a:solidFill>
                <a:cs typeface="Arial" panose="020B0604020202020204" pitchFamily="34" charset="0"/>
              </a:rPr>
              <a:t>Proje hakkında idari bilgileri içerir</a:t>
            </a:r>
            <a:r>
              <a:rPr lang="en-GB" altLang="bg-BG" sz="2000" dirty="0" smtClean="0">
                <a:solidFill>
                  <a:srgbClr val="003296"/>
                </a:solidFill>
                <a:cs typeface="Arial" panose="020B0604020202020204" pitchFamily="34" charset="0"/>
              </a:rPr>
              <a:t>; </a:t>
            </a:r>
          </a:p>
          <a:p>
            <a:pPr marL="0" indent="0" algn="just">
              <a:lnSpc>
                <a:spcPct val="120000"/>
              </a:lnSpc>
              <a:spcBef>
                <a:spcPts val="0"/>
              </a:spcBef>
              <a:spcAft>
                <a:spcPts val="600"/>
              </a:spcAft>
              <a:buNone/>
              <a:defRPr/>
            </a:pPr>
            <a:r>
              <a:rPr lang="tr-TR" altLang="bg-BG" sz="2000" b="1" dirty="0" smtClean="0">
                <a:solidFill>
                  <a:srgbClr val="003296"/>
                </a:solidFill>
                <a:cs typeface="Arial" panose="020B0604020202020204" pitchFamily="34" charset="0"/>
              </a:rPr>
              <a:t>2. Faaliyet raporu (Activity Report) –  </a:t>
            </a:r>
            <a:r>
              <a:rPr lang="tr-TR" altLang="bg-BG" sz="2000" dirty="0" smtClean="0">
                <a:solidFill>
                  <a:srgbClr val="003296"/>
                </a:solidFill>
                <a:cs typeface="Arial" panose="020B0604020202020204" pitchFamily="34" charset="0"/>
              </a:rPr>
              <a:t>şu bilgileri sağlamaktadır:</a:t>
            </a:r>
          </a:p>
          <a:p>
            <a:pPr algn="just">
              <a:lnSpc>
                <a:spcPct val="120000"/>
              </a:lnSpc>
              <a:spcBef>
                <a:spcPts val="0"/>
              </a:spcBef>
              <a:spcAft>
                <a:spcPts val="600"/>
              </a:spcAft>
              <a:buFontTx/>
              <a:buChar char="-"/>
              <a:defRPr/>
            </a:pPr>
            <a:r>
              <a:rPr lang="tr-TR" altLang="bg-BG" sz="2000" u="sng" dirty="0" smtClean="0">
                <a:solidFill>
                  <a:srgbClr val="003296"/>
                </a:solidFill>
                <a:cs typeface="Arial" panose="020B0604020202020204" pitchFamily="34" charset="0"/>
              </a:rPr>
              <a:t>İlgili </a:t>
            </a:r>
            <a:r>
              <a:rPr lang="tr-TR" altLang="bg-BG" sz="2000" u="sng" dirty="0">
                <a:solidFill>
                  <a:srgbClr val="003296"/>
                </a:solidFill>
                <a:cs typeface="Arial" panose="020B0604020202020204" pitchFamily="34" charset="0"/>
              </a:rPr>
              <a:t>raporlama dönemine </a:t>
            </a:r>
            <a:r>
              <a:rPr lang="tr-TR" altLang="bg-BG" sz="2000" u="sng" dirty="0" smtClean="0">
                <a:solidFill>
                  <a:srgbClr val="003296"/>
                </a:solidFill>
                <a:cs typeface="Arial" panose="020B0604020202020204" pitchFamily="34" charset="0"/>
              </a:rPr>
              <a:t>ait,</a:t>
            </a:r>
            <a:r>
              <a:rPr lang="tr-TR" altLang="bg-BG" sz="2000" dirty="0" smtClean="0">
                <a:solidFill>
                  <a:srgbClr val="003296"/>
                </a:solidFill>
                <a:cs typeface="Arial" panose="020B0604020202020204" pitchFamily="34" charset="0"/>
              </a:rPr>
              <a:t> faaliyetler in uygulanması hakkında bilgi; </a:t>
            </a:r>
          </a:p>
          <a:p>
            <a:pPr algn="just">
              <a:lnSpc>
                <a:spcPct val="120000"/>
              </a:lnSpc>
              <a:spcBef>
                <a:spcPts val="0"/>
              </a:spcBef>
              <a:spcAft>
                <a:spcPts val="600"/>
              </a:spcAft>
              <a:buFontTx/>
              <a:buChar char="-"/>
              <a:defRPr/>
            </a:pPr>
            <a:r>
              <a:rPr lang="tr-TR" altLang="bg-BG" sz="2000" u="sng" dirty="0" smtClean="0">
                <a:solidFill>
                  <a:srgbClr val="003296"/>
                </a:solidFill>
                <a:cs typeface="Arial" panose="020B0604020202020204" pitchFamily="34" charset="0"/>
              </a:rPr>
              <a:t>Satın Alma Usulleri </a:t>
            </a:r>
            <a:r>
              <a:rPr lang="tr-TR" altLang="bg-BG" sz="2000" dirty="0" smtClean="0">
                <a:solidFill>
                  <a:srgbClr val="003296"/>
                </a:solidFill>
                <a:cs typeface="Arial" panose="020B0604020202020204" pitchFamily="34" charset="0"/>
              </a:rPr>
              <a:t>kapsamında olan veya olmayan tüm harcamalara ilişkin bilgi; </a:t>
            </a:r>
            <a:r>
              <a:rPr lang="tr-TR" altLang="bg-BG" sz="2000" i="1" dirty="0" smtClean="0">
                <a:solidFill>
                  <a:srgbClr val="003296"/>
                </a:solidFill>
                <a:cs typeface="Arial" panose="020B0604020202020204" pitchFamily="34" charset="0"/>
              </a:rPr>
              <a:t>(otomatik olarak rapora çekilir.)</a:t>
            </a:r>
            <a:endParaRPr lang="en-GB" altLang="bg-BG" sz="2000" i="1" dirty="0" smtClean="0">
              <a:solidFill>
                <a:srgbClr val="003296"/>
              </a:solidFill>
              <a:cs typeface="Arial" panose="020B0604020202020204" pitchFamily="34" charset="0"/>
            </a:endParaRPr>
          </a:p>
          <a:p>
            <a:pPr algn="just">
              <a:lnSpc>
                <a:spcPct val="120000"/>
              </a:lnSpc>
              <a:spcBef>
                <a:spcPts val="0"/>
              </a:spcBef>
              <a:spcAft>
                <a:spcPts val="600"/>
              </a:spcAft>
              <a:buFontTx/>
              <a:buChar char="-"/>
              <a:defRPr/>
            </a:pPr>
            <a:r>
              <a:rPr lang="tr-TR" altLang="bg-BG" sz="2000" dirty="0" smtClean="0">
                <a:solidFill>
                  <a:srgbClr val="003296"/>
                </a:solidFill>
                <a:cs typeface="Arial" panose="020B0604020202020204" pitchFamily="34" charset="0"/>
              </a:rPr>
              <a:t>Proje </a:t>
            </a:r>
            <a:r>
              <a:rPr lang="tr-TR" altLang="bg-BG" sz="2000" u="sng" dirty="0" smtClean="0">
                <a:solidFill>
                  <a:srgbClr val="003296"/>
                </a:solidFill>
                <a:cs typeface="Arial" panose="020B0604020202020204" pitchFamily="34" charset="0"/>
              </a:rPr>
              <a:t>eylem ve faaliyet planına </a:t>
            </a:r>
            <a:r>
              <a:rPr lang="tr-TR" altLang="bg-BG" sz="2000" dirty="0" smtClean="0">
                <a:solidFill>
                  <a:srgbClr val="003296"/>
                </a:solidFill>
                <a:cs typeface="Arial" panose="020B0604020202020204" pitchFamily="34" charset="0"/>
              </a:rPr>
              <a:t>uyup uymadığı bilgisi;</a:t>
            </a:r>
            <a:endParaRPr lang="en-GB" altLang="bg-BG" sz="2000" dirty="0" smtClean="0">
              <a:solidFill>
                <a:srgbClr val="003296"/>
              </a:solidFill>
              <a:cs typeface="Arial" panose="020B0604020202020204" pitchFamily="34" charset="0"/>
            </a:endParaRPr>
          </a:p>
          <a:p>
            <a:pPr algn="just">
              <a:lnSpc>
                <a:spcPct val="120000"/>
              </a:lnSpc>
              <a:spcBef>
                <a:spcPts val="0"/>
              </a:spcBef>
              <a:spcAft>
                <a:spcPts val="600"/>
              </a:spcAft>
              <a:buFontTx/>
              <a:buChar char="-"/>
              <a:defRPr/>
            </a:pPr>
            <a:r>
              <a:rPr lang="tr-TR" altLang="bg-BG" sz="2000" u="sng" dirty="0" smtClean="0">
                <a:solidFill>
                  <a:srgbClr val="003296"/>
                </a:solidFill>
                <a:cs typeface="Arial" panose="020B0604020202020204" pitchFamily="34" charset="0"/>
              </a:rPr>
              <a:t>Bilgilendirme ve görünürlük </a:t>
            </a:r>
            <a:r>
              <a:rPr lang="tr-TR" altLang="bg-BG" sz="2000" dirty="0" smtClean="0">
                <a:solidFill>
                  <a:srgbClr val="003296"/>
                </a:solidFill>
                <a:cs typeface="Arial" panose="020B0604020202020204" pitchFamily="34" charset="0"/>
              </a:rPr>
              <a:t>faaliyetlerine ilişkin bilgi;</a:t>
            </a:r>
            <a:endParaRPr lang="en-GB" altLang="bg-BG" sz="2000" dirty="0" smtClean="0">
              <a:solidFill>
                <a:srgbClr val="003296"/>
              </a:solidFill>
              <a:cs typeface="Arial" panose="020B0604020202020204" pitchFamily="34" charset="0"/>
            </a:endParaRPr>
          </a:p>
          <a:p>
            <a:pPr algn="just">
              <a:lnSpc>
                <a:spcPct val="120000"/>
              </a:lnSpc>
              <a:spcBef>
                <a:spcPts val="0"/>
              </a:spcBef>
              <a:spcAft>
                <a:spcPts val="600"/>
              </a:spcAft>
              <a:buFontTx/>
              <a:buChar char="-"/>
              <a:defRPr/>
            </a:pPr>
            <a:r>
              <a:rPr lang="tr-TR" altLang="bg-BG" sz="2000" dirty="0" smtClean="0">
                <a:solidFill>
                  <a:srgbClr val="003296"/>
                </a:solidFill>
                <a:cs typeface="Arial" panose="020B0604020202020204" pitchFamily="34" charset="0"/>
              </a:rPr>
              <a:t>Yapılmış olan </a:t>
            </a:r>
            <a:r>
              <a:rPr lang="tr-TR" altLang="bg-BG" sz="2000" u="sng" dirty="0" smtClean="0">
                <a:solidFill>
                  <a:srgbClr val="003296"/>
                </a:solidFill>
                <a:cs typeface="Arial" panose="020B0604020202020204" pitchFamily="34" charset="0"/>
              </a:rPr>
              <a:t>değişiklikler</a:t>
            </a:r>
            <a:r>
              <a:rPr lang="tr-TR" altLang="bg-BG" sz="2000" u="sng" dirty="0">
                <a:solidFill>
                  <a:srgbClr val="003296"/>
                </a:solidFill>
                <a:cs typeface="Arial" panose="020B0604020202020204" pitchFamily="34" charset="0"/>
              </a:rPr>
              <a:t> </a:t>
            </a:r>
            <a:r>
              <a:rPr lang="tr-TR" altLang="bg-BG" sz="2000" dirty="0" smtClean="0">
                <a:solidFill>
                  <a:srgbClr val="003296"/>
                </a:solidFill>
                <a:cs typeface="Arial" panose="020B0604020202020204" pitchFamily="34" charset="0"/>
              </a:rPr>
              <a:t>hususunda bilgi sağlar. </a:t>
            </a:r>
            <a:r>
              <a:rPr lang="tr-TR" altLang="bg-BG" sz="2000" i="1" dirty="0" smtClean="0">
                <a:solidFill>
                  <a:srgbClr val="003296"/>
                </a:solidFill>
                <a:cs typeface="Arial" panose="020B0604020202020204" pitchFamily="34" charset="0"/>
              </a:rPr>
              <a:t>(otomatik olarak rapora çekilir.)</a:t>
            </a:r>
          </a:p>
          <a:p>
            <a:pPr algn="just">
              <a:lnSpc>
                <a:spcPct val="120000"/>
              </a:lnSpc>
              <a:spcBef>
                <a:spcPts val="0"/>
              </a:spcBef>
              <a:spcAft>
                <a:spcPts val="600"/>
              </a:spcAft>
              <a:buFontTx/>
              <a:buChar char="-"/>
              <a:defRPr/>
            </a:pPr>
            <a:endParaRPr lang="en-GB" altLang="bg-BG" sz="2000" i="1" dirty="0" smtClean="0">
              <a:solidFill>
                <a:srgbClr val="003296"/>
              </a:solidFill>
              <a:cs typeface="Arial" panose="020B0604020202020204" pitchFamily="34" charset="0"/>
            </a:endParaRPr>
          </a:p>
        </p:txBody>
      </p:sp>
      <p:pic>
        <p:nvPicPr>
          <p:cNvPr id="9" name="Resim 13"/>
          <p:cNvPicPr>
            <a:picLocks noChangeAspect="1"/>
          </p:cNvPicPr>
          <p:nvPr/>
        </p:nvPicPr>
        <p:blipFill>
          <a:blip r:embed="rId6"/>
          <a:stretch>
            <a:fillRect/>
          </a:stretch>
        </p:blipFill>
        <p:spPr>
          <a:xfrm rot="356564">
            <a:off x="4292638" y="5025780"/>
            <a:ext cx="3214709" cy="1670293"/>
          </a:xfrm>
          <a:prstGeom prst="rect">
            <a:avLst/>
          </a:prstGeom>
        </p:spPr>
      </p:pic>
    </p:spTree>
    <p:extLst>
      <p:ext uri="{BB962C8B-B14F-4D97-AF65-F5344CB8AC3E}">
        <p14:creationId xmlns:p14="http://schemas.microsoft.com/office/powerpoint/2010/main" val="1314594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453335"/>
            <a:ext cx="9152554" cy="43293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2687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65523" y="205933"/>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2908" y="205933"/>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80861" y="205933"/>
            <a:ext cx="4445686" cy="369332"/>
          </a:xfrm>
          <a:prstGeom prst="rect">
            <a:avLst/>
          </a:prstGeom>
        </p:spPr>
        <p:txBody>
          <a:bodyPr wrap="square">
            <a:spAutoFit/>
          </a:bodyPr>
          <a:lstStyle/>
          <a:p>
            <a:pPr algn="ctr"/>
            <a:r>
              <a:rPr lang="tr-TR" altLang="bg-BG" b="1" dirty="0" smtClean="0">
                <a:solidFill>
                  <a:srgbClr val="003296"/>
                </a:solidFill>
                <a:cs typeface="Arial" panose="020B0604020202020204" pitchFamily="34" charset="0"/>
              </a:rPr>
              <a:t>PROJE İLERLEME RAPORU İÇERİĞİ</a:t>
            </a:r>
            <a:endParaRPr lang="bg-BG" b="1" dirty="0">
              <a:solidFill>
                <a:srgbClr val="003296"/>
              </a:solidFill>
              <a:cs typeface="Arial" panose="020B0604020202020204" pitchFamily="34" charset="0"/>
            </a:endParaRPr>
          </a:p>
        </p:txBody>
      </p:sp>
      <p:sp>
        <p:nvSpPr>
          <p:cNvPr id="8" name="Rectangle 3"/>
          <p:cNvSpPr txBox="1">
            <a:spLocks noChangeArrowheads="1"/>
          </p:cNvSpPr>
          <p:nvPr/>
        </p:nvSpPr>
        <p:spPr>
          <a:xfrm>
            <a:off x="309078" y="1063172"/>
            <a:ext cx="8534400" cy="57948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spcBef>
                <a:spcPts val="0"/>
              </a:spcBef>
              <a:spcAft>
                <a:spcPts val="600"/>
              </a:spcAft>
              <a:buNone/>
              <a:defRPr/>
            </a:pPr>
            <a:endParaRPr lang="tr-TR" altLang="bg-BG" sz="2000" b="1" dirty="0" smtClean="0">
              <a:solidFill>
                <a:srgbClr val="003296"/>
              </a:solidFill>
              <a:cs typeface="Arial" panose="020B0604020202020204" pitchFamily="34" charset="0"/>
            </a:endParaRPr>
          </a:p>
          <a:p>
            <a:pPr marL="0" indent="0" algn="just">
              <a:lnSpc>
                <a:spcPct val="120000"/>
              </a:lnSpc>
              <a:spcBef>
                <a:spcPts val="0"/>
              </a:spcBef>
              <a:spcAft>
                <a:spcPts val="600"/>
              </a:spcAft>
              <a:buNone/>
              <a:defRPr/>
            </a:pPr>
            <a:r>
              <a:rPr lang="tr-TR" altLang="bg-BG" sz="2000" b="1" dirty="0" smtClean="0">
                <a:solidFill>
                  <a:srgbClr val="003296"/>
                </a:solidFill>
                <a:cs typeface="Arial" panose="020B0604020202020204" pitchFamily="34" charset="0"/>
              </a:rPr>
              <a:t>3. İzleme ve Tutarlılık:</a:t>
            </a:r>
            <a:endParaRPr lang="en-GB" altLang="bg-BG" sz="2000" dirty="0" smtClean="0">
              <a:solidFill>
                <a:srgbClr val="003296"/>
              </a:solidFill>
              <a:cs typeface="Arial" panose="020B0604020202020204" pitchFamily="34" charset="0"/>
            </a:endParaRPr>
          </a:p>
          <a:p>
            <a:pPr algn="just">
              <a:lnSpc>
                <a:spcPct val="120000"/>
              </a:lnSpc>
              <a:spcBef>
                <a:spcPts val="0"/>
              </a:spcBef>
              <a:spcAft>
                <a:spcPts val="600"/>
              </a:spcAft>
              <a:buFontTx/>
              <a:buChar char="-"/>
              <a:defRPr/>
            </a:pPr>
            <a:r>
              <a:rPr lang="tr-TR" altLang="bg-BG" sz="2000" dirty="0" smtClean="0">
                <a:solidFill>
                  <a:srgbClr val="003296"/>
                </a:solidFill>
                <a:cs typeface="Arial" panose="020B0604020202020204" pitchFamily="34" charset="0"/>
              </a:rPr>
              <a:t>Gösterge çıktıları ve proje sonuçlarının başarısı, </a:t>
            </a:r>
          </a:p>
          <a:p>
            <a:pPr algn="just">
              <a:lnSpc>
                <a:spcPct val="120000"/>
              </a:lnSpc>
              <a:spcBef>
                <a:spcPts val="0"/>
              </a:spcBef>
              <a:spcAft>
                <a:spcPts val="600"/>
              </a:spcAft>
              <a:buFontTx/>
              <a:buChar char="-"/>
              <a:defRPr/>
            </a:pPr>
            <a:r>
              <a:rPr lang="tr-TR" altLang="bg-BG" sz="2000" dirty="0" smtClean="0">
                <a:solidFill>
                  <a:srgbClr val="003296"/>
                </a:solidFill>
                <a:cs typeface="Arial" panose="020B0604020202020204" pitchFamily="34" charset="0"/>
              </a:rPr>
              <a:t>Proje özel/genel amaçları </a:t>
            </a:r>
          </a:p>
          <a:p>
            <a:pPr algn="just">
              <a:lnSpc>
                <a:spcPct val="120000"/>
              </a:lnSpc>
              <a:spcBef>
                <a:spcPts val="0"/>
              </a:spcBef>
              <a:spcAft>
                <a:spcPts val="600"/>
              </a:spcAft>
              <a:buFontTx/>
              <a:buChar char="-"/>
              <a:defRPr/>
            </a:pPr>
            <a:r>
              <a:rPr lang="tr-TR" altLang="bg-BG" sz="2000" dirty="0" smtClean="0">
                <a:solidFill>
                  <a:srgbClr val="003296"/>
                </a:solidFill>
                <a:cs typeface="Arial" panose="020B0604020202020204" pitchFamily="34" charset="0"/>
              </a:rPr>
              <a:t>Proje sonuçlarının tutarlılığı  </a:t>
            </a:r>
          </a:p>
          <a:p>
            <a:pPr marL="0" indent="0" algn="just">
              <a:lnSpc>
                <a:spcPct val="120000"/>
              </a:lnSpc>
              <a:spcBef>
                <a:spcPts val="0"/>
              </a:spcBef>
              <a:spcAft>
                <a:spcPts val="600"/>
              </a:spcAft>
              <a:buNone/>
              <a:defRPr/>
            </a:pPr>
            <a:r>
              <a:rPr lang="tr-TR" altLang="bg-BG" sz="2000" b="1" dirty="0" smtClean="0">
                <a:ln w="22225">
                  <a:solidFill>
                    <a:schemeClr val="accent2"/>
                  </a:solidFill>
                  <a:prstDash val="solid"/>
                </a:ln>
                <a:solidFill>
                  <a:schemeClr val="accent2">
                    <a:lumMod val="40000"/>
                    <a:lumOff val="60000"/>
                  </a:schemeClr>
                </a:solidFill>
                <a:cs typeface="Arial" panose="020B0604020202020204" pitchFamily="34" charset="0"/>
              </a:rPr>
              <a:t>Not: </a:t>
            </a:r>
          </a:p>
          <a:p>
            <a:pPr marL="0" indent="0" algn="just">
              <a:lnSpc>
                <a:spcPct val="120000"/>
              </a:lnSpc>
              <a:spcBef>
                <a:spcPts val="0"/>
              </a:spcBef>
              <a:spcAft>
                <a:spcPts val="600"/>
              </a:spcAft>
              <a:buNone/>
              <a:defRPr/>
            </a:pPr>
            <a:r>
              <a:rPr lang="tr-TR" altLang="bg-BG" sz="2000" b="1" dirty="0" smtClean="0">
                <a:ln w="22225">
                  <a:solidFill>
                    <a:schemeClr val="accent2"/>
                  </a:solidFill>
                  <a:prstDash val="solid"/>
                </a:ln>
                <a:solidFill>
                  <a:schemeClr val="accent2">
                    <a:lumMod val="40000"/>
                    <a:lumOff val="60000"/>
                  </a:schemeClr>
                </a:solidFill>
                <a:cs typeface="Arial" panose="020B0604020202020204" pitchFamily="34" charset="0"/>
              </a:rPr>
              <a:t>  </a:t>
            </a:r>
            <a:r>
              <a:rPr lang="tr-TR" altLang="bg-BG" sz="2000" dirty="0" smtClean="0">
                <a:solidFill>
                  <a:srgbClr val="003296"/>
                </a:solidFill>
                <a:cs typeface="Arial" panose="020B0604020202020204" pitchFamily="34" charset="0"/>
              </a:rPr>
              <a:t>- </a:t>
            </a:r>
            <a:r>
              <a:rPr lang="tr-TR" altLang="bg-BG" sz="2000" b="1" dirty="0" smtClean="0">
                <a:ln w="22225">
                  <a:solidFill>
                    <a:schemeClr val="accent2"/>
                  </a:solidFill>
                  <a:prstDash val="solid"/>
                </a:ln>
                <a:solidFill>
                  <a:schemeClr val="accent2">
                    <a:lumMod val="40000"/>
                    <a:lumOff val="60000"/>
                  </a:schemeClr>
                </a:solidFill>
                <a:cs typeface="Arial" panose="020B0604020202020204" pitchFamily="34" charset="0"/>
              </a:rPr>
              <a:t>  </a:t>
            </a:r>
            <a:r>
              <a:rPr lang="tr-TR" altLang="bg-BG" sz="2000" dirty="0" smtClean="0">
                <a:solidFill>
                  <a:srgbClr val="FF0000"/>
                </a:solidFill>
                <a:cs typeface="Arial" panose="020B0604020202020204" pitchFamily="34" charset="0"/>
              </a:rPr>
              <a:t>Sınır Ötesi Karakter, </a:t>
            </a:r>
          </a:p>
          <a:p>
            <a:pPr marL="0" indent="0" algn="just">
              <a:lnSpc>
                <a:spcPct val="120000"/>
              </a:lnSpc>
              <a:spcBef>
                <a:spcPts val="0"/>
              </a:spcBef>
              <a:spcAft>
                <a:spcPts val="600"/>
              </a:spcAft>
              <a:buNone/>
              <a:defRPr/>
            </a:pPr>
            <a:r>
              <a:rPr lang="tr-TR" altLang="bg-BG" sz="2000" dirty="0" smtClean="0">
                <a:solidFill>
                  <a:srgbClr val="FF0000"/>
                </a:solidFill>
                <a:cs typeface="Arial" panose="020B0604020202020204" pitchFamily="34" charset="0"/>
              </a:rPr>
              <a:t> -   Uygulanabilir Diğer Ulusal ve Bölgesel Avrupa Birliği Programları ile Projenin    Uyumu, </a:t>
            </a:r>
          </a:p>
          <a:p>
            <a:pPr marL="0" indent="0" algn="just">
              <a:lnSpc>
                <a:spcPct val="120000"/>
              </a:lnSpc>
              <a:spcBef>
                <a:spcPts val="0"/>
              </a:spcBef>
              <a:spcAft>
                <a:spcPts val="600"/>
              </a:spcAft>
              <a:buNone/>
              <a:defRPr/>
            </a:pPr>
            <a:r>
              <a:rPr lang="tr-TR" altLang="bg-BG" sz="2000" dirty="0" smtClean="0">
                <a:solidFill>
                  <a:srgbClr val="FF0000"/>
                </a:solidFill>
                <a:cs typeface="Arial" panose="020B0604020202020204" pitchFamily="34" charset="0"/>
              </a:rPr>
              <a:t> -    Proje Ortakları İşbirliği ve Sınır Ötesi Etki, </a:t>
            </a:r>
          </a:p>
          <a:p>
            <a:pPr marL="0" indent="0" algn="just">
              <a:lnSpc>
                <a:spcPct val="120000"/>
              </a:lnSpc>
              <a:spcBef>
                <a:spcPts val="0"/>
              </a:spcBef>
              <a:spcAft>
                <a:spcPts val="600"/>
              </a:spcAft>
              <a:buNone/>
              <a:defRPr/>
            </a:pPr>
            <a:r>
              <a:rPr lang="tr-TR" altLang="bg-BG" sz="2000" dirty="0" smtClean="0">
                <a:solidFill>
                  <a:srgbClr val="FF0000"/>
                </a:solidFill>
                <a:cs typeface="Arial" panose="020B0604020202020204" pitchFamily="34" charset="0"/>
              </a:rPr>
              <a:t> - Sürdürülebilirlik </a:t>
            </a:r>
            <a:r>
              <a:rPr lang="tr-TR" altLang="bg-BG" sz="2000" dirty="0" smtClean="0">
                <a:solidFill>
                  <a:srgbClr val="003296"/>
                </a:solidFill>
                <a:cs typeface="Arial" panose="020B0604020202020204" pitchFamily="34" charset="0"/>
              </a:rPr>
              <a:t>kısımları yalnızca </a:t>
            </a:r>
            <a:r>
              <a:rPr lang="tr-TR" altLang="bg-BG" sz="2000" b="1" dirty="0" smtClean="0">
                <a:solidFill>
                  <a:srgbClr val="003296"/>
                </a:solidFill>
                <a:cs typeface="Arial" panose="020B0604020202020204" pitchFamily="34" charset="0"/>
              </a:rPr>
              <a:t>Nihai İzleme Raporu’nda </a:t>
            </a:r>
            <a:r>
              <a:rPr lang="tr-TR" altLang="bg-BG" sz="2000" dirty="0" smtClean="0">
                <a:solidFill>
                  <a:srgbClr val="003296"/>
                </a:solidFill>
                <a:cs typeface="Arial" panose="020B0604020202020204" pitchFamily="34" charset="0"/>
              </a:rPr>
              <a:t>doldurulması zorunlu alanlardır.</a:t>
            </a:r>
          </a:p>
        </p:txBody>
      </p:sp>
      <p:pic>
        <p:nvPicPr>
          <p:cNvPr id="1026" name="Picture 2" descr="C:\Users\Owner\Desktop\Proje  Uygulama Eğitimi_16 Eylül 2020\SUNUMLARIM\indir.jpg"/>
          <p:cNvPicPr>
            <a:picLocks noChangeAspect="1" noChangeArrowheads="1"/>
          </p:cNvPicPr>
          <p:nvPr/>
        </p:nvPicPr>
        <p:blipFill>
          <a:blip r:embed="rId6"/>
          <a:srcRect r="3124" b="8088"/>
          <a:stretch>
            <a:fillRect/>
          </a:stretch>
        </p:blipFill>
        <p:spPr bwMode="auto">
          <a:xfrm rot="654485">
            <a:off x="6072198" y="1928802"/>
            <a:ext cx="2214578" cy="1785950"/>
          </a:xfrm>
          <a:prstGeom prst="rect">
            <a:avLst/>
          </a:prstGeom>
          <a:noFill/>
        </p:spPr>
      </p:pic>
    </p:spTree>
    <p:extLst>
      <p:ext uri="{BB962C8B-B14F-4D97-AF65-F5344CB8AC3E}">
        <p14:creationId xmlns:p14="http://schemas.microsoft.com/office/powerpoint/2010/main" val="256393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2687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91029"/>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91029"/>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2"/>
          <p:cNvSpPr>
            <a:spLocks noGrp="1" noChangeArrowheads="1"/>
          </p:cNvSpPr>
          <p:nvPr>
            <p:ph type="title" idx="4294967295"/>
          </p:nvPr>
        </p:nvSpPr>
        <p:spPr>
          <a:xfrm>
            <a:off x="3203848" y="177032"/>
            <a:ext cx="4608512" cy="641350"/>
          </a:xfrm>
        </p:spPr>
        <p:txBody>
          <a:bodyPr>
            <a:noAutofit/>
          </a:bodyPr>
          <a:lstStyle/>
          <a:p>
            <a:pPr eaLnBrk="1" hangingPunct="1"/>
            <a:r>
              <a:rPr lang="tr-TR" altLang="bg-BG" sz="1800" b="1" dirty="0" smtClean="0">
                <a:solidFill>
                  <a:srgbClr val="003296"/>
                </a:solidFill>
                <a:latin typeface="+mn-lt"/>
                <a:ea typeface="+mn-ea"/>
                <a:cs typeface="Arial" panose="020B0604020202020204" pitchFamily="34" charset="0"/>
              </a:rPr>
              <a:t>PROJE İLERLEME RAPORUNUN DEĞERLENDİRİLMESİ</a:t>
            </a:r>
            <a:endParaRPr lang="bg-BG" altLang="bg-BG" sz="1800" b="1" dirty="0">
              <a:solidFill>
                <a:srgbClr val="003296"/>
              </a:solidFill>
              <a:latin typeface="+mn-lt"/>
              <a:ea typeface="+mn-ea"/>
              <a:cs typeface="Arial" panose="020B0604020202020204" pitchFamily="34" charset="0"/>
            </a:endParaRPr>
          </a:p>
        </p:txBody>
      </p:sp>
      <p:sp>
        <p:nvSpPr>
          <p:cNvPr id="11" name="Rectangle 3"/>
          <p:cNvSpPr txBox="1">
            <a:spLocks noChangeArrowheads="1"/>
          </p:cNvSpPr>
          <p:nvPr/>
        </p:nvSpPr>
        <p:spPr>
          <a:xfrm>
            <a:off x="89448" y="1268761"/>
            <a:ext cx="8610600" cy="57606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80000"/>
              </a:lnSpc>
              <a:spcBef>
                <a:spcPct val="25000"/>
              </a:spcBef>
              <a:spcAft>
                <a:spcPts val="1000"/>
              </a:spcAft>
              <a:buClr>
                <a:srgbClr val="336699"/>
              </a:buClr>
              <a:buFont typeface="Wingdings" panose="05000000000000000000" pitchFamily="2" charset="2"/>
              <a:buChar char="Ø"/>
              <a:defRPr/>
            </a:pPr>
            <a:r>
              <a:rPr lang="tr-TR" altLang="bg-BG" sz="2000" dirty="0" smtClean="0">
                <a:solidFill>
                  <a:srgbClr val="003296"/>
                </a:solidFill>
                <a:cs typeface="Arial" panose="020B0604020202020204" pitchFamily="34" charset="0"/>
              </a:rPr>
              <a:t>Proje İlerleme Raporlarının belgesel kontrolünü </a:t>
            </a:r>
            <a:r>
              <a:rPr lang="tr-TR" altLang="bg-BG" sz="2000" b="1" dirty="0" smtClean="0">
                <a:solidFill>
                  <a:srgbClr val="003296"/>
                </a:solidFill>
                <a:cs typeface="Arial" panose="020B0604020202020204" pitchFamily="34" charset="0"/>
              </a:rPr>
              <a:t>OS</a:t>
            </a:r>
            <a:r>
              <a:rPr lang="tr-TR" altLang="bg-BG" sz="2000" dirty="0" smtClean="0">
                <a:solidFill>
                  <a:srgbClr val="003296"/>
                </a:solidFill>
                <a:cs typeface="Arial" panose="020B0604020202020204" pitchFamily="34" charset="0"/>
              </a:rPr>
              <a:t> sağlar. Burada </a:t>
            </a:r>
            <a:r>
              <a:rPr lang="tr-TR" altLang="bg-BG" sz="2000" b="1" dirty="0" smtClean="0">
                <a:solidFill>
                  <a:srgbClr val="003296"/>
                </a:solidFill>
                <a:cs typeface="Arial" panose="020B0604020202020204" pitchFamily="34" charset="0"/>
              </a:rPr>
              <a:t>ana hedef:</a:t>
            </a:r>
          </a:p>
          <a:p>
            <a:pPr algn="just">
              <a:lnSpc>
                <a:spcPct val="80000"/>
              </a:lnSpc>
              <a:spcBef>
                <a:spcPct val="25000"/>
              </a:spcBef>
              <a:spcAft>
                <a:spcPts val="1000"/>
              </a:spcAft>
              <a:buClr>
                <a:srgbClr val="336699"/>
              </a:buClr>
              <a:buFont typeface="Wingdings" panose="05000000000000000000" pitchFamily="2" charset="2"/>
              <a:buChar char="Ø"/>
              <a:defRPr/>
            </a:pPr>
            <a:r>
              <a:rPr lang="tr-TR" altLang="bg-BG" sz="2000" b="1" dirty="0" smtClean="0">
                <a:solidFill>
                  <a:srgbClr val="00B050"/>
                </a:solidFill>
                <a:cs typeface="Arial" panose="020B0604020202020204" pitchFamily="34" charset="0"/>
              </a:rPr>
              <a:t> </a:t>
            </a:r>
            <a:r>
              <a:rPr lang="tr-TR" altLang="bg-BG" sz="2000" i="1" dirty="0">
                <a:solidFill>
                  <a:srgbClr val="00B050"/>
                </a:solidFill>
                <a:cs typeface="Arial" panose="020B0604020202020204" pitchFamily="34" charset="0"/>
              </a:rPr>
              <a:t>P</a:t>
            </a:r>
            <a:r>
              <a:rPr lang="tr-TR" altLang="bg-BG" sz="2000" i="1" dirty="0" smtClean="0">
                <a:solidFill>
                  <a:srgbClr val="00B050"/>
                </a:solidFill>
                <a:cs typeface="Arial" panose="020B0604020202020204" pitchFamily="34" charset="0"/>
              </a:rPr>
              <a:t>rojenin </a:t>
            </a:r>
            <a:r>
              <a:rPr lang="tr-TR" altLang="bg-BG" sz="2000" i="1" dirty="0" smtClean="0">
                <a:solidFill>
                  <a:srgbClr val="00B050"/>
                </a:solidFill>
                <a:cs typeface="Arial" panose="020B0604020202020204" pitchFamily="34" charset="0"/>
              </a:rPr>
              <a:t>ilerleyişini, faaliyetlerin zamanında uygulanıp uygulanmadığını, Başvuru Formuna (AF) bağlı kalınıp kalınmadığı ve proje çıktılarına ulaşılma derecesi </a:t>
            </a:r>
            <a:r>
              <a:rPr lang="tr-TR" altLang="bg-BG" sz="2000" dirty="0" smtClean="0">
                <a:solidFill>
                  <a:srgbClr val="003296"/>
                </a:solidFill>
                <a:cs typeface="Arial" panose="020B0604020202020204" pitchFamily="34" charset="0"/>
              </a:rPr>
              <a:t>hakkında bilgi elde ederek projenin takibini sağlamak ve doğrulamaktır.</a:t>
            </a:r>
          </a:p>
          <a:p>
            <a:pPr algn="just">
              <a:lnSpc>
                <a:spcPct val="80000"/>
              </a:lnSpc>
              <a:spcBef>
                <a:spcPct val="25000"/>
              </a:spcBef>
              <a:spcAft>
                <a:spcPts val="1000"/>
              </a:spcAft>
              <a:buClr>
                <a:srgbClr val="336699"/>
              </a:buClr>
              <a:buFont typeface="Wingdings" panose="05000000000000000000" pitchFamily="2" charset="2"/>
              <a:buChar char="Ø"/>
              <a:defRPr/>
            </a:pPr>
            <a:r>
              <a:rPr lang="tr-TR" altLang="bg-BG" sz="2000" dirty="0" smtClean="0">
                <a:solidFill>
                  <a:srgbClr val="003296"/>
                </a:solidFill>
                <a:cs typeface="Arial" panose="020B0604020202020204" pitchFamily="34" charset="0"/>
              </a:rPr>
              <a:t>Eğer, Proje İlerleme Raporunda doğru olarak ve yeterince açıklanmamış kısımlar mevcutsa ya da yeterli destekleyici belge sunulmamışsa, OS ilgili rapor için </a:t>
            </a:r>
            <a:r>
              <a:rPr lang="tr-TR" altLang="bg-BG" sz="2000" dirty="0" err="1" smtClean="0">
                <a:solidFill>
                  <a:srgbClr val="003296"/>
                </a:solidFill>
                <a:cs typeface="Arial" panose="020B0604020202020204" pitchFamily="34" charset="0"/>
              </a:rPr>
              <a:t>LP’den</a:t>
            </a:r>
            <a:r>
              <a:rPr lang="tr-TR" altLang="bg-BG" sz="2000" dirty="0" smtClean="0">
                <a:solidFill>
                  <a:srgbClr val="003296"/>
                </a:solidFill>
                <a:cs typeface="Arial" panose="020B0604020202020204" pitchFamily="34" charset="0"/>
              </a:rPr>
              <a:t> düzeltme ve açıklama talep eder. Düzenlenmiş raporun tekrar OS’ ye sunulması için yeniden </a:t>
            </a:r>
            <a:r>
              <a:rPr lang="tr-TR" altLang="bg-BG" sz="2000" b="1" dirty="0" smtClean="0">
                <a:solidFill>
                  <a:srgbClr val="FF0000"/>
                </a:solidFill>
                <a:cs typeface="Arial" panose="020B0604020202020204" pitchFamily="34" charset="0"/>
              </a:rPr>
              <a:t>10 iş günü </a:t>
            </a:r>
            <a:r>
              <a:rPr lang="tr-TR" altLang="bg-BG" sz="2000" dirty="0" smtClean="0">
                <a:solidFill>
                  <a:srgbClr val="003296"/>
                </a:solidFill>
                <a:cs typeface="Arial" panose="020B0604020202020204" pitchFamily="34" charset="0"/>
              </a:rPr>
              <a:t>süre bulunmaktadır.</a:t>
            </a:r>
          </a:p>
          <a:p>
            <a:pPr algn="just">
              <a:lnSpc>
                <a:spcPct val="80000"/>
              </a:lnSpc>
              <a:spcBef>
                <a:spcPct val="25000"/>
              </a:spcBef>
              <a:spcAft>
                <a:spcPts val="1000"/>
              </a:spcAft>
              <a:buClr>
                <a:srgbClr val="336699"/>
              </a:buClr>
              <a:buFont typeface="Wingdings" panose="05000000000000000000" pitchFamily="2" charset="2"/>
              <a:buChar char="Ø"/>
              <a:defRPr/>
            </a:pPr>
            <a:r>
              <a:rPr lang="tr-TR" altLang="bg-BG" sz="2000" dirty="0" smtClean="0">
                <a:solidFill>
                  <a:srgbClr val="003296"/>
                </a:solidFill>
                <a:cs typeface="Arial" panose="020B0604020202020204" pitchFamily="34" charset="0"/>
              </a:rPr>
              <a:t>Yararlanıcı, PPR ile birlikte faaliyetlerin uygulandığına dair kanıt oluşturan </a:t>
            </a:r>
            <a:r>
              <a:rPr lang="tr-TR" altLang="bg-BG" sz="2000" b="1" u="sng" dirty="0" smtClean="0">
                <a:solidFill>
                  <a:srgbClr val="003296"/>
                </a:solidFill>
                <a:cs typeface="Arial" panose="020B0604020202020204" pitchFamily="34" charset="0"/>
              </a:rPr>
              <a:t>tüm destekleyici belgeleri </a:t>
            </a:r>
            <a:r>
              <a:rPr lang="tr-TR" altLang="bg-BG" sz="2000" dirty="0" smtClean="0">
                <a:solidFill>
                  <a:srgbClr val="003296"/>
                </a:solidFill>
                <a:cs typeface="Arial" panose="020B0604020202020204" pitchFamily="34" charset="0"/>
              </a:rPr>
              <a:t>de sunmalıdır. (Yararlanıcı Portalı Aracılığıyla)</a:t>
            </a:r>
          </a:p>
        </p:txBody>
      </p:sp>
      <p:sp>
        <p:nvSpPr>
          <p:cNvPr id="12" name="Rounded Rectangle 11"/>
          <p:cNvSpPr/>
          <p:nvPr/>
        </p:nvSpPr>
        <p:spPr>
          <a:xfrm>
            <a:off x="1152318" y="5013176"/>
            <a:ext cx="7534650" cy="1628272"/>
          </a:xfrm>
          <a:prstGeom prst="roundRect">
            <a:avLst/>
          </a:prstGeom>
          <a:ln>
            <a:solidFill>
              <a:schemeClr val="accent1">
                <a:shade val="50000"/>
              </a:schemeClr>
            </a:solidFill>
          </a:ln>
          <a:effectLst>
            <a:outerShdw blurRad="50800" dist="50800" dir="5400000" algn="ctr" rotWithShape="0">
              <a:srgbClr val="000000">
                <a:alpha val="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tr-TR" sz="1600" b="1" dirty="0" smtClean="0"/>
              <a:t>Proje faaliyetlerinin doğrulanabilmesi için belirtilen kaynaklar, Proje Uygulama Rehberi’ </a:t>
            </a:r>
            <a:r>
              <a:rPr lang="tr-TR" sz="1600" b="1" dirty="0" err="1" smtClean="0"/>
              <a:t>nin</a:t>
            </a:r>
            <a:r>
              <a:rPr lang="tr-TR" sz="1600" b="1" dirty="0" smtClean="0"/>
              <a:t> (PIM) 6.2. (teknik uygulama ile ilgili belgeler) ve 7.9. (Mali ve muhasebe ile ilgili belgeler) bölümlerinde  ayrıntılı olarak açıklanmaktadır.  Projeye ait tüm belgeler, İzleme Ziyaretleri sırasında sunulmalıdır. Ana yararlanıcı, yalnızca ilgili İlerleme Raporunun OS tarafından onaylanması durumunda talep edilen ödemenin alınacağını dikkate almalıdır.</a:t>
            </a:r>
            <a:endParaRPr lang="en-GB" sz="1600" b="1" dirty="0"/>
          </a:p>
        </p:txBody>
      </p:sp>
      <p:sp>
        <p:nvSpPr>
          <p:cNvPr id="13" name="Rectangle 12"/>
          <p:cNvSpPr/>
          <p:nvPr/>
        </p:nvSpPr>
        <p:spPr>
          <a:xfrm>
            <a:off x="310276" y="4992006"/>
            <a:ext cx="864096" cy="1639129"/>
          </a:xfrm>
          <a:prstGeom prst="rect">
            <a:avLst/>
          </a:prstGeom>
          <a:ln>
            <a:solidFill>
              <a:schemeClr val="accent1">
                <a:shade val="50000"/>
              </a:schemeClr>
            </a:solidFill>
          </a:ln>
          <a:effectLst>
            <a:outerShdw blurRad="50800" dist="50800" dir="5400000" algn="ctr" rotWithShape="0">
              <a:srgbClr val="000000">
                <a:alpha val="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NB! </a:t>
            </a:r>
            <a:endParaRPr lang="bg-BG" dirty="0"/>
          </a:p>
        </p:txBody>
      </p:sp>
      <p:sp>
        <p:nvSpPr>
          <p:cNvPr id="3" name="Litebulb"/>
          <p:cNvSpPr>
            <a:spLocks noEditPoints="1" noChangeArrowheads="1"/>
          </p:cNvSpPr>
          <p:nvPr/>
        </p:nvSpPr>
        <p:spPr bwMode="auto">
          <a:xfrm>
            <a:off x="459047" y="5317665"/>
            <a:ext cx="544501" cy="901072"/>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57150">
            <a:solidFill>
              <a:srgbClr val="000000"/>
            </a:solidFill>
            <a:miter lim="800000"/>
            <a:headEnd/>
            <a:tailEnd/>
          </a:ln>
          <a:effectLst>
            <a:reflection blurRad="1270000" stA="0" dist="1270000" dir="5400000" sy="-100000" algn="bl" rotWithShape="0"/>
          </a:effectLst>
        </p:spPr>
        <p:txBody>
          <a:bodyPr vert="horz" wrap="square" lIns="91440" tIns="45720" rIns="91440" bIns="45720" numCol="1" anchor="t" anchorCtr="0" compatLnSpc="1">
            <a:prstTxWarp prst="textNoShape">
              <a:avLst/>
            </a:prstTxWarp>
          </a:bodyPr>
          <a:lstStyle/>
          <a:p>
            <a:pPr algn="r"/>
            <a:endParaRPr lang="bg-BG" dirty="0"/>
          </a:p>
        </p:txBody>
      </p:sp>
      <p:pic>
        <p:nvPicPr>
          <p:cNvPr id="1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0" y="6545628"/>
            <a:ext cx="9152554" cy="504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279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2687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91029"/>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91029"/>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2"/>
          <p:cNvSpPr>
            <a:spLocks noGrp="1" noChangeArrowheads="1"/>
          </p:cNvSpPr>
          <p:nvPr>
            <p:ph type="title" idx="4294967295"/>
          </p:nvPr>
        </p:nvSpPr>
        <p:spPr>
          <a:xfrm>
            <a:off x="3203848" y="177032"/>
            <a:ext cx="4608512" cy="641350"/>
          </a:xfrm>
        </p:spPr>
        <p:txBody>
          <a:bodyPr>
            <a:noAutofit/>
          </a:bodyPr>
          <a:lstStyle/>
          <a:p>
            <a:pPr eaLnBrk="1" hangingPunct="1"/>
            <a:r>
              <a:rPr lang="tr-TR" altLang="bg-BG" sz="1800" b="1" dirty="0" smtClean="0">
                <a:solidFill>
                  <a:srgbClr val="003296"/>
                </a:solidFill>
                <a:latin typeface="+mn-lt"/>
                <a:ea typeface="+mn-ea"/>
                <a:cs typeface="Arial" panose="020B0604020202020204" pitchFamily="34" charset="0"/>
              </a:rPr>
              <a:t>MÜCBİR SEBEPLER DURUMUNDA PROJE FAALİYETLERİNİN ALTERNATİF (ÇEVRİMİÇİ) UYGULANMASI</a:t>
            </a:r>
            <a:endParaRPr lang="bg-BG" altLang="bg-BG" sz="1800" b="1" dirty="0">
              <a:solidFill>
                <a:srgbClr val="003296"/>
              </a:solidFill>
              <a:latin typeface="+mn-lt"/>
              <a:ea typeface="+mn-ea"/>
              <a:cs typeface="Arial" panose="020B0604020202020204" pitchFamily="34" charset="0"/>
            </a:endParaRPr>
          </a:p>
        </p:txBody>
      </p:sp>
      <p:sp>
        <p:nvSpPr>
          <p:cNvPr id="11" name="Rectangle 3"/>
          <p:cNvSpPr txBox="1">
            <a:spLocks noChangeArrowheads="1"/>
          </p:cNvSpPr>
          <p:nvPr/>
        </p:nvSpPr>
        <p:spPr>
          <a:xfrm>
            <a:off x="89448" y="1268761"/>
            <a:ext cx="8610600" cy="57606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80000"/>
              </a:lnSpc>
              <a:spcBef>
                <a:spcPct val="25000"/>
              </a:spcBef>
              <a:spcAft>
                <a:spcPts val="1000"/>
              </a:spcAft>
              <a:buClr>
                <a:srgbClr val="336699"/>
              </a:buClr>
              <a:buFont typeface="Wingdings" panose="05000000000000000000" pitchFamily="2" charset="2"/>
              <a:buChar char="Ø"/>
              <a:defRPr/>
            </a:pPr>
            <a:r>
              <a:rPr lang="tr-TR" altLang="bg-BG" sz="2000" dirty="0" smtClean="0">
                <a:solidFill>
                  <a:srgbClr val="003296"/>
                </a:solidFill>
                <a:cs typeface="Arial" panose="020B0604020202020204" pitchFamily="34" charset="0"/>
              </a:rPr>
              <a:t> Pandemi ya da diğer mücbir sebepler nedeniyle, Başvuru Formunda belirtildiği gibi, katılımcıların fiziksel olarak bulunmasının mümkün olmadığı proje faaliyetlerinde (seminer, konferans, eğitim, </a:t>
            </a:r>
            <a:r>
              <a:rPr lang="tr-TR" altLang="bg-BG" sz="2000" dirty="0" err="1" smtClean="0">
                <a:solidFill>
                  <a:srgbClr val="003296"/>
                </a:solidFill>
                <a:cs typeface="Arial" panose="020B0604020202020204" pitchFamily="34" charset="0"/>
              </a:rPr>
              <a:t>çalıştay</a:t>
            </a:r>
            <a:r>
              <a:rPr lang="tr-TR" altLang="bg-BG" sz="2000" dirty="0" smtClean="0">
                <a:solidFill>
                  <a:srgbClr val="003296"/>
                </a:solidFill>
                <a:cs typeface="Arial" panose="020B0604020202020204" pitchFamily="34" charset="0"/>
              </a:rPr>
              <a:t>, çalışma toplantısı vb.) ve </a:t>
            </a:r>
            <a:r>
              <a:rPr lang="tr-TR" altLang="bg-BG" sz="2000" u="sng" dirty="0" smtClean="0">
                <a:solidFill>
                  <a:srgbClr val="003296"/>
                </a:solidFill>
                <a:cs typeface="Arial" panose="020B0604020202020204" pitchFamily="34" charset="0"/>
              </a:rPr>
              <a:t>tüm faaliyetin ya da bir kısmının çevrimiçi yapılması gerektiği durumlarda,</a:t>
            </a:r>
            <a:r>
              <a:rPr lang="tr-TR" altLang="bg-BG" sz="2000" dirty="0" smtClean="0">
                <a:solidFill>
                  <a:srgbClr val="003296"/>
                </a:solidFill>
                <a:cs typeface="Arial" panose="020B0604020202020204" pitchFamily="34" charset="0"/>
              </a:rPr>
              <a:t> Proje Uygulama Rehberi’nin 6.2. kısmında a</a:t>
            </a:r>
            <a:r>
              <a:rPr lang="en-GB" altLang="bg-BG" sz="2000" dirty="0" err="1" smtClean="0">
                <a:solidFill>
                  <a:srgbClr val="003296"/>
                </a:solidFill>
                <a:cs typeface="Arial" panose="020B0604020202020204" pitchFamily="34" charset="0"/>
              </a:rPr>
              <a:t>yrıntılı</a:t>
            </a:r>
            <a:r>
              <a:rPr lang="en-GB" altLang="bg-BG" sz="2000" dirty="0" smtClean="0">
                <a:solidFill>
                  <a:srgbClr val="003296"/>
                </a:solidFill>
                <a:cs typeface="Arial" panose="020B0604020202020204" pitchFamily="34" charset="0"/>
              </a:rPr>
              <a:t> </a:t>
            </a:r>
            <a:r>
              <a:rPr lang="en-GB" altLang="bg-BG" sz="2000" dirty="0" err="1" smtClean="0">
                <a:solidFill>
                  <a:srgbClr val="003296"/>
                </a:solidFill>
                <a:cs typeface="Arial" panose="020B0604020202020204" pitchFamily="34" charset="0"/>
              </a:rPr>
              <a:t>olarak</a:t>
            </a:r>
            <a:r>
              <a:rPr lang="en-GB" altLang="bg-BG" sz="2000" dirty="0" smtClean="0">
                <a:solidFill>
                  <a:srgbClr val="003296"/>
                </a:solidFill>
                <a:cs typeface="Arial" panose="020B0604020202020204" pitchFamily="34" charset="0"/>
              </a:rPr>
              <a:t> </a:t>
            </a:r>
            <a:r>
              <a:rPr lang="en-GB" altLang="bg-BG" sz="2000" dirty="0" err="1" smtClean="0">
                <a:solidFill>
                  <a:srgbClr val="003296"/>
                </a:solidFill>
                <a:cs typeface="Arial" panose="020B0604020202020204" pitchFamily="34" charset="0"/>
              </a:rPr>
              <a:t>açıklanan</a:t>
            </a:r>
            <a:r>
              <a:rPr lang="en-GB" altLang="bg-BG" sz="2000" dirty="0" smtClean="0">
                <a:solidFill>
                  <a:srgbClr val="003296"/>
                </a:solidFill>
                <a:cs typeface="Arial" panose="020B0604020202020204" pitchFamily="34" charset="0"/>
              </a:rPr>
              <a:t> </a:t>
            </a:r>
            <a:r>
              <a:rPr lang="en-GB" altLang="bg-BG" sz="2000" dirty="0" err="1" smtClean="0">
                <a:solidFill>
                  <a:srgbClr val="003296"/>
                </a:solidFill>
                <a:cs typeface="Arial" panose="020B0604020202020204" pitchFamily="34" charset="0"/>
              </a:rPr>
              <a:t>gerekli</a:t>
            </a:r>
            <a:r>
              <a:rPr lang="en-GB" altLang="bg-BG" sz="2000" dirty="0" smtClean="0">
                <a:solidFill>
                  <a:srgbClr val="003296"/>
                </a:solidFill>
                <a:cs typeface="Arial" panose="020B0604020202020204" pitchFamily="34" charset="0"/>
              </a:rPr>
              <a:t> </a:t>
            </a:r>
            <a:r>
              <a:rPr lang="en-GB" altLang="bg-BG" sz="2000" dirty="0" err="1" smtClean="0">
                <a:solidFill>
                  <a:srgbClr val="003296"/>
                </a:solidFill>
                <a:cs typeface="Arial" panose="020B0604020202020204" pitchFamily="34" charset="0"/>
              </a:rPr>
              <a:t>teknik</a:t>
            </a:r>
            <a:r>
              <a:rPr lang="en-GB" altLang="bg-BG" sz="2000" dirty="0" smtClean="0">
                <a:solidFill>
                  <a:srgbClr val="003296"/>
                </a:solidFill>
                <a:cs typeface="Arial" panose="020B0604020202020204" pitchFamily="34" charset="0"/>
              </a:rPr>
              <a:t> </a:t>
            </a:r>
            <a:r>
              <a:rPr lang="en-GB" altLang="bg-BG" sz="2000" dirty="0" err="1" smtClean="0">
                <a:solidFill>
                  <a:srgbClr val="003296"/>
                </a:solidFill>
                <a:cs typeface="Arial" panose="020B0604020202020204" pitchFamily="34" charset="0"/>
              </a:rPr>
              <a:t>uygulamanın</a:t>
            </a:r>
            <a:r>
              <a:rPr lang="en-GB" altLang="bg-BG" sz="2000" dirty="0" smtClean="0">
                <a:solidFill>
                  <a:srgbClr val="003296"/>
                </a:solidFill>
                <a:cs typeface="Arial" panose="020B0604020202020204" pitchFamily="34" charset="0"/>
              </a:rPr>
              <a:t> </a:t>
            </a:r>
            <a:r>
              <a:rPr lang="en-GB" altLang="bg-BG" sz="2000" dirty="0" err="1" smtClean="0">
                <a:solidFill>
                  <a:srgbClr val="003296"/>
                </a:solidFill>
                <a:cs typeface="Arial" panose="020B0604020202020204" pitchFamily="34" charset="0"/>
              </a:rPr>
              <a:t>doğrulama</a:t>
            </a:r>
            <a:r>
              <a:rPr lang="en-GB" altLang="bg-BG" sz="2000" dirty="0" smtClean="0">
                <a:solidFill>
                  <a:srgbClr val="003296"/>
                </a:solidFill>
                <a:cs typeface="Arial" panose="020B0604020202020204" pitchFamily="34" charset="0"/>
              </a:rPr>
              <a:t> </a:t>
            </a:r>
            <a:r>
              <a:rPr lang="en-GB" altLang="bg-BG" sz="2000" dirty="0" err="1" smtClean="0">
                <a:solidFill>
                  <a:srgbClr val="003296"/>
                </a:solidFill>
                <a:cs typeface="Arial" panose="020B0604020202020204" pitchFamily="34" charset="0"/>
              </a:rPr>
              <a:t>kaynakları</a:t>
            </a:r>
            <a:r>
              <a:rPr lang="tr-TR" altLang="bg-BG" sz="2000" dirty="0" smtClean="0">
                <a:solidFill>
                  <a:srgbClr val="003296"/>
                </a:solidFill>
                <a:cs typeface="Arial" panose="020B0604020202020204" pitchFamily="34" charset="0"/>
              </a:rPr>
              <a:t> aşağıdaki gibi sunulmalıdır:</a:t>
            </a:r>
          </a:p>
          <a:p>
            <a:pPr algn="just">
              <a:lnSpc>
                <a:spcPct val="80000"/>
              </a:lnSpc>
              <a:spcBef>
                <a:spcPct val="25000"/>
              </a:spcBef>
              <a:spcAft>
                <a:spcPts val="1000"/>
              </a:spcAft>
              <a:buClr>
                <a:srgbClr val="336699"/>
              </a:buClr>
              <a:buFontTx/>
              <a:buChar char="-"/>
              <a:defRPr/>
            </a:pPr>
            <a:r>
              <a:rPr lang="tr-TR" altLang="bg-BG" sz="2000" dirty="0" smtClean="0">
                <a:solidFill>
                  <a:srgbClr val="003296"/>
                </a:solidFill>
                <a:cs typeface="Arial" panose="020B0604020202020204" pitchFamily="34" charset="0"/>
              </a:rPr>
              <a:t>e-posta daveti ve katılımcıların iştiraklerini teyit yanıtı</a:t>
            </a:r>
          </a:p>
          <a:p>
            <a:pPr algn="just">
              <a:lnSpc>
                <a:spcPct val="80000"/>
              </a:lnSpc>
              <a:spcBef>
                <a:spcPct val="25000"/>
              </a:spcBef>
              <a:spcAft>
                <a:spcPts val="1000"/>
              </a:spcAft>
              <a:buClr>
                <a:srgbClr val="336699"/>
              </a:buClr>
              <a:buFontTx/>
              <a:buChar char="-"/>
              <a:defRPr/>
            </a:pPr>
            <a:r>
              <a:rPr lang="tr-TR" altLang="bg-BG" sz="2000" dirty="0" smtClean="0">
                <a:solidFill>
                  <a:srgbClr val="003296"/>
                </a:solidFill>
                <a:cs typeface="Arial" panose="020B0604020202020204" pitchFamily="34" charset="0"/>
              </a:rPr>
              <a:t>Çevrimiçi faaliyete erişim verileri (toplantı kimliği, internet erişim bilgileri…vs.)</a:t>
            </a:r>
          </a:p>
          <a:p>
            <a:pPr algn="just">
              <a:lnSpc>
                <a:spcPct val="80000"/>
              </a:lnSpc>
              <a:spcBef>
                <a:spcPct val="25000"/>
              </a:spcBef>
              <a:spcAft>
                <a:spcPts val="1000"/>
              </a:spcAft>
              <a:buClr>
                <a:srgbClr val="336699"/>
              </a:buClr>
              <a:buFontTx/>
              <a:buChar char="-"/>
              <a:defRPr/>
            </a:pPr>
            <a:r>
              <a:rPr lang="tr-TR" altLang="bg-BG" sz="2000" dirty="0" smtClean="0">
                <a:solidFill>
                  <a:srgbClr val="003296"/>
                </a:solidFill>
                <a:cs typeface="Arial" panose="020B0604020202020204" pitchFamily="34" charset="0"/>
              </a:rPr>
              <a:t>Etkinliğe erişim kodu  </a:t>
            </a:r>
          </a:p>
          <a:p>
            <a:pPr algn="just">
              <a:lnSpc>
                <a:spcPct val="80000"/>
              </a:lnSpc>
              <a:spcBef>
                <a:spcPct val="25000"/>
              </a:spcBef>
              <a:spcAft>
                <a:spcPts val="1000"/>
              </a:spcAft>
              <a:buClr>
                <a:srgbClr val="336699"/>
              </a:buClr>
              <a:buFontTx/>
              <a:buChar char="-"/>
              <a:defRPr/>
            </a:pPr>
            <a:r>
              <a:rPr lang="tr-TR" altLang="bg-BG" sz="2000" dirty="0" smtClean="0">
                <a:solidFill>
                  <a:srgbClr val="003296"/>
                </a:solidFill>
                <a:cs typeface="Arial" panose="020B0604020202020204" pitchFamily="34" charset="0"/>
              </a:rPr>
              <a:t>Ekran görüntüleri</a:t>
            </a:r>
          </a:p>
          <a:p>
            <a:pPr algn="just">
              <a:lnSpc>
                <a:spcPct val="80000"/>
              </a:lnSpc>
              <a:spcBef>
                <a:spcPct val="25000"/>
              </a:spcBef>
              <a:spcAft>
                <a:spcPts val="1000"/>
              </a:spcAft>
              <a:buClr>
                <a:srgbClr val="336699"/>
              </a:buClr>
              <a:buFontTx/>
              <a:buChar char="-"/>
              <a:defRPr/>
            </a:pPr>
            <a:r>
              <a:rPr lang="tr-TR" altLang="bg-BG" sz="2000" dirty="0" smtClean="0">
                <a:solidFill>
                  <a:srgbClr val="003296"/>
                </a:solidFill>
                <a:cs typeface="Arial" panose="020B0604020202020204" pitchFamily="34" charset="0"/>
              </a:rPr>
              <a:t>Mümkünse ses/video kaydı</a:t>
            </a:r>
          </a:p>
          <a:p>
            <a:pPr algn="just">
              <a:lnSpc>
                <a:spcPct val="80000"/>
              </a:lnSpc>
              <a:spcBef>
                <a:spcPct val="25000"/>
              </a:spcBef>
              <a:spcAft>
                <a:spcPts val="1000"/>
              </a:spcAft>
              <a:buClr>
                <a:srgbClr val="336699"/>
              </a:buClr>
              <a:buFontTx/>
              <a:buChar char="-"/>
              <a:defRPr/>
            </a:pPr>
            <a:r>
              <a:rPr lang="tr-TR" altLang="bg-BG" sz="2000" dirty="0" smtClean="0">
                <a:solidFill>
                  <a:srgbClr val="003296"/>
                </a:solidFill>
                <a:cs typeface="Arial" panose="020B0604020202020204" pitchFamily="34" charset="0"/>
              </a:rPr>
              <a:t>Doğrulama için diğer kaynaklar.</a:t>
            </a:r>
            <a:endParaRPr lang="en-GB" altLang="bg-BG" sz="2000" dirty="0" smtClean="0">
              <a:solidFill>
                <a:srgbClr val="003296"/>
              </a:solidFill>
              <a:cs typeface="Arial" panose="020B0604020202020204" pitchFamily="34" charset="0"/>
            </a:endParaRPr>
          </a:p>
        </p:txBody>
      </p:sp>
      <p:pic>
        <p:nvPicPr>
          <p:cNvPr id="1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0" y="6545628"/>
            <a:ext cx="9152554" cy="50494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Owner\Desktop\Proje  Uygulama Eğitimi_16 Eylül 2020\SUNUMLARIM\resized_d80d4-2020-04-02t124948z_1125951754_rc2cwf9iqhr9_rtrmadp_3_health-coronavirus-spain-680x365_c.jpg"/>
          <p:cNvPicPr>
            <a:picLocks noChangeAspect="1" noChangeArrowheads="1"/>
          </p:cNvPicPr>
          <p:nvPr/>
        </p:nvPicPr>
        <p:blipFill>
          <a:blip r:embed="rId6"/>
          <a:srcRect r="11531" b="3174"/>
          <a:stretch>
            <a:fillRect/>
          </a:stretch>
        </p:blipFill>
        <p:spPr bwMode="auto">
          <a:xfrm rot="388097">
            <a:off x="4959366" y="4387884"/>
            <a:ext cx="3361516" cy="1974783"/>
          </a:xfrm>
          <a:prstGeom prst="rect">
            <a:avLst/>
          </a:prstGeom>
          <a:noFill/>
        </p:spPr>
      </p:pic>
    </p:spTree>
    <p:extLst>
      <p:ext uri="{BB962C8B-B14F-4D97-AF65-F5344CB8AC3E}">
        <p14:creationId xmlns:p14="http://schemas.microsoft.com/office/powerpoint/2010/main" val="2311279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03368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294666" y="116632"/>
            <a:ext cx="4445686" cy="646331"/>
          </a:xfrm>
          <a:prstGeom prst="rect">
            <a:avLst/>
          </a:prstGeom>
        </p:spPr>
        <p:txBody>
          <a:bodyPr wrap="square">
            <a:spAutoFit/>
          </a:bodyPr>
          <a:lstStyle/>
          <a:p>
            <a:pPr algn="ctr"/>
            <a:r>
              <a:rPr lang="tr-TR" b="1" dirty="0" smtClean="0">
                <a:solidFill>
                  <a:srgbClr val="003296"/>
                </a:solidFill>
                <a:cs typeface="Arial" panose="020B0604020202020204" pitchFamily="34" charset="0"/>
              </a:rPr>
              <a:t>PROJE İLERLEME RAPORU HAZIRLANIRKEN SIK YAPILAN HATALAR</a:t>
            </a:r>
            <a:endParaRPr lang="bg-BG" b="1" dirty="0">
              <a:solidFill>
                <a:srgbClr val="003296"/>
              </a:solidFill>
              <a:cs typeface="Arial" panose="020B0604020202020204" pitchFamily="34" charset="0"/>
            </a:endParaRPr>
          </a:p>
        </p:txBody>
      </p:sp>
      <p:pic>
        <p:nvPicPr>
          <p:cNvPr id="8"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81327"/>
            <a:ext cx="9152554" cy="50494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251521" y="1124744"/>
            <a:ext cx="8553346" cy="5733256"/>
          </a:xfrm>
          <a:prstGeom prst="rect">
            <a:avLst/>
          </a:prstGeom>
        </p:spPr>
        <p:txBody>
          <a:bodyPr>
            <a:noAutofit/>
          </a:bodyPr>
          <a:lstStyle/>
          <a:p>
            <a:pPr algn="just">
              <a:lnSpc>
                <a:spcPts val="1800"/>
              </a:lnSpc>
              <a:spcAft>
                <a:spcPts val="600"/>
              </a:spcAft>
              <a:tabLst>
                <a:tab pos="355600" algn="l"/>
              </a:tabLst>
            </a:pPr>
            <a:r>
              <a:rPr lang="tr-TR" altLang="bg-BG" sz="2000" b="1" dirty="0" smtClean="0">
                <a:solidFill>
                  <a:srgbClr val="003296"/>
                </a:solidFill>
                <a:cs typeface="Arial" panose="020B0604020202020204" pitchFamily="34" charset="0"/>
              </a:rPr>
              <a:t>Proje İlerleme Raporları hazırlanırken en çok karşılaşılan hatalar şu şekildedir:</a:t>
            </a:r>
          </a:p>
          <a:p>
            <a:pPr algn="just">
              <a:lnSpc>
                <a:spcPts val="1800"/>
              </a:lnSpc>
              <a:spcAft>
                <a:spcPts val="600"/>
              </a:spcAft>
              <a:tabLst>
                <a:tab pos="355600" algn="l"/>
              </a:tabLst>
            </a:pPr>
            <a:r>
              <a:rPr lang="tr-TR" altLang="bg-BG" sz="2000" b="1" dirty="0" smtClean="0">
                <a:solidFill>
                  <a:srgbClr val="003296"/>
                </a:solidFill>
                <a:cs typeface="Arial" panose="020B0604020202020204" pitchFamily="34" charset="0"/>
              </a:rPr>
              <a:t>1. </a:t>
            </a:r>
            <a:r>
              <a:rPr lang="bg-BG" altLang="bg-BG" sz="2000" dirty="0" smtClean="0">
                <a:solidFill>
                  <a:srgbClr val="003296"/>
                </a:solidFill>
                <a:cs typeface="Arial" panose="020B0604020202020204" pitchFamily="34" charset="0"/>
              </a:rPr>
              <a:t>„</a:t>
            </a:r>
            <a:r>
              <a:rPr lang="tr-TR" altLang="bg-BG" sz="2000" b="1" dirty="0" smtClean="0">
                <a:solidFill>
                  <a:srgbClr val="003296"/>
                </a:solidFill>
                <a:cs typeface="Arial" panose="020B0604020202020204" pitchFamily="34" charset="0"/>
              </a:rPr>
              <a:t>Temel Bilgiler</a:t>
            </a:r>
            <a:r>
              <a:rPr lang="en-GB" altLang="bg-BG" sz="2000" dirty="0" smtClean="0">
                <a:solidFill>
                  <a:srgbClr val="003296"/>
                </a:solidFill>
                <a:cs typeface="Arial" panose="020B0604020202020204" pitchFamily="34" charset="0"/>
              </a:rPr>
              <a:t>“ </a:t>
            </a:r>
            <a:r>
              <a:rPr lang="tr-TR" altLang="bg-BG" sz="2000" dirty="0" smtClean="0">
                <a:solidFill>
                  <a:srgbClr val="003296"/>
                </a:solidFill>
                <a:cs typeface="Arial" panose="020B0604020202020204" pitchFamily="34" charset="0"/>
              </a:rPr>
              <a:t>kısmı</a:t>
            </a:r>
            <a:r>
              <a:rPr lang="en-GB" altLang="bg-BG" sz="2000" dirty="0" smtClean="0">
                <a:solidFill>
                  <a:srgbClr val="003296"/>
                </a:solidFill>
                <a:cs typeface="Arial" panose="020B0604020202020204" pitchFamily="34" charset="0"/>
              </a:rPr>
              <a:t> – </a:t>
            </a:r>
            <a:r>
              <a:rPr lang="tr-TR" altLang="bg-BG" sz="2000" dirty="0" smtClean="0">
                <a:solidFill>
                  <a:srgbClr val="003296"/>
                </a:solidFill>
                <a:cs typeface="Arial" panose="020B0604020202020204" pitchFamily="34" charset="0"/>
              </a:rPr>
              <a:t>Yanlış raporlama dönemi, proje başlangıç ve bitiş tarihlerinin yanlış yazılması, Teknik uygulamadan sorumlu kişinin/yasal temsilcinin iletişim bilgilerinin eksik yazılması…vs.</a:t>
            </a:r>
          </a:p>
          <a:p>
            <a:pPr marL="342900" indent="-342900" algn="just">
              <a:lnSpc>
                <a:spcPts val="1800"/>
              </a:lnSpc>
              <a:spcAft>
                <a:spcPts val="600"/>
              </a:spcAft>
              <a:buFont typeface="Wingdings" panose="05000000000000000000" pitchFamily="2" charset="2"/>
              <a:buChar char="v"/>
              <a:tabLst>
                <a:tab pos="355600" algn="l"/>
              </a:tabLst>
            </a:pPr>
            <a:endParaRPr lang="tr-TR" altLang="bg-BG" sz="2000" dirty="0" smtClean="0">
              <a:solidFill>
                <a:srgbClr val="003296"/>
              </a:solidFill>
              <a:cs typeface="Arial" panose="020B0604020202020204" pitchFamily="34" charset="0"/>
            </a:endParaRPr>
          </a:p>
          <a:p>
            <a:pPr algn="just">
              <a:lnSpc>
                <a:spcPts val="1800"/>
              </a:lnSpc>
              <a:spcAft>
                <a:spcPts val="600"/>
              </a:spcAft>
              <a:tabLst>
                <a:tab pos="355600" algn="l"/>
              </a:tabLst>
            </a:pPr>
            <a:r>
              <a:rPr lang="tr-TR" altLang="bg-BG" sz="2000" b="1" dirty="0" smtClean="0">
                <a:solidFill>
                  <a:srgbClr val="003296"/>
                </a:solidFill>
                <a:cs typeface="Arial" panose="020B0604020202020204" pitchFamily="34" charset="0"/>
              </a:rPr>
              <a:t>2. </a:t>
            </a:r>
            <a:r>
              <a:rPr lang="en-GB" altLang="bg-BG" sz="2000" b="1" dirty="0" smtClean="0">
                <a:solidFill>
                  <a:srgbClr val="003296"/>
                </a:solidFill>
                <a:cs typeface="Arial" panose="020B0604020202020204" pitchFamily="34" charset="0"/>
              </a:rPr>
              <a:t>“</a:t>
            </a:r>
            <a:r>
              <a:rPr lang="tr-TR" altLang="bg-BG" sz="2000" b="1" dirty="0" smtClean="0">
                <a:solidFill>
                  <a:srgbClr val="003296"/>
                </a:solidFill>
                <a:cs typeface="Arial" panose="020B0604020202020204" pitchFamily="34" charset="0"/>
              </a:rPr>
              <a:t>Faaliyet Raporu</a:t>
            </a:r>
            <a:r>
              <a:rPr lang="en-GB" altLang="bg-BG" sz="2000" b="1" dirty="0" smtClean="0">
                <a:solidFill>
                  <a:srgbClr val="003296"/>
                </a:solidFill>
                <a:cs typeface="Arial" panose="020B0604020202020204" pitchFamily="34" charset="0"/>
              </a:rPr>
              <a:t>” </a:t>
            </a:r>
            <a:r>
              <a:rPr lang="tr-TR" altLang="bg-BG" sz="2000" dirty="0" smtClean="0">
                <a:solidFill>
                  <a:srgbClr val="003296"/>
                </a:solidFill>
                <a:cs typeface="Arial" panose="020B0604020202020204" pitchFamily="34" charset="0"/>
              </a:rPr>
              <a:t>kısmı</a:t>
            </a:r>
            <a:r>
              <a:rPr lang="en-GB" altLang="bg-BG" sz="2000" dirty="0" smtClean="0">
                <a:solidFill>
                  <a:srgbClr val="003296"/>
                </a:solidFill>
                <a:cs typeface="Arial" panose="020B0604020202020204" pitchFamily="34" charset="0"/>
              </a:rPr>
              <a:t>: </a:t>
            </a:r>
            <a:r>
              <a:rPr lang="tr-TR" altLang="bg-BG" sz="2000" i="1" dirty="0" smtClean="0">
                <a:solidFill>
                  <a:srgbClr val="003296"/>
                </a:solidFill>
                <a:cs typeface="Arial" panose="020B0604020202020204" pitchFamily="34" charset="0"/>
              </a:rPr>
              <a:t>(PPR belgesi üzerinden anlatılacaktır)</a:t>
            </a:r>
            <a:endParaRPr lang="en-GB" altLang="bg-BG" sz="2000" i="1" dirty="0" smtClean="0">
              <a:solidFill>
                <a:srgbClr val="003296"/>
              </a:solidFill>
              <a:cs typeface="Arial" panose="020B0604020202020204" pitchFamily="34" charset="0"/>
            </a:endParaRPr>
          </a:p>
          <a:p>
            <a:pPr marL="342900" indent="-342900" algn="just">
              <a:lnSpc>
                <a:spcPts val="1800"/>
              </a:lnSpc>
              <a:spcAft>
                <a:spcPts val="600"/>
              </a:spcAft>
              <a:buFontTx/>
              <a:buChar char="-"/>
              <a:tabLst>
                <a:tab pos="355600" algn="l"/>
              </a:tabLst>
            </a:pPr>
            <a:r>
              <a:rPr lang="tr-TR" altLang="bg-BG" sz="2000" b="1" dirty="0" smtClean="0">
                <a:solidFill>
                  <a:srgbClr val="003296"/>
                </a:solidFill>
                <a:cs typeface="Arial" panose="020B0604020202020204" pitchFamily="34" charset="0"/>
              </a:rPr>
              <a:t>2.1. bölüm</a:t>
            </a:r>
            <a:r>
              <a:rPr lang="tr-TR" altLang="bg-BG" sz="2000" dirty="0" smtClean="0">
                <a:solidFill>
                  <a:srgbClr val="003296"/>
                </a:solidFill>
                <a:cs typeface="Arial" panose="020B0604020202020204" pitchFamily="34" charset="0"/>
              </a:rPr>
              <a:t> </a:t>
            </a:r>
            <a:r>
              <a:rPr lang="en-GB" altLang="bg-BG" sz="2000" dirty="0" smtClean="0">
                <a:solidFill>
                  <a:srgbClr val="003296"/>
                </a:solidFill>
                <a:cs typeface="Arial" panose="020B0604020202020204" pitchFamily="34" charset="0"/>
              </a:rPr>
              <a:t>–</a:t>
            </a:r>
            <a:r>
              <a:rPr lang="tr-TR" altLang="bg-BG" sz="2000" dirty="0" smtClean="0">
                <a:solidFill>
                  <a:srgbClr val="003296"/>
                </a:solidFill>
                <a:cs typeface="Arial" panose="020B0604020202020204" pitchFamily="34" charset="0"/>
              </a:rPr>
              <a:t> Tüm proje faaliyetlerinin listelenmemesi ya da Başvuru Formu'ndaki sırayla listelenmemiş olması; </a:t>
            </a:r>
          </a:p>
          <a:p>
            <a:pPr marL="342900" indent="-342900" algn="just">
              <a:lnSpc>
                <a:spcPts val="1800"/>
              </a:lnSpc>
              <a:spcAft>
                <a:spcPts val="600"/>
              </a:spcAft>
              <a:buFontTx/>
              <a:buChar char="-"/>
              <a:tabLst>
                <a:tab pos="355600" algn="l"/>
              </a:tabLst>
            </a:pPr>
            <a:r>
              <a:rPr lang="tr-TR" altLang="bg-BG" sz="2000" dirty="0" smtClean="0">
                <a:solidFill>
                  <a:srgbClr val="003296"/>
                </a:solidFill>
                <a:cs typeface="Arial" panose="020B0604020202020204" pitchFamily="34" charset="0"/>
              </a:rPr>
              <a:t>önceki dönemlere ait faaliyet bilgisinin bulunması; </a:t>
            </a:r>
          </a:p>
          <a:p>
            <a:pPr marL="342900" indent="-342900" algn="just">
              <a:lnSpc>
                <a:spcPts val="1800"/>
              </a:lnSpc>
              <a:spcAft>
                <a:spcPts val="600"/>
              </a:spcAft>
              <a:buFontTx/>
              <a:buChar char="-"/>
              <a:tabLst>
                <a:tab pos="355600" algn="l"/>
              </a:tabLst>
            </a:pPr>
            <a:r>
              <a:rPr lang="tr-TR" altLang="bg-BG" sz="2000" dirty="0" smtClean="0">
                <a:solidFill>
                  <a:srgbClr val="003296"/>
                </a:solidFill>
                <a:cs typeface="Arial" panose="020B0604020202020204" pitchFamily="34" charset="0"/>
              </a:rPr>
              <a:t>planlanan dönem ve faaliyetin uygulandığı dönem arasında oluşan farkın nedeninin gerekçelendirilmemiş olması;</a:t>
            </a:r>
          </a:p>
          <a:p>
            <a:pPr marL="342900" indent="-342900" algn="just">
              <a:lnSpc>
                <a:spcPts val="1800"/>
              </a:lnSpc>
              <a:spcAft>
                <a:spcPts val="600"/>
              </a:spcAft>
              <a:buFontTx/>
              <a:buChar char="-"/>
              <a:tabLst>
                <a:tab pos="355600" algn="l"/>
              </a:tabLst>
            </a:pPr>
            <a:r>
              <a:rPr lang="tr-TR" altLang="bg-BG" sz="2000" dirty="0" smtClean="0">
                <a:solidFill>
                  <a:srgbClr val="003296"/>
                </a:solidFill>
                <a:cs typeface="Arial" panose="020B0604020202020204" pitchFamily="34" charset="0"/>
              </a:rPr>
              <a:t>faaliyetlerin uygulanması sonrasında çıkan somut çıktılar ile </a:t>
            </a:r>
            <a:r>
              <a:rPr lang="tr-TR" altLang="bg-BG" sz="2000" dirty="0" err="1" smtClean="0">
                <a:solidFill>
                  <a:srgbClr val="003296"/>
                </a:solidFill>
                <a:cs typeface="Arial" panose="020B0604020202020204" pitchFamily="34" charset="0"/>
              </a:rPr>
              <a:t>PPR’nin</a:t>
            </a:r>
            <a:r>
              <a:rPr lang="tr-TR" altLang="bg-BG" sz="2000" dirty="0" smtClean="0">
                <a:solidFill>
                  <a:srgbClr val="003296"/>
                </a:solidFill>
                <a:cs typeface="Arial" panose="020B0604020202020204" pitchFamily="34" charset="0"/>
              </a:rPr>
              <a:t> 3.1. kısmında yer alan ulaşılan Çıktı Göstergeleri kısmının karıştırılması…vs.</a:t>
            </a:r>
          </a:p>
          <a:p>
            <a:pPr marL="342900" indent="-342900" algn="just">
              <a:lnSpc>
                <a:spcPts val="1800"/>
              </a:lnSpc>
              <a:spcAft>
                <a:spcPts val="600"/>
              </a:spcAft>
              <a:buFontTx/>
              <a:buChar char="-"/>
              <a:tabLst>
                <a:tab pos="355600" algn="l"/>
              </a:tabLst>
            </a:pPr>
            <a:endParaRPr lang="tr-TR" altLang="bg-BG" sz="2000" dirty="0" smtClean="0">
              <a:solidFill>
                <a:srgbClr val="003296"/>
              </a:solidFill>
              <a:cs typeface="Arial" panose="020B0604020202020204" pitchFamily="34" charset="0"/>
            </a:endParaRPr>
          </a:p>
          <a:p>
            <a:pPr marL="342900" indent="-342900" algn="just">
              <a:lnSpc>
                <a:spcPts val="1800"/>
              </a:lnSpc>
              <a:spcAft>
                <a:spcPts val="600"/>
              </a:spcAft>
              <a:buFontTx/>
              <a:buChar char="-"/>
              <a:tabLst>
                <a:tab pos="355600" algn="l"/>
              </a:tabLst>
            </a:pPr>
            <a:r>
              <a:rPr lang="tr-TR" altLang="bg-BG" sz="2000" b="1" dirty="0">
                <a:solidFill>
                  <a:srgbClr val="003296"/>
                </a:solidFill>
                <a:cs typeface="Arial" panose="020B0604020202020204" pitchFamily="34" charset="0"/>
              </a:rPr>
              <a:t>2.2</a:t>
            </a:r>
            <a:r>
              <a:rPr lang="tr-TR" altLang="bg-BG" sz="2000" b="1" dirty="0" smtClean="0">
                <a:solidFill>
                  <a:srgbClr val="003296"/>
                </a:solidFill>
                <a:cs typeface="Arial" panose="020B0604020202020204" pitchFamily="34" charset="0"/>
              </a:rPr>
              <a:t>. bölüm</a:t>
            </a:r>
            <a:r>
              <a:rPr lang="en-GB" altLang="bg-BG" sz="2000" dirty="0">
                <a:solidFill>
                  <a:srgbClr val="003296"/>
                </a:solidFill>
                <a:cs typeface="Arial" panose="020B0604020202020204" pitchFamily="34" charset="0"/>
              </a:rPr>
              <a:t>– </a:t>
            </a:r>
            <a:r>
              <a:rPr lang="tr-TR" altLang="bg-BG" sz="2000" dirty="0" smtClean="0">
                <a:solidFill>
                  <a:srgbClr val="003296"/>
                </a:solidFill>
                <a:cs typeface="Arial" panose="020B0604020202020204" pitchFamily="34" charset="0"/>
              </a:rPr>
              <a:t> Alt yüklenicilerle imzalanan sözleşme miktarı yerine satın alma planında verilen toplam miktarın yazılması.</a:t>
            </a:r>
          </a:p>
          <a:p>
            <a:pPr marL="342900" indent="-342900" algn="just">
              <a:lnSpc>
                <a:spcPts val="1800"/>
              </a:lnSpc>
              <a:spcAft>
                <a:spcPts val="600"/>
              </a:spcAft>
              <a:buFontTx/>
              <a:buChar char="-"/>
              <a:tabLst>
                <a:tab pos="355600" algn="l"/>
              </a:tabLst>
            </a:pPr>
            <a:endParaRPr lang="en-GB" altLang="bg-BG" sz="2000" dirty="0">
              <a:solidFill>
                <a:srgbClr val="003296"/>
              </a:solidFill>
              <a:cs typeface="Arial" panose="020B0604020202020204" pitchFamily="34" charset="0"/>
            </a:endParaRPr>
          </a:p>
        </p:txBody>
      </p:sp>
    </p:spTree>
    <p:extLst>
      <p:ext uri="{BB962C8B-B14F-4D97-AF65-F5344CB8AC3E}">
        <p14:creationId xmlns:p14="http://schemas.microsoft.com/office/powerpoint/2010/main" val="1328607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6184</TotalTime>
  <Words>2048</Words>
  <Application>Microsoft Office PowerPoint</Application>
  <PresentationFormat>Ekran Gösterisi (4:3)</PresentationFormat>
  <Paragraphs>215</Paragraphs>
  <Slides>22</Slides>
  <Notes>21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Trebuchet MS</vt:lpstr>
      <vt:lpstr>Wingdings</vt:lpstr>
      <vt:lpstr>Office Theme</vt:lpstr>
      <vt:lpstr>PowerPoint Sunusu</vt:lpstr>
      <vt:lpstr>PowerPoint Sunusu</vt:lpstr>
      <vt:lpstr>PowerPoint Sunusu</vt:lpstr>
      <vt:lpstr>PowerPoint Sunusu</vt:lpstr>
      <vt:lpstr>PowerPoint Sunusu</vt:lpstr>
      <vt:lpstr>PowerPoint Sunusu</vt:lpstr>
      <vt:lpstr>PROJE İLERLEME RAPORUNUN DEĞERLENDİRİLMESİ</vt:lpstr>
      <vt:lpstr>MÜCBİR SEBEPLER DURUMUNDA PROJE FAALİYETLERİNİN ALTERNATİF (ÇEVRİMİÇİ) UYGULANMASI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Toni Jakimovski</dc:creator>
  <cp:lastModifiedBy>Ceyda</cp:lastModifiedBy>
  <cp:revision>939</cp:revision>
  <dcterms:created xsi:type="dcterms:W3CDTF">2015-08-20T10:52:59Z</dcterms:created>
  <dcterms:modified xsi:type="dcterms:W3CDTF">2020-10-22T12:43:47Z</dcterms:modified>
</cp:coreProperties>
</file>