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6" r:id="rId3"/>
    <p:sldId id="343" r:id="rId4"/>
    <p:sldId id="356" r:id="rId5"/>
    <p:sldId id="344" r:id="rId6"/>
    <p:sldId id="346" r:id="rId7"/>
    <p:sldId id="349" r:id="rId8"/>
    <p:sldId id="350" r:id="rId9"/>
    <p:sldId id="345" r:id="rId10"/>
    <p:sldId id="364" r:id="rId11"/>
    <p:sldId id="362" r:id="rId12"/>
    <p:sldId id="363" r:id="rId13"/>
    <p:sldId id="366" r:id="rId14"/>
    <p:sldId id="365" r:id="rId15"/>
    <p:sldId id="352" r:id="rId16"/>
    <p:sldId id="348" r:id="rId17"/>
    <p:sldId id="359" r:id="rId18"/>
    <p:sldId id="361" r:id="rId19"/>
    <p:sldId id="354" r:id="rId20"/>
    <p:sldId id="358" r:id="rId21"/>
    <p:sldId id="351" r:id="rId22"/>
    <p:sldId id="278" r:id="rId2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s Kornél" initials="V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8C222"/>
    <a:srgbClr val="843D8D"/>
    <a:srgbClr val="92D050"/>
    <a:srgbClr val="C7C5D5"/>
    <a:srgbClr val="00FF00"/>
    <a:srgbClr val="66CCFF"/>
    <a:srgbClr val="0099CC"/>
    <a:srgbClr val="3399FF"/>
    <a:srgbClr val="C2C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87546" autoAdjust="0"/>
  </p:normalViewPr>
  <p:slideViewPr>
    <p:cSldViewPr>
      <p:cViewPr varScale="1">
        <p:scale>
          <a:sx n="117" d="100"/>
          <a:sy n="117" d="100"/>
        </p:scale>
        <p:origin x="-8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5939-7E85-406A-8933-FE2BA5720DA9}" type="datetimeFigureOut">
              <a:rPr lang="bg-BG" smtClean="0"/>
              <a:t>19.2.2018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DDE6-9CB9-47C8-83BC-D0BBB6AD34C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43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6DAF9F-9F54-486A-808D-D649C42855F5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B3663C-14CF-4D71-AE23-2109568032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50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6307C-E95B-496A-B5A7-E33B6575710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6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26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8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8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66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22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8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41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12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1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67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66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67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55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78672-2241-4B3E-BA9F-F13872ABFD3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28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74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74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7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64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50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7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51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CE93-B669-466E-97D9-5586B27B364B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97E6-F63A-420B-A5B0-020FB1FAC7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E9F5-51AF-492A-8824-5C3A838A03E1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024E-147D-4045-9DAD-21AF12B4AB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A197-6970-48B6-A3FB-810FD4BF9205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280E-00BB-400B-9C9F-947E1C4D2F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3B2-91B5-4ECA-A2B3-2F9028CA9F63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D96E-9455-42D9-84CC-73985AD981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731E-4A3B-49FE-A6D7-CE71F9F6BF43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9283-BB6B-4F31-993C-91CC9CEDB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2C06-BD9A-4379-B602-55E0AD36598B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A546-20EC-4033-8AE8-BD2B7FFEE1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801F-3549-4362-A2D9-E461ABBB383C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2047-826B-4480-86DF-10E3A11243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6912-64D0-44FD-B6A0-EC23926F6DC4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0E5D-EA24-4FB5-B325-E00683E235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E15F-97D3-47FA-BB81-EA309E948FF8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8296-9193-445F-B714-62C84B7681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2CEA-3C4D-4332-BF4B-A4A8BEDF2AF5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AD1F-3B30-4D00-9F1C-16D24C11C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46C8-9B5C-4D31-9DD3-CDA154339562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C3B4-50F0-4DE2-AF60-4426CBA960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B749A6-BA16-4EBE-9FD1-69C8862F8548}" type="datetimeFigureOut">
              <a:rPr lang="hu-HU"/>
              <a:pPr>
                <a:defRPr/>
              </a:pPr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17791-932A-409C-A541-0FB4ABF1EC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9.jpe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jpeg"/><Relationship Id="rId10" Type="http://schemas.openxmlformats.org/officeDocument/2006/relationships/image" Target="../media/image32.png"/><Relationship Id="rId4" Type="http://schemas.openxmlformats.org/officeDocument/2006/relationships/image" Target="../media/image9.jpe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8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10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3275856" y="2183980"/>
            <a:ext cx="5868144" cy="2469156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ts val="0"/>
              </a:spcBef>
            </a:pPr>
            <a:r>
              <a:rPr lang="bg-BG" sz="3600" b="1" dirty="0" smtClean="0">
                <a:solidFill>
                  <a:srgbClr val="003399"/>
                </a:solidFill>
                <a:latin typeface="Verdana" pitchFamily="34" charset="0"/>
              </a:rPr>
              <a:t>ПАРТНЬОРСТВО</a:t>
            </a:r>
            <a:br>
              <a:rPr lang="bg-BG" sz="36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bg-BG" sz="3100" b="1" dirty="0" smtClean="0">
                <a:solidFill>
                  <a:srgbClr val="003399"/>
                </a:solidFill>
                <a:latin typeface="Verdana" pitchFamily="34" charset="0"/>
              </a:rPr>
              <a:t>трансгранично сътрудничество</a:t>
            </a:r>
            <a:endParaRPr lang="bg-BG" sz="31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0461" y="5949280"/>
            <a:ext cx="5167643" cy="864096"/>
          </a:xfrm>
          <a:noFill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 </a:t>
            </a:r>
            <a:r>
              <a:rPr lang="en-US" sz="14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bg-BG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ИПП за ТГС България-Турция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 </a:t>
            </a:r>
            <a:r>
              <a:rPr lang="hu-HU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2014TC16I5CB005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574675"/>
          </a:xfrm>
          <a:prstGeom prst="rect">
            <a:avLst/>
          </a:prstGeom>
          <a:solidFill>
            <a:srgbClr val="98C22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-10050" y="908049"/>
            <a:ext cx="8675688" cy="360363"/>
          </a:xfrm>
          <a:prstGeom prst="rect">
            <a:avLst/>
          </a:prstGeom>
          <a:solidFill>
            <a:srgbClr val="843D8D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910" y="5981535"/>
            <a:ext cx="800358" cy="5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Kép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024" y="260350"/>
            <a:ext cx="1799432" cy="5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HristovaV\Desktop\PIM 2017\EC illustrations - free to use\reaching_for_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6032"/>
            <a:ext cx="1131903" cy="1684969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5310" r="6333" b="5990"/>
          <a:stretch/>
        </p:blipFill>
        <p:spPr bwMode="auto">
          <a:xfrm>
            <a:off x="395536" y="1175099"/>
            <a:ext cx="1512168" cy="10081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7" name="Picture 5" descr="C:\Users\HristovaV\Desktop\AIR\DSC_2443 - Copy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7735"/>
            <a:ext cx="1387030" cy="13854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492910"/>
            <a:ext cx="1387029" cy="7200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4" descr="C:\Users\HristovaV\Desktop\PIM 2017\EC illustrations - free to use\EU_wind_power_small_si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48680"/>
            <a:ext cx="1387029" cy="9425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1260"/>
            <a:ext cx="1387030" cy="9133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tcy;&amp;acy;&amp;tcy; &amp;scy; &amp;icy;&amp;zcy;&amp;ocy;&amp;bcy;&amp;rcy;&amp;acy;&amp;zhcy;&amp;iecy;&amp;ncy;&amp;icy;&amp;iecy; &amp;zcy;&amp;acy; big smal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16314" r="6314" b="15499"/>
          <a:stretch/>
        </p:blipFill>
        <p:spPr bwMode="auto">
          <a:xfrm>
            <a:off x="4876879" y="5051369"/>
            <a:ext cx="1583741" cy="8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Rcy;&amp;iecy;&amp;zcy;&amp;ucy;&amp;lcy;&amp;tcy;&amp;acy;&amp;tcy; &amp;scy; &amp;icy;&amp;zcy;&amp;ocy;&amp;bcy;&amp;rcy;&amp;acy;&amp;zhcy;&amp;iecy;&amp;ncy;&amp;icy;&amp;iecy; &amp;zcy;&amp;acy; rules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lum bright="9000" contrast="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99"/>
                    </a14:imgEffect>
                    <a14:imgEffect>
                      <a14:saturation sat="99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2161" r="8922"/>
          <a:stretch/>
        </p:blipFill>
        <p:spPr bwMode="auto">
          <a:xfrm>
            <a:off x="6300192" y="3885719"/>
            <a:ext cx="2232248" cy="5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партньорство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да изберем проектни партньори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061" y="1442835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Създавайки партньорство,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трябва да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съобразите</a:t>
            </a:r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V-образна стрелка 28"/>
          <p:cNvSpPr/>
          <p:nvPr/>
        </p:nvSpPr>
        <p:spPr>
          <a:xfrm>
            <a:off x="1015105" y="3140968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7" name="Rectangle 17"/>
          <p:cNvSpPr/>
          <p:nvPr/>
        </p:nvSpPr>
        <p:spPr>
          <a:xfrm>
            <a:off x="1460875" y="3172801"/>
            <a:ext cx="3183133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Допустимост на партньорите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1466874" y="5500012"/>
            <a:ext cx="3160141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Състав на партньорството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17"/>
          <p:cNvSpPr/>
          <p:nvPr/>
        </p:nvSpPr>
        <p:spPr>
          <a:xfrm>
            <a:off x="1460872" y="4221088"/>
            <a:ext cx="3183136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на партньорите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005" y="1844824"/>
            <a:ext cx="3705537" cy="1194512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Какви са изискванията на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 </a:t>
            </a:r>
            <a:r>
              <a:rPr lang="ru-RU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партньорството?</a:t>
            </a:r>
            <a:endParaRPr lang="en-US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1263" y="1875106"/>
            <a:ext cx="3705537" cy="1471511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Кои партньори са необходими за постигане на целите и резултатите на проекта?</a:t>
            </a:r>
            <a:endParaRPr lang="en-US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1462512" y="3616158"/>
            <a:ext cx="7285952" cy="523220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Стриктно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следвайте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Правилата за партньорство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Допустимост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партньорите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кандидатите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посочени в Насоките за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кандидатстване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1460872" y="4653136"/>
            <a:ext cx="7359600" cy="805793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36000" bIns="3600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Броят на партньорите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влияе върху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ефективното изпълнение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проекта.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По-големият брой партньори изисква по-голяма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координация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докладването и финансовото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управление. Малките партньорства може да нямат капацитет.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Преценете критично възможностите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всеки партньор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V-образна стрелка 28"/>
          <p:cNvSpPr/>
          <p:nvPr/>
        </p:nvSpPr>
        <p:spPr>
          <a:xfrm>
            <a:off x="1036666" y="4221088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5" name="V-образна стрелка 28"/>
          <p:cNvSpPr/>
          <p:nvPr/>
        </p:nvSpPr>
        <p:spPr>
          <a:xfrm>
            <a:off x="1016727" y="5483969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1466873" y="5936810"/>
            <a:ext cx="7408613" cy="861774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Партньорите трябва да имат необходимия опит 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знания.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Сходният опит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помага за справянето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със сходни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проблеми от всяка страна на границата.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Партньорите с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различен опит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могат да се допълват взаимно, така че уменията на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 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 да отговарят на нуждите на други партньори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&amp;Rcy;&amp;iecy;&amp;zcy;&amp;ucy;&amp;lcy;&amp;tcy;&amp;acy;&amp;tcy; &amp;scy; &amp;icy;&amp;zcy;&amp;ocy;&amp;bcy;&amp;rcy;&amp;acy;&amp;zhcy;&amp;iecy;&amp;ncy;&amp;icy;&amp;iecy; &amp;zcy;&amp;acy; project idea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28" y="5871053"/>
            <a:ext cx="559991" cy="5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проектна идея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 е точният партньор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1907705" y="2257708"/>
            <a:ext cx="6840760" cy="923330"/>
          </a:xfrm>
          <a:prstGeom prst="rect">
            <a:avLst/>
          </a:prstGeom>
          <a:solidFill>
            <a:srgbClr val="98C222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91440" tIns="91440" rIns="91440" bIns="91440">
            <a:spAutoFit/>
          </a:bodyPr>
          <a:lstStyle/>
          <a:p>
            <a:pPr algn="just"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Висок приоритет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 бъде даден на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проектите,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допринасящи за </a:t>
            </a:r>
            <a:r>
              <a:rPr lang="ru-RU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индикаторите за </a:t>
            </a:r>
            <a:r>
              <a:rPr lang="ru-RU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Програмата</a:t>
            </a:r>
            <a:r>
              <a:rPr lang="ru-RU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които</a:t>
            </a:r>
          </a:p>
          <a:p>
            <a:pPr algn="just"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 постигнати</a:t>
            </a:r>
            <a:endParaRPr lang="en-US" sz="16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9" y="2054820"/>
            <a:ext cx="810138" cy="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/>
          <p:nvPr/>
        </p:nvSpPr>
        <p:spPr>
          <a:xfrm>
            <a:off x="1907705" y="1844824"/>
            <a:ext cx="6840760" cy="338554"/>
          </a:xfrm>
          <a:prstGeom prst="rect">
            <a:avLst/>
          </a:prstGeom>
          <a:solidFill>
            <a:srgbClr val="98C222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algn="just"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Проектите ще бъдат финансирани след </a:t>
            </a:r>
            <a:r>
              <a:rPr lang="ru-RU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конкурентен подбор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017061" y="1442835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Имайте предвид правилата на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Поканата</a:t>
            </a:r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1921764" y="3269699"/>
            <a:ext cx="2597191" cy="427979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90000" tIns="90000" rIns="90000" bIns="90000" rtlCol="0">
            <a:spAutoFit/>
          </a:bodyPr>
          <a:lstStyle/>
          <a:p>
            <a:pPr algn="ctr"/>
            <a:r>
              <a:rPr lang="bg-BG" sz="1400" b="1" dirty="0" smtClean="0">
                <a:solidFill>
                  <a:srgbClr val="003399"/>
                </a:solidFill>
              </a:rPr>
              <a:t>ПО</a:t>
            </a:r>
            <a:r>
              <a:rPr lang="en-US" sz="1400" b="1" dirty="0" smtClean="0">
                <a:solidFill>
                  <a:srgbClr val="003399"/>
                </a:solidFill>
              </a:rPr>
              <a:t> 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bg-BG" sz="1400" dirty="0" smtClean="0">
                <a:solidFill>
                  <a:srgbClr val="003399"/>
                </a:solidFill>
              </a:rPr>
              <a:t>„</a:t>
            </a:r>
            <a:r>
              <a:rPr lang="bg-BG" sz="1600" b="1" dirty="0" smtClean="0">
                <a:solidFill>
                  <a:srgbClr val="003399"/>
                </a:solidFill>
              </a:rPr>
              <a:t>Околна среда“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910716" y="5457998"/>
            <a:ext cx="3840480" cy="738664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softEdge rad="38100"/>
          </a:effectLst>
        </p:spPr>
        <p:txBody>
          <a:bodyPr wrap="square" lIns="91440" tIns="91440" rIns="91440" bIns="914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1.2.5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съвместни планове за управление/ координирани специфични консервационни дейности в защитени зони 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1897488" y="4522562"/>
            <a:ext cx="3840480" cy="923330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softEdge rad="38100"/>
          </a:effectLst>
        </p:spPr>
        <p:txBody>
          <a:bodyPr wrap="square" lIns="91440" tIns="91440" rIns="91440" bIns="914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1.2.4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съвместни инициативи, насочени към опазване природата на морската и брегова зона (вкл. намаляване на битовото замърсяване)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5955332" y="3611828"/>
            <a:ext cx="2880320" cy="296491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Инициативи за сътрудничество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намаляване замърсяването на морето</a:t>
            </a:r>
          </a:p>
          <a:p>
            <a:pPr>
              <a:spcBef>
                <a:spcPts val="40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 на оборудване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защита/ запазване/наблюдение на екосистемите и контрол върху замърсяването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Координирани действия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възстановяване на естествените процеси в защитените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територии</a:t>
            </a:r>
          </a:p>
          <a:p>
            <a:pPr>
              <a:spcBef>
                <a:spcPts val="4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Разработване на съвместни планове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опазване на защитените територии въз основа на иновативни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концепции</a:t>
            </a:r>
          </a:p>
          <a:p>
            <a:pPr>
              <a:spcBef>
                <a:spcPts val="4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Съвместни инициативи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ефективно управление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</a:p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защитените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територии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1917079" y="4077072"/>
            <a:ext cx="2601877" cy="369332"/>
          </a:xfrm>
          <a:prstGeom prst="rect">
            <a:avLst/>
          </a:prstGeom>
          <a:solidFill>
            <a:srgbClr val="98C222">
              <a:alpha val="40000"/>
            </a:srgbClr>
          </a:solidFill>
          <a:effectLst/>
        </p:spPr>
        <p:txBody>
          <a:bodyPr wrap="square" lIns="91440" tIns="91440" r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9"/>
          <p:cNvSpPr txBox="1"/>
          <p:nvPr/>
        </p:nvSpPr>
        <p:spPr>
          <a:xfrm rot="-5400000">
            <a:off x="691359" y="5021415"/>
            <a:ext cx="195493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2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Непостигнати</a:t>
            </a:r>
            <a:r>
              <a:rPr lang="bg-BG" sz="12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bg-BG" sz="12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идикатори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6" y="3092319"/>
            <a:ext cx="756000" cy="75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Стрелка надясно 42"/>
          <p:cNvSpPr/>
          <p:nvPr/>
        </p:nvSpPr>
        <p:spPr>
          <a:xfrm>
            <a:off x="5022122" y="3241372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98C222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TextBox 26"/>
          <p:cNvSpPr txBox="1"/>
          <p:nvPr/>
        </p:nvSpPr>
        <p:spPr>
          <a:xfrm>
            <a:off x="5955332" y="3337597"/>
            <a:ext cx="2731468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Възможни дейности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проектна идея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 е точният партньор</a:t>
            </a:r>
            <a:r>
              <a:rPr lang="en-US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1841834" y="2852936"/>
            <a:ext cx="3450245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 дължина на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новоизградени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обновени велосипедни алеи / пешеходни алеи  (километри)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1833776" y="6021288"/>
            <a:ext cx="3443235" cy="837904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36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2.3.2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публични инициативи, свързани с популяризиране на устойчивото използване на природните, исторически и културни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ресурси</a:t>
            </a:r>
            <a:endParaRPr lang="ru-RU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841834" y="3501008"/>
            <a:ext cx="3450245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2.1.3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новоизградени/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реновирани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съоръжения, в/водещи до туристически обекти 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1830957" y="5013176"/>
            <a:ext cx="3461122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2.2.5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участници в обучения и дейности за изграждане на капацитет в областта на устойчивия туризъм 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841836" y="2204864"/>
            <a:ext cx="3450244" cy="684015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 дължина на изграден или обновен достъп до природни, културни или исторически обекти (километри)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1841834" y="4149080"/>
            <a:ext cx="3450245" cy="499349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2.1.4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Брой реконструирани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възстановени културн</a:t>
            </a:r>
            <a:r>
              <a:rPr lang="bg-BG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исторически обекти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6311109" y="2137030"/>
            <a:ext cx="2437355" cy="20159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 за достъп до туристически обекти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пътища,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велосипедни маршрути, пешеходни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пътеки</a:t>
            </a:r>
          </a:p>
          <a:p>
            <a:pPr>
              <a:spcBef>
                <a:spcPts val="600"/>
              </a:spcBef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Публична инфраструктура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туристически обекти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електричество, водоснабдяване, канализация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 за реставрация и консервация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туристически обекти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360423" y="5001533"/>
            <a:ext cx="2452229" cy="176971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туристически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за подобряване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качеството на предоставените услуги и продукти, и повишаване уменията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персонала</a:t>
            </a:r>
          </a:p>
          <a:p>
            <a:pPr>
              <a:spcBef>
                <a:spcPts val="6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Съвместни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популяризиране на общи туристически дестинации в граничния регион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1836237" y="4653136"/>
            <a:ext cx="3455842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1856069" y="5691216"/>
            <a:ext cx="3420943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1" y="1516226"/>
            <a:ext cx="756000" cy="756000"/>
          </a:xfrm>
          <a:prstGeom prst="rect">
            <a:avLst/>
          </a:prstGeom>
        </p:spPr>
      </p:pic>
      <p:sp>
        <p:nvSpPr>
          <p:cNvPr id="34" name="TextBox 14"/>
          <p:cNvSpPr txBox="1"/>
          <p:nvPr/>
        </p:nvSpPr>
        <p:spPr>
          <a:xfrm>
            <a:off x="1836238" y="1412776"/>
            <a:ext cx="3455842" cy="397201"/>
          </a:xfrm>
          <a:prstGeom prst="rect">
            <a:avLst/>
          </a:prstGeom>
          <a:solidFill>
            <a:srgbClr val="843D8D">
              <a:alpha val="40000"/>
            </a:srgbClr>
          </a:solidFill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90000" tIns="90000" rIns="90000" bIns="90000" rtlCol="0">
            <a:spAutoFit/>
          </a:bodyPr>
          <a:lstStyle/>
          <a:p>
            <a:pPr algn="ctr"/>
            <a:r>
              <a:rPr lang="bg-BG" sz="1400" b="1" dirty="0" smtClean="0">
                <a:solidFill>
                  <a:srgbClr val="003399"/>
                </a:solidFill>
              </a:rPr>
              <a:t>ПО</a:t>
            </a:r>
            <a:r>
              <a:rPr lang="en-US" sz="1400" b="1" dirty="0" smtClean="0">
                <a:solidFill>
                  <a:srgbClr val="003399"/>
                </a:solidFill>
              </a:rPr>
              <a:t> </a:t>
            </a:r>
            <a:r>
              <a:rPr lang="en-US" sz="1400" b="1" dirty="0">
                <a:solidFill>
                  <a:srgbClr val="003399"/>
                </a:solidFill>
              </a:rPr>
              <a:t>2 </a:t>
            </a:r>
            <a:r>
              <a:rPr lang="bg-BG" sz="1400" b="1" dirty="0" smtClean="0">
                <a:solidFill>
                  <a:srgbClr val="003399"/>
                </a:solidFill>
              </a:rPr>
              <a:t>„Устойчив туризъм“</a:t>
            </a:r>
            <a:endParaRPr lang="en-US" sz="1400" b="1" dirty="0">
              <a:solidFill>
                <a:srgbClr val="003399"/>
              </a:solidFill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1841835" y="1846209"/>
            <a:ext cx="3450245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Специфична цел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5028" y="1884846"/>
            <a:ext cx="2442793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Възможни дейности</a:t>
            </a:r>
          </a:p>
        </p:txBody>
      </p:sp>
      <p:sp>
        <p:nvSpPr>
          <p:cNvPr id="55" name="Стрелка надясно 42"/>
          <p:cNvSpPr/>
          <p:nvPr/>
        </p:nvSpPr>
        <p:spPr>
          <a:xfrm>
            <a:off x="5382962" y="1765640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843D8D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98C22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6" name="Стрелка надясно 42"/>
          <p:cNvSpPr/>
          <p:nvPr/>
        </p:nvSpPr>
        <p:spPr>
          <a:xfrm>
            <a:off x="5382962" y="4581128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843D8D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98C22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7" name="TextBox 56"/>
          <p:cNvSpPr txBox="1"/>
          <p:nvPr/>
        </p:nvSpPr>
        <p:spPr>
          <a:xfrm>
            <a:off x="6377036" y="4695061"/>
            <a:ext cx="2494710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Възможни дейности</a:t>
            </a:r>
          </a:p>
        </p:txBody>
      </p:sp>
      <p:pic>
        <p:nvPicPr>
          <p:cNvPr id="1034" name="Picture 10" descr="&amp;Rcy;&amp;iecy;&amp;zcy;&amp;ucy;&amp;lcy;&amp;tcy;&amp;acy;&amp;tcy; &amp;scy; &amp;icy;&amp;zcy;&amp;ocy;&amp;bcy;&amp;rcy;&amp;acy;&amp;zhcy;&amp;iecy;&amp;ncy;&amp;icy;&amp;iecy; &amp;zcy;&amp;acy; project idea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99" y="5548981"/>
            <a:ext cx="722346" cy="6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&amp;Rcy;&amp;iecy;&amp;zcy;&amp;ucy;&amp;lcy;&amp;tcy;&amp;acy;&amp;tcy; &amp;scy; &amp;icy;&amp;zcy;&amp;ocy;&amp;bcy;&amp;rcy;&amp;acy;&amp;zhcy;&amp;iecy;&amp;ncy;&amp;icy;&amp;iecy; &amp;zcy;&amp;acy; project ide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00" y="1308817"/>
            <a:ext cx="66325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надясно 42"/>
          <p:cNvSpPr/>
          <p:nvPr/>
        </p:nvSpPr>
        <p:spPr>
          <a:xfrm rot="18426761">
            <a:off x="5329987" y="5306665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843D8D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98C22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TextBox 9"/>
          <p:cNvSpPr txBox="1"/>
          <p:nvPr/>
        </p:nvSpPr>
        <p:spPr>
          <a:xfrm rot="16200000">
            <a:off x="553132" y="3310764"/>
            <a:ext cx="2305650" cy="1846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2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Непостигнати</a:t>
            </a:r>
            <a:r>
              <a:rPr lang="bg-BG" sz="12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bg-BG" sz="12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идикатори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75827" y="6081919"/>
            <a:ext cx="2880320" cy="587441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36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Проверете за вече създадени партньорства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7624" y="6117854"/>
            <a:ext cx="2880000" cy="587441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36000" anchor="b" anchorCtr="1">
            <a:spAutoFit/>
          </a:bodyPr>
          <a:lstStyle/>
          <a:p>
            <a:pPr algn="ctr">
              <a:spcBef>
                <a:spcPts val="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Регистрирайте се и потърсете проектен партньор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Search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2914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да намерите проектен партньор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660" y="1821592"/>
            <a:ext cx="4382427" cy="2462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Партньорска база данни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215" r="2750" b="14864"/>
          <a:stretch/>
        </p:blipFill>
        <p:spPr>
          <a:xfrm>
            <a:off x="997200" y="2373854"/>
            <a:ext cx="494295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03128" y="2092206"/>
            <a:ext cx="4360960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http://www.ipacbc-bgtr.eu/</a:t>
            </a:r>
            <a:endParaRPr lang="en-US" sz="7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Screen Clippi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1809" r="20659" b="3875"/>
          <a:stretch/>
        </p:blipFill>
        <p:spPr>
          <a:xfrm>
            <a:off x="1331640" y="4030038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2732076">
            <a:off x="2680068" y="5335720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732076">
            <a:off x="1039682" y="5335720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1600" y="141277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 за намиране на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 партньори</a:t>
            </a:r>
            <a:endParaRPr lang="en-US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25" descr="Screen Clippi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98" y="1773056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652121" y="2420888"/>
            <a:ext cx="3084578" cy="1615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6" descr="Screen Clipping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1594" r="13307" b="14627"/>
          <a:stretch/>
        </p:blipFill>
        <p:spPr>
          <a:xfrm>
            <a:off x="6250969" y="3980195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ight Arrow 31"/>
          <p:cNvSpPr/>
          <p:nvPr/>
        </p:nvSpPr>
        <p:spPr>
          <a:xfrm rot="7991150">
            <a:off x="7228833" y="5513675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hape 33"/>
          <p:cNvSpPr/>
          <p:nvPr/>
        </p:nvSpPr>
        <p:spPr>
          <a:xfrm>
            <a:off x="4895872" y="2103613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Shape 34"/>
          <p:cNvSpPr/>
          <p:nvPr/>
        </p:nvSpPr>
        <p:spPr>
          <a:xfrm rot="10800000">
            <a:off x="3782496" y="4374368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2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Search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да намерите партньор?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1" y="2420888"/>
            <a:ext cx="3084578" cy="1615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-3745" b="1"/>
          <a:stretch/>
        </p:blipFill>
        <p:spPr>
          <a:xfrm>
            <a:off x="1107124" y="1556792"/>
            <a:ext cx="3896924" cy="35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997200" y="3542238"/>
            <a:ext cx="4146249" cy="469905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216000" tIns="180000" rIns="216000" bIns="72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Следвайте ни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on-line</a:t>
            </a:r>
            <a:endParaRPr lang="en-US" sz="14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2850" r="1963" b="3602"/>
          <a:stretch/>
        </p:blipFill>
        <p:spPr>
          <a:xfrm>
            <a:off x="1107123" y="1989063"/>
            <a:ext cx="3878923" cy="168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283968" y="5991091"/>
            <a:ext cx="4402832" cy="685348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72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Присъединете се към групата ни за намиране на проектни партньори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4231" r="2897" b="18100"/>
          <a:stretch/>
        </p:blipFill>
        <p:spPr>
          <a:xfrm>
            <a:off x="4441371" y="3717032"/>
            <a:ext cx="4055124" cy="245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hape 23"/>
          <p:cNvSpPr/>
          <p:nvPr/>
        </p:nvSpPr>
        <p:spPr>
          <a:xfrm rot="10800000">
            <a:off x="3528686" y="413446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Shape 25"/>
          <p:cNvSpPr/>
          <p:nvPr/>
        </p:nvSpPr>
        <p:spPr>
          <a:xfrm>
            <a:off x="4761110" y="214198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538226" y="2804015"/>
            <a:ext cx="3312368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www.facebook.com/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BulgariaTurkey/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8923" y="5287274"/>
            <a:ext cx="3359224" cy="3539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www.facebook.com/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groups/</a:t>
            </a:r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PartnerSearchInterregIPABGTR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endParaRPr lang="en-US" sz="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7598" t="3652" r="5026" b="10522"/>
          <a:stretch/>
        </p:blipFill>
        <p:spPr>
          <a:xfrm>
            <a:off x="7029034" y="1430176"/>
            <a:ext cx="1800000" cy="1440000"/>
          </a:xfrm>
          <a:prstGeom prst="rect">
            <a:avLst/>
          </a:prstGeom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на партньорството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бива преценено партньорството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403" y="1472199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предмет на оценка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5676" y="2177559"/>
            <a:ext cx="6822364" cy="637849"/>
          </a:xfrm>
          <a:prstGeom prst="rect">
            <a:avLst/>
          </a:prstGeom>
          <a:solidFill>
            <a:srgbClr val="98C222">
              <a:alpha val="30000"/>
            </a:srgbClr>
          </a:solidFill>
          <a:effectLst/>
        </p:spPr>
        <p:txBody>
          <a:bodyPr wrap="square" lIns="144000" tIns="72000" rIns="36000" bIns="7200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етапа на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оценката за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административно съответствие и </a:t>
            </a:r>
            <a:r>
              <a:rPr lang="bg-BG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допустимост </a:t>
            </a:r>
            <a:endParaRPr lang="en-US" sz="11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1043608" y="2060848"/>
            <a:ext cx="720080" cy="720080"/>
          </a:xfrm>
          <a:prstGeom prst="triangle">
            <a:avLst/>
          </a:prstGeom>
          <a:solidFill>
            <a:srgbClr val="98C222">
              <a:alpha val="4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3588" y="216630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5676" y="4581128"/>
            <a:ext cx="6822364" cy="2218657"/>
          </a:xfrm>
          <a:prstGeom prst="rect">
            <a:avLst/>
          </a:prstGeom>
          <a:solidFill>
            <a:srgbClr val="98C222">
              <a:alpha val="16000"/>
            </a:srgbClr>
          </a:solidFill>
          <a:effectLst/>
        </p:spPr>
        <p:txBody>
          <a:bodyPr wrap="square" lIns="108000" tIns="108000" rIns="108000" bIns="108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 ли партньорството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най-малкото един партньор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всяка от страните?</a:t>
            </a:r>
          </a:p>
          <a:p>
            <a:pPr algn="just">
              <a:spcBef>
                <a:spcPts val="600"/>
              </a:spcBef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Спазено ли е изискването за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максимален брой подадени предложения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една организация като Водещ партньор и като проектен партньор?</a:t>
            </a:r>
          </a:p>
          <a:p>
            <a:pPr algn="just">
              <a:spcBef>
                <a:spcPts val="600"/>
              </a:spcBef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Регистриран ли е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най-малко 12 месеца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 крайния срок на поканата Водещият партньор?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Покриват ли всички проектни партньори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критериите за допустимост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посочени в раздел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2.5.1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Насоките за кандидатстване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Спазени ли са в проектното предложение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най-малкото 3 от критериите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сътрудничество?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 ли са в тях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задължителните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„съвместно разработване“ и „съвместно изпълнение“?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9" y="2924944"/>
            <a:ext cx="7704432" cy="483960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Проектното Ви предложение ще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бъде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проверено за административно съответствие и допустимост по критерии,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произтичащи от партньорството, което сте създали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9" y="3501008"/>
            <a:ext cx="7704432" cy="483960"/>
          </a:xfrm>
          <a:prstGeom prst="rect">
            <a:avLst/>
          </a:prstGeom>
          <a:noFill/>
          <a:ln w="25400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Проектното предложение продължава на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следващия етап на оценката само ако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покрива всички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479" y="4016097"/>
            <a:ext cx="7719637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административно съответствие и допустимост, свързани с партньорството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2594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8275" y="1443582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бива преценено партньорството</a:t>
            </a:r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bg-BG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5"/>
          <a:srcRect l="3252" r="3344" b="6476"/>
          <a:stretch/>
        </p:blipFill>
        <p:spPr>
          <a:xfrm>
            <a:off x="7270863" y="960792"/>
            <a:ext cx="1800000" cy="1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25676" y="1701510"/>
            <a:ext cx="6804332" cy="637849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144000" tIns="72000" rIns="36000" bIns="72000" rtlCol="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етапа на </a:t>
            </a:r>
          </a:p>
          <a:p>
            <a:r>
              <a:rPr lang="ru-RU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Техническа оценка и оценка на качеството</a:t>
            </a: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043608" y="1628800"/>
            <a:ext cx="720080" cy="720080"/>
          </a:xfrm>
          <a:prstGeom prst="triangle">
            <a:avLst/>
          </a:prstGeom>
          <a:solidFill>
            <a:srgbClr val="843D8D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33588" y="173425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4436" y="3356992"/>
            <a:ext cx="6865572" cy="1222624"/>
          </a:xfrm>
          <a:prstGeom prst="rect">
            <a:avLst/>
          </a:prstGeom>
          <a:solidFill>
            <a:srgbClr val="843D8D">
              <a:alpha val="1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 на партньорите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 на дейностите по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  <a:p>
            <a:pPr algn="just">
              <a:spcBef>
                <a:spcPts val="600"/>
              </a:spcBef>
            </a:pP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Състав на партньорството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с проектното предложение</a:t>
            </a:r>
          </a:p>
          <a:p>
            <a:pPr algn="just">
              <a:spcBef>
                <a:spcPts val="60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партньорите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управлението на проекти с публично финансиране, особено в областта, за която се отнася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проектът</a:t>
            </a:r>
          </a:p>
          <a:p>
            <a:pPr algn="just">
              <a:spcBef>
                <a:spcPts val="600"/>
              </a:spcBef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Ресурси на партньорите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финансови възможности, персонал, оборудване 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09" y="2423693"/>
            <a:ext cx="7719636" cy="653238"/>
          </a:xfrm>
          <a:prstGeom prst="rect">
            <a:avLst/>
          </a:prstGeom>
          <a:noFill/>
          <a:ln w="25400">
            <a:solidFill>
              <a:srgbClr val="843D8D">
                <a:alpha val="7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Външни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оценители ще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проверят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капацитета на вашето партньорство.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Максималните точки, които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могат да бъдат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 са 15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100, т.е. т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ежест на оценката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общия резултат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на партньорството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9" y="4657843"/>
            <a:ext cx="7686400" cy="338554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Съдържанието на проекта,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бюджетът, съответствието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с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 бъдат оценени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предвид възможностите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3068960"/>
            <a:ext cx="7719637" cy="2154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Проверката на капацитета на партньорството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 </a:t>
            </a:r>
            <a:endParaRPr lang="en-US" sz="9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4092" y="5085184"/>
            <a:ext cx="6822364" cy="1715067"/>
          </a:xfrm>
          <a:prstGeom prst="rect">
            <a:avLst/>
          </a:prstGeom>
          <a:solidFill>
            <a:srgbClr val="843D8D">
              <a:alpha val="1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Насоченост на дейностите към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съвместни инициативи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търсене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общи решения</a:t>
            </a:r>
          </a:p>
          <a:p>
            <a:pPr algn="just">
              <a:spcBef>
                <a:spcPts val="600"/>
              </a:spcBef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Съответсвие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целите 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принос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към териториалното сътрудничество</a:t>
            </a:r>
          </a:p>
          <a:p>
            <a:pPr algn="just">
              <a:spcBef>
                <a:spcPts val="60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изпълнението на дейностите</a:t>
            </a:r>
            <a:endParaRPr lang="ru-RU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Съответствие между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дейности,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 и опит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всеки от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партньорите</a:t>
            </a:r>
          </a:p>
          <a:p>
            <a:pPr algn="just">
              <a:spcBef>
                <a:spcPts val="60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Разпределение на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партньорите</a:t>
            </a:r>
          </a:p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Възможност на партньорите по проекта да осигурят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институционална и финансова устойчивост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резултатите от проекта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ars Spinning Sticker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45840"/>
            <a:ext cx="5056804" cy="52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 на проекта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6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да развием </a:t>
            </a:r>
            <a:r>
              <a:rPr lang="ru-RU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сътрудничеството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479177" y="1539408"/>
            <a:ext cx="2073444" cy="2820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bg-BG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4479177" y="2611250"/>
            <a:ext cx="2183484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Наблюдение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Текстово поле 28"/>
          <p:cNvSpPr txBox="1"/>
          <p:nvPr/>
        </p:nvSpPr>
        <p:spPr>
          <a:xfrm>
            <a:off x="4484812" y="5002950"/>
            <a:ext cx="2062174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Комуникация</a:t>
            </a:r>
            <a:endParaRPr lang="en-US" sz="1600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Текстово поле 29"/>
          <p:cNvSpPr txBox="1"/>
          <p:nvPr/>
        </p:nvSpPr>
        <p:spPr>
          <a:xfrm>
            <a:off x="4505673" y="3717032"/>
            <a:ext cx="19385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Свързано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2" y="4948279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9"/>
          <p:cNvSpPr txBox="1"/>
          <p:nvPr/>
        </p:nvSpPr>
        <p:spPr>
          <a:xfrm>
            <a:off x="4487043" y="5300327"/>
            <a:ext cx="4261422" cy="646331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редовно обменят информация за проекта и планират следващите си действия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10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12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14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1546094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2636912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3806465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9"/>
          <p:cNvSpPr txBox="1"/>
          <p:nvPr/>
        </p:nvSpPr>
        <p:spPr>
          <a:xfrm>
            <a:off x="4484322" y="1809110"/>
            <a:ext cx="4264143" cy="646331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изпълняват общи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с цел постигане на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конкретни резултати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4484324" y="2916952"/>
            <a:ext cx="4264142" cy="646331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информират Водещия партньор, който докладва пред органите на Програмата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4505672" y="4014497"/>
            <a:ext cx="4458815" cy="861774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уведомяват партньорството за всяко изменение и оценят влиянието му. Преценят рисковете и прилагат мерки за тяхното управление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Съединение с чупка 13"/>
          <p:cNvCxnSpPr/>
          <p:nvPr/>
        </p:nvCxnSpPr>
        <p:spPr>
          <a:xfrm>
            <a:off x="1676661" y="3870920"/>
            <a:ext cx="2020732" cy="255585"/>
          </a:xfrm>
          <a:prstGeom prst="bentConnector3">
            <a:avLst>
              <a:gd name="adj1" fmla="val 66749"/>
            </a:avLst>
          </a:prstGeom>
          <a:ln w="50800" cmpd="sng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7" name="Съединение с чупка 16386"/>
          <p:cNvCxnSpPr/>
          <p:nvPr/>
        </p:nvCxnSpPr>
        <p:spPr>
          <a:xfrm flipV="1">
            <a:off x="2483768" y="1866134"/>
            <a:ext cx="1152128" cy="320040"/>
          </a:xfrm>
          <a:prstGeom prst="bentConnector3">
            <a:avLst>
              <a:gd name="adj1" fmla="val 80664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6" name="Съединение с чупка 16395"/>
          <p:cNvCxnSpPr/>
          <p:nvPr/>
        </p:nvCxnSpPr>
        <p:spPr>
          <a:xfrm flipV="1">
            <a:off x="1997840" y="2988960"/>
            <a:ext cx="1638056" cy="440040"/>
          </a:xfrm>
          <a:prstGeom prst="bentConnector3">
            <a:avLst>
              <a:gd name="adj1" fmla="val 69030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8" name="Съединение с чупка 16407"/>
          <p:cNvCxnSpPr/>
          <p:nvPr/>
        </p:nvCxnSpPr>
        <p:spPr>
          <a:xfrm flipV="1">
            <a:off x="2411760" y="5209967"/>
            <a:ext cx="1285633" cy="207890"/>
          </a:xfrm>
          <a:prstGeom prst="bentConnector3">
            <a:avLst>
              <a:gd name="adj1" fmla="val 62470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4"/>
          <p:cNvSpPr txBox="1"/>
          <p:nvPr/>
        </p:nvSpPr>
        <p:spPr>
          <a:xfrm>
            <a:off x="899591" y="6059476"/>
            <a:ext cx="7848873" cy="5762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Изпълнението на проекта зависи от нивото на координация между партньорите и качеството на партньорските взаимоотношения</a:t>
            </a:r>
            <a:endParaRPr lang="en-US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/>
          <p:cNvSpPr txBox="1"/>
          <p:nvPr/>
        </p:nvSpPr>
        <p:spPr>
          <a:xfrm>
            <a:off x="1979710" y="1948208"/>
            <a:ext cx="6768754" cy="800219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Различни култури и</a:t>
            </a:r>
          </a:p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езици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</a:t>
            </a:r>
            <a:b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 </a:t>
            </a:r>
            <a: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проекта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19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ru-RU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Предизвикателства </a:t>
            </a:r>
            <a:r>
              <a:rPr lang="ru-RU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 </a:t>
            </a:r>
            <a:r>
              <a:rPr lang="ru-RU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2796144" y="2830395"/>
            <a:ext cx="5952320" cy="769441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74320" rIns="91440" bIns="27432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997840" y="3675204"/>
            <a:ext cx="6750624" cy="769441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74320" rIns="91440" bIns="27432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Изисквания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796144" y="4531767"/>
            <a:ext cx="5952320" cy="79440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0000" rIns="91440" bIns="18000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Собствени</a:t>
            </a:r>
          </a:p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855515" y="2936540"/>
            <a:ext cx="3693779" cy="580534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технологиите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помагат,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при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изграждането 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доверие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могат да заменят срещите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 в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838660" y="3817944"/>
            <a:ext cx="3693780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аучете  изискванията на Програмата – за докладване, контрол, одит 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4838660" y="4674507"/>
            <a:ext cx="3693780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36000" tIns="72000" rIns="36000" bIns="7200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ужни са средства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поемане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разходите по проекта до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възстановяването им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6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6" y="1998080"/>
            <a:ext cx="731520" cy="731520"/>
          </a:xfrm>
          <a:prstGeom prst="rect">
            <a:avLst/>
          </a:prstGeom>
          <a:noFill/>
          <a:ln w="25400" cmpd="sng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Свързано изображение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43" y="2850670"/>
            <a:ext cx="731520" cy="731520"/>
          </a:xfrm>
          <a:prstGeom prst="rect">
            <a:avLst/>
          </a:prstGeom>
          <a:noFill/>
          <a:ln w="22225" cmpd="sng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6" y="3713125"/>
            <a:ext cx="731520" cy="731520"/>
          </a:xfrm>
          <a:prstGeom prst="rect">
            <a:avLst/>
          </a:prstGeom>
          <a:solidFill>
            <a:schemeClr val="bg1"/>
          </a:solidFill>
          <a:ln w="22225">
            <a:solidFill>
              <a:srgbClr val="003399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30" name="Picture 14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52" y="4550727"/>
            <a:ext cx="728311" cy="731520"/>
          </a:xfrm>
          <a:prstGeom prst="rect">
            <a:avLst/>
          </a:prstGeom>
          <a:noFill/>
          <a:ln w="22225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/>
          <p:cNvSpPr txBox="1"/>
          <p:nvPr/>
        </p:nvSpPr>
        <p:spPr>
          <a:xfrm>
            <a:off x="4831838" y="2106337"/>
            <a:ext cx="3700601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поделяйте опит и установете регламент за съвместна работа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948878" y="5701804"/>
            <a:ext cx="662473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91440" rIns="91440" bIns="91440" rtlCol="0">
            <a:spAutoFit/>
          </a:bodyPr>
          <a:lstStyle/>
          <a:p>
            <a:pPr defTabSz="0">
              <a:spcBef>
                <a:spcPts val="0"/>
              </a:spcBef>
            </a:pP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Създаването на едно съвсем ново партньорство</a:t>
            </a:r>
          </a:p>
          <a:p>
            <a:pPr defTabSz="0">
              <a:spcBef>
                <a:spcPts val="0"/>
              </a:spcBef>
            </a:pP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изисква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повече време и работа, но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такова партньорство</a:t>
            </a:r>
          </a:p>
          <a:p>
            <a:pPr defTabSz="0">
              <a:spcBef>
                <a:spcPts val="0"/>
              </a:spcBef>
            </a:pP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също може да разработи и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изпълни проект</a:t>
            </a:r>
            <a:endParaRPr lang="en-US" sz="14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60" y="6021288"/>
            <a:ext cx="731520" cy="731520"/>
          </a:xfrm>
          <a:prstGeom prst="rect">
            <a:avLst/>
          </a:prstGeom>
          <a:noFill/>
          <a:ln w="22225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79" y="5589240"/>
            <a:ext cx="733840" cy="73152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8" y="5013176"/>
            <a:ext cx="2160000" cy="1036573"/>
          </a:xfrm>
          <a:prstGeom prst="rect">
            <a:avLst/>
          </a:prstGeom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</a:t>
            </a:r>
            <a:b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 </a:t>
            </a:r>
            <a:r>
              <a:rPr lang="ru-RU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проекта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Защо сътрудничеството е така важно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Промени в партньорството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1009308" y="1916832"/>
            <a:ext cx="7739156" cy="735756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Партньори, които не участват активно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такива,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които не изпълняват задълженията си,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застрашат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изпълнението на проекта и партньорството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 да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бъде принудено да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 изключи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1014213" y="2733894"/>
            <a:ext cx="7739156" cy="551090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Проектен партньор може да реши да напусне партньорството, защото при кандидатстването не е имал ясна представа за произтичащите задължения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5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7" y="3315368"/>
            <a:ext cx="8908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1967054" y="3371980"/>
            <a:ext cx="6781410" cy="738664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/>
        </p:spPr>
        <p:txBody>
          <a:bodyPr wrap="square" lIns="182880" tIns="182880" rIns="182880" bIns="18288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Във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всички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случаи,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отпадането на партньор е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съществен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риск за изпълнението на проекта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със сериозни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административни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последствия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641" y="4293096"/>
            <a:ext cx="7730823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Има ли все още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действащо партньорство?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026458" y="4716583"/>
            <a:ext cx="7704856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Отговаря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 организация на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изискванията 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026458" y="5130764"/>
            <a:ext cx="7704856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Има ли нужда проектът да бъде преразгледан от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Програмата?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048475" y="5589240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Нередности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18"/>
          <p:cNvSpPr/>
          <p:nvPr/>
        </p:nvSpPr>
        <p:spPr>
          <a:xfrm>
            <a:off x="1043608" y="5974254"/>
            <a:ext cx="7739156" cy="735756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носят отговорност за нередности в декларираните от тях разходи. В случай на подозрение за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нередност,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възстановяването на средствата по проекта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прекратява до окончателното решение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251667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трансгранично сътрудничество</a:t>
            </a:r>
            <a:endParaRPr lang="en-US" sz="2000" b="1" cap="smal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2138129"/>
            <a:ext cx="74168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bg-BG" sz="28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0692" y="3140968"/>
            <a:ext cx="741682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ъстоянието или условията да си партньор</a:t>
            </a: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16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ормален или неформален съюз от лица или организации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свързани </a:t>
            </a: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тясно 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някакво отношение</a:t>
            </a:r>
            <a:endParaRPr lang="en-US" sz="16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79" y="6309320"/>
            <a:ext cx="3687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Cambridge </a:t>
            </a:r>
            <a:r>
              <a:rPr lang="en-US" sz="1200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Learner’s </a:t>
            </a:r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Dictionary, </a:t>
            </a:r>
            <a:endParaRPr lang="en-US" sz="1200" i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Cambridge </a:t>
            </a:r>
            <a:r>
              <a:rPr lang="en-US" sz="1200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©</a:t>
            </a:r>
            <a:endParaRPr lang="bg-BG" sz="1200" i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7" y="1401910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785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дефиниция…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2618121"/>
            <a:ext cx="7416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ˈ</a:t>
            </a:r>
            <a:r>
              <a:rPr lang="en-US" sz="16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pɑːtnəʃɪp</a:t>
            </a:r>
            <a:r>
              <a:rPr lang="en-US" sz="16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en-US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noun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en-US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1310692" y="4144830"/>
            <a:ext cx="7416824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Синоними</a:t>
            </a:r>
            <a:r>
              <a:rPr lang="en-US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ътрудничество, съюз, връзка, приятелство</a:t>
            </a:r>
            <a:endParaRPr lang="en-US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устойчивост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е устойчивост на проекта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продължава и след края на проекта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6" descr="&amp;Rcy;&amp;iecy;&amp;zcy;&amp;ucy;&amp;lcy;&amp;tcy;&amp;acy;&amp;tcy; &amp;scy; &amp;icy;&amp;zcy;&amp;ocy;&amp;bcy;&amp;rcy;&amp;acy;&amp;zhcy;&amp;iecy;&amp;ncy;&amp;icy;&amp;iecy; &amp;zcy;&amp;acy; sustainable results icon png"/>
          <p:cNvSpPr>
            <a:spLocks noChangeAspect="1" noChangeArrowheads="1"/>
          </p:cNvSpPr>
          <p:nvPr/>
        </p:nvSpPr>
        <p:spPr bwMode="auto">
          <a:xfrm>
            <a:off x="5436096" y="2278559"/>
            <a:ext cx="977404" cy="9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8"/>
          <p:cNvSpPr/>
          <p:nvPr/>
        </p:nvSpPr>
        <p:spPr>
          <a:xfrm>
            <a:off x="1028826" y="1854409"/>
            <a:ext cx="7719637" cy="184666"/>
          </a:xfrm>
          <a:prstGeom prst="rect">
            <a:avLst/>
          </a:prstGeom>
          <a:noFill/>
          <a:ln w="31750" cmpd="sng">
            <a:noFill/>
            <a:prstDash val="sysDot"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трябва да осигурят устойчивост на резултатите от проекта за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2277" y="2288849"/>
            <a:ext cx="2293754" cy="391628"/>
          </a:xfrm>
          <a:prstGeom prst="rect">
            <a:avLst/>
          </a:prstGeom>
          <a:ln w="25400" cmpd="sng">
            <a:solidFill>
              <a:srgbClr val="98C222"/>
            </a:solidFill>
            <a:prstDash val="sysDot"/>
          </a:ln>
          <a:effectLst>
            <a:outerShdw blurRad="50800" dist="50800" dir="5400000" algn="ctr" rotWithShape="0">
              <a:srgbClr val="843D8D">
                <a:alpha val="55000"/>
              </a:srgb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bg-BG" sz="16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меки</a:t>
            </a:r>
            <a:r>
              <a:rPr lang="bg-BG" sz="16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мерки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28826" y="2154653"/>
            <a:ext cx="772653" cy="717290"/>
            <a:chOff x="1249952" y="3091491"/>
            <a:chExt cx="1074933" cy="781764"/>
          </a:xfrm>
        </p:grpSpPr>
        <p:sp>
          <p:nvSpPr>
            <p:cNvPr id="22" name="Текстово поле 2"/>
            <p:cNvSpPr txBox="1"/>
            <p:nvPr/>
          </p:nvSpPr>
          <p:spPr>
            <a:xfrm>
              <a:off x="1273120" y="3091491"/>
              <a:ext cx="990600" cy="677108"/>
            </a:xfrm>
            <a:prstGeom prst="rect">
              <a:avLst/>
            </a:prstGeom>
            <a:noFill/>
            <a:ln w="31750" cmpd="sng">
              <a:solidFill>
                <a:srgbClr val="98C222"/>
              </a:solidFill>
              <a:prstDash val="sysDot"/>
            </a:ln>
            <a:effectLst>
              <a:outerShdw blurRad="50800" dist="38100" dir="2700000" algn="tl" rotWithShape="0">
                <a:srgbClr val="843D8D">
                  <a:alpha val="40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Текстово поле 2"/>
            <p:cNvSpPr txBox="1"/>
            <p:nvPr/>
          </p:nvSpPr>
          <p:spPr>
            <a:xfrm>
              <a:off x="1249952" y="3638446"/>
              <a:ext cx="1074933" cy="234809"/>
            </a:xfrm>
            <a:prstGeom prst="rect">
              <a:avLst/>
            </a:prstGeom>
            <a:noFill/>
            <a:ln w="31750" cmpd="sng">
              <a:noFill/>
              <a:prstDash val="sysDot"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bg-BG" sz="1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години</a:t>
              </a:r>
              <a:endPara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1999" y="2149310"/>
            <a:ext cx="756001" cy="717291"/>
            <a:chOff x="1273120" y="3091491"/>
            <a:chExt cx="1051767" cy="781765"/>
          </a:xfrm>
        </p:grpSpPr>
        <p:sp>
          <p:nvSpPr>
            <p:cNvPr id="26" name="Текстово поле 2"/>
            <p:cNvSpPr txBox="1"/>
            <p:nvPr/>
          </p:nvSpPr>
          <p:spPr>
            <a:xfrm>
              <a:off x="1273120" y="3091491"/>
              <a:ext cx="990600" cy="677108"/>
            </a:xfrm>
            <a:prstGeom prst="rect">
              <a:avLst/>
            </a:prstGeom>
            <a:noFill/>
            <a:ln w="31750">
              <a:solidFill>
                <a:srgbClr val="98C222"/>
              </a:solidFill>
              <a:prstDash val="sysDot"/>
            </a:ln>
            <a:effectLst>
              <a:outerShdw blurRad="50800" dist="38100" dir="2700000" algn="tl" rotWithShape="0">
                <a:srgbClr val="843D8D">
                  <a:alpha val="40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Текстово поле 2"/>
            <p:cNvSpPr txBox="1"/>
            <p:nvPr/>
          </p:nvSpPr>
          <p:spPr>
            <a:xfrm>
              <a:off x="1273120" y="3638447"/>
              <a:ext cx="1051767" cy="234809"/>
            </a:xfrm>
            <a:prstGeom prst="rect">
              <a:avLst/>
            </a:prstGeom>
            <a:noFill/>
            <a:ln w="31750">
              <a:noFill/>
              <a:prstDash val="sysDot"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bg-BG" sz="1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години</a:t>
              </a:r>
              <a:endPara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48543" y="2288849"/>
            <a:ext cx="3255905" cy="391628"/>
          </a:xfrm>
          <a:prstGeom prst="rect">
            <a:avLst/>
          </a:prstGeom>
          <a:ln w="25400">
            <a:solidFill>
              <a:srgbClr val="98C222"/>
            </a:solidFill>
            <a:prstDash val="sysDot"/>
          </a:ln>
          <a:effectLst>
            <a:outerShdw blurRad="50800" dist="50800" dir="5400000" algn="ctr" rotWithShape="0">
              <a:srgbClr val="843D8D">
                <a:alpha val="55000"/>
              </a:srgb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инвестиционни мерки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1997840" y="3241084"/>
            <a:ext cx="6435287" cy="651662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0000" tIns="216000" rIns="90000" bIns="21600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Наличност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3444104" y="3347479"/>
            <a:ext cx="4883229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36000" tIns="72000" rIns="36000" bIns="7200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</a:t>
            </a:r>
            <a:r>
              <a:rPr lang="ru-RU" sz="11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-ът, оборудването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обектите съществуват, услугите се предоставят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1997839" y="3945251"/>
            <a:ext cx="6435287" cy="651662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16000" rIns="91440" bIns="21600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Употреба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444104" y="4025160"/>
            <a:ext cx="4896544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36000" tIns="72000" rIns="36000" bIns="72000" rtlCol="0">
            <a:spAutoFit/>
          </a:bodyPr>
          <a:lstStyle/>
          <a:p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бектите се ползват по предназначение, стратегиите и плановете се прилагат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1997839" y="5297490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Публичност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3464574" y="5423587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равилата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публичност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спазват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1997839" y="5953153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Архив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3464261" y="6088198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окументите по проекта се съхраняват за целите на одита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1997839" y="4649418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Поддръжка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3464574" y="4784463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придобитите активи са в добро състояние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18"/>
          <p:cNvSpPr/>
          <p:nvPr/>
        </p:nvSpPr>
        <p:spPr>
          <a:xfrm>
            <a:off x="1938127" y="3003913"/>
            <a:ext cx="6450297" cy="184666"/>
          </a:xfrm>
          <a:prstGeom prst="rect">
            <a:avLst/>
          </a:prstGeom>
          <a:noFill/>
          <a:ln w="31750" cmpd="sng">
            <a:noFill/>
            <a:prstDash val="sysDot"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Задължения на проектните партньори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260703" y="510666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трансгранично сътрудничество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&amp;Rcy;&amp;iecy;&amp;zcy;&amp;ucy;&amp;lcy;&amp;tcy;&amp;acy;&amp;tcy; &amp;scy; &amp;icy;&amp;zcy;&amp;ocy;&amp;bcy;&amp;rcy;&amp;acy;&amp;zhcy;&amp;iecy;&amp;ncy;&amp;icy;&amp;iecy; &amp;zcy;&amp;acy; project onstacle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55871" r="4907" b="4689"/>
          <a:stretch/>
        </p:blipFill>
        <p:spPr bwMode="auto">
          <a:xfrm>
            <a:off x="4000550" y="2678885"/>
            <a:ext cx="432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Rcy;&amp;iecy;&amp;zcy;&amp;ucy;&amp;lcy;&amp;tcy;&amp;acy;&amp;tcy; &amp;scy; &amp;icy;&amp;zcy;&amp;ocy;&amp;bcy;&amp;rcy;&amp;acy;&amp;zhcy;&amp;iecy;&amp;ncy;&amp;icy;&amp;iecy; &amp;zcy;&amp;acy; project onstacle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1311" r="4907" b="57424"/>
          <a:stretch/>
        </p:blipFill>
        <p:spPr bwMode="auto">
          <a:xfrm>
            <a:off x="997199" y="1844824"/>
            <a:ext cx="360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6707" y="3032636"/>
            <a:ext cx="3024336" cy="169277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 да изглежда лесно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1043" y="3798453"/>
            <a:ext cx="4453679" cy="169277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може да се превърне в голямо предизвикателство!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773" y="4088952"/>
            <a:ext cx="7719637" cy="360850"/>
          </a:xfrm>
          <a:prstGeom prst="rect">
            <a:avLst/>
          </a:prstGeom>
          <a:solidFill>
            <a:srgbClr val="98C222">
              <a:alpha val="38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е кой ще ви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съпътства в изпълнението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проекта</a:t>
            </a:r>
            <a:endParaRPr lang="en-US" sz="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4635475"/>
            <a:ext cx="5112568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качеството на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Ви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зависи успехът на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Вашия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</a:t>
            </a:r>
            <a:endParaRPr lang="en-US" sz="9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5230361"/>
            <a:ext cx="5060514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Изборът на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проектен партньор може да е</a:t>
            </a:r>
          </a:p>
          <a:p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по-важен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самата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проектна идея</a:t>
            </a:r>
            <a:endParaRPr lang="en-US" sz="9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7" y="5806425"/>
            <a:ext cx="5112568" cy="64633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Ефективното партньорство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стратегията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справяне с </a:t>
            </a:r>
            <a:r>
              <a:rPr lang="ru-RU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проблеми </a:t>
            </a:r>
            <a:r>
              <a:rPr lang="ru-RU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време на изпълнението на проекта</a:t>
            </a:r>
            <a:endParaRPr lang="en-US" sz="9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5157192"/>
            <a:ext cx="4968552" cy="0"/>
          </a:xfrm>
          <a:prstGeom prst="line">
            <a:avLst/>
          </a:prstGeom>
          <a:ln w="25400">
            <a:solidFill>
              <a:srgbClr val="98C2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35896" y="5733256"/>
            <a:ext cx="4968552" cy="0"/>
          </a:xfrm>
          <a:prstGeom prst="line">
            <a:avLst/>
          </a:prstGeom>
          <a:ln w="25400">
            <a:solidFill>
              <a:srgbClr val="98C2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Резултат с изображение за double bicycl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0" name="Picture 2" descr="Резултат с изображение за double bicycle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989127" y="2022414"/>
            <a:ext cx="966422" cy="7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Резултат с изображение за sticky pages png 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" y="4644627"/>
            <a:ext cx="2016224" cy="16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8785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изводите…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3687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87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" name="Tartalom helye 1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hu-HU" b="1" dirty="0" smtClean="0"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hu-HU" b="1" dirty="0">
              <a:latin typeface="Verdana" pitchFamily="34" charset="0"/>
            </a:endParaRPr>
          </a:p>
        </p:txBody>
      </p:sp>
      <p:sp>
        <p:nvSpPr>
          <p:cNvPr id="7" name="Cím 1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2400" b="1" cap="small" dirty="0" smtClean="0">
              <a:latin typeface="Verdana" pitchFamily="34" charset="0"/>
            </a:endParaRPr>
          </a:p>
        </p:txBody>
      </p:sp>
      <p:pic>
        <p:nvPicPr>
          <p:cNvPr id="9" name="Kép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19872" y="188640"/>
            <a:ext cx="524456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 - IPA CBC Programme Bulgaria–Turkey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 2014TC16I5CB005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709824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bg-BG" altLang="bg-BG" sz="4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</a:t>
            </a:r>
          </a:p>
          <a:p>
            <a:pPr lvl="0" algn="r">
              <a:lnSpc>
                <a:spcPct val="90000"/>
              </a:lnSpc>
            </a:pPr>
            <a:r>
              <a:rPr lang="bg-BG" altLang="bg-BG" sz="4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вниманието!</a:t>
            </a:r>
            <a:endParaRPr lang="en-GB" altLang="bg-BG" sz="4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5714450" y="5836625"/>
            <a:ext cx="2949984" cy="724640"/>
          </a:xfrm>
          <a:prstGeom prst="round2Diag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sz="1000" b="1" kern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003399"/>
                </a:solidFill>
                <a:latin typeface="+mj-lt"/>
                <a:cs typeface="Arial" pitchFamily="34" charset="0"/>
              </a:rPr>
              <a:t>	</a:t>
            </a:r>
            <a:endParaRPr lang="en-US" sz="1000" b="1" kern="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32" y="5919447"/>
            <a:ext cx="819108" cy="557114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6740203" y="5990255"/>
            <a:ext cx="200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Programme </a:t>
            </a:r>
            <a:r>
              <a:rPr lang="en-US" sz="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co-financed by </a:t>
            </a:r>
            <a:r>
              <a:rPr lang="en-US" sz="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3100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2138129"/>
            <a:ext cx="7416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</a:t>
            </a:r>
            <a:endParaRPr lang="bg-BG" sz="28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2492896"/>
            <a:ext cx="74168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Формален съюз от институции, създаден с цел изпълнението на проект, съгласно установени критерии за сътрудничество и процедури за взаимопомощ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в съответствие с изискванията на Програмата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7" y="1413444"/>
            <a:ext cx="246221" cy="54445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контекста на Програмата…</a:t>
            </a:r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7840" y="3717032"/>
            <a:ext cx="6750624" cy="298543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2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 най-малко 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партньор от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всяка страна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границата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действащи в духа на сътрудничеството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създава по силата на споразумение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подписано от всички партньори.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Споразумението за партньорство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урежда правата и задълженията на всички страни и установява принципа на Водещия партньор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представлява от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 партньор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отговорен от името на всички партньори за специфични задължения към Управляващия орган по координирането, управлението и изпълнението на проекта 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състои най-много от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партньора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включително Водещия партньор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Партньорството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 партньори, покриващи определени критерии за допустимост 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7840" y="3212976"/>
            <a:ext cx="6750624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за партньорство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ím 11"/>
          <p:cNvSpPr>
            <a:spLocks noGrp="1"/>
          </p:cNvSpPr>
          <p:nvPr>
            <p:ph type="title"/>
          </p:nvPr>
        </p:nvSpPr>
        <p:spPr>
          <a:xfrm>
            <a:off x="251667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трансгранично сътрудничество</a:t>
            </a:r>
            <a:endParaRPr lang="en-US" sz="2000" b="1" cap="smal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1781890" y="1512079"/>
            <a:ext cx="917902" cy="1428547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35" y="1413444"/>
            <a:ext cx="246221" cy="53279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аксимален брой проектни предложения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37436" y="1628800"/>
            <a:ext cx="5255043" cy="58477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bg-BG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 може да подаде само </a:t>
            </a:r>
            <a:r>
              <a:rPr lang="bg-BG" sz="2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bg-BG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 предложение</a:t>
            </a:r>
            <a:r>
              <a: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като </a:t>
            </a:r>
            <a:r>
              <a: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 </a:t>
            </a:r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</a:t>
            </a:r>
            <a:endParaRPr lang="bg-BG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1907704" y="5769160"/>
            <a:ext cx="6840760" cy="612645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Ако посочените ограничения не са спазени</a:t>
            </a: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всички проектни предложения</a:t>
            </a:r>
            <a:r>
              <a:rPr lang="bg-BG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участието на проектния партньор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отхвърлят</a:t>
            </a:r>
            <a:endParaRPr lang="ru-RU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625344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1920481" y="1412776"/>
            <a:ext cx="45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bg-BG" sz="6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899592" y="2348880"/>
            <a:ext cx="1080120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1781890" y="3584635"/>
            <a:ext cx="917902" cy="1428547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TextBox 16"/>
          <p:cNvSpPr txBox="1"/>
          <p:nvPr/>
        </p:nvSpPr>
        <p:spPr>
          <a:xfrm>
            <a:off x="3626365" y="3629206"/>
            <a:ext cx="5122099" cy="83099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 може да подаде </a:t>
            </a:r>
            <a:r>
              <a:rPr lang="ru-RU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повече от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проектни предложения </a:t>
            </a:r>
            <a:r>
              <a:rPr lang="ru-RU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като </a:t>
            </a:r>
            <a:r>
              <a:rPr lang="ru-RU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проектен партньор</a:t>
            </a:r>
            <a:endParaRPr lang="ru-RU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1920481" y="3485332"/>
            <a:ext cx="45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bg-BG" sz="6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899592" y="4376723"/>
            <a:ext cx="1080120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17"/>
          <p:cNvSpPr/>
          <p:nvPr/>
        </p:nvSpPr>
        <p:spPr>
          <a:xfrm>
            <a:off x="3637434" y="2348880"/>
            <a:ext cx="5111029" cy="735756"/>
          </a:xfrm>
          <a:prstGeom prst="rect">
            <a:avLst/>
          </a:prstGeom>
          <a:noFill/>
          <a:ln w="38100" cmpd="sng">
            <a:solidFill>
              <a:srgbClr val="98C222">
                <a:alpha val="50000"/>
              </a:srgbClr>
            </a:solidFill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случай, че организация подаде проектно предложение като Водещ партньор може да участва в не повече от 2 проекта като партньор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Свободна форма 21"/>
          <p:cNvSpPr/>
          <p:nvPr/>
        </p:nvSpPr>
        <p:spPr>
          <a:xfrm>
            <a:off x="2175617" y="1305098"/>
            <a:ext cx="1654048" cy="650240"/>
          </a:xfrm>
          <a:custGeom>
            <a:avLst/>
            <a:gdLst>
              <a:gd name="connsiteX0" fmla="*/ 0 w 1654048"/>
              <a:gd name="connsiteY0" fmla="*/ 0 h 650240"/>
              <a:gd name="connsiteX1" fmla="*/ 1654048 w 1654048"/>
              <a:gd name="connsiteY1" fmla="*/ 0 h 650240"/>
              <a:gd name="connsiteX2" fmla="*/ 1654048 w 1654048"/>
              <a:gd name="connsiteY2" fmla="*/ 650240 h 650240"/>
              <a:gd name="connsiteX3" fmla="*/ 0 w 1654048"/>
              <a:gd name="connsiteY3" fmla="*/ 650240 h 650240"/>
              <a:gd name="connsiteX4" fmla="*/ 0 w 1654048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048" h="650240">
                <a:moveTo>
                  <a:pt x="0" y="0"/>
                </a:moveTo>
                <a:lnTo>
                  <a:pt x="1654048" y="0"/>
                </a:lnTo>
                <a:lnTo>
                  <a:pt x="1654048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900" kern="1200"/>
          </a:p>
        </p:txBody>
      </p:sp>
      <p:sp>
        <p:nvSpPr>
          <p:cNvPr id="35" name="Shape 34"/>
          <p:cNvSpPr/>
          <p:nvPr/>
        </p:nvSpPr>
        <p:spPr>
          <a:xfrm>
            <a:off x="2410804" y="155679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Shape 35"/>
          <p:cNvSpPr/>
          <p:nvPr/>
        </p:nvSpPr>
        <p:spPr>
          <a:xfrm>
            <a:off x="2339752" y="3682239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tangle 17"/>
          <p:cNvSpPr/>
          <p:nvPr/>
        </p:nvSpPr>
        <p:spPr>
          <a:xfrm>
            <a:off x="3637435" y="4622944"/>
            <a:ext cx="5111030" cy="735756"/>
          </a:xfrm>
          <a:prstGeom prst="rect">
            <a:avLst/>
          </a:prstGeom>
          <a:noFill/>
          <a:ln w="38100" cmpd="sng">
            <a:solidFill>
              <a:srgbClr val="98C222">
                <a:alpha val="50000"/>
              </a:srgbClr>
            </a:solidFill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случай, че организация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подаде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 предложение като Водещ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партньор,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 да участва в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повече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като партньор</a:t>
            </a:r>
          </a:p>
        </p:txBody>
      </p:sp>
      <p:sp>
        <p:nvSpPr>
          <p:cNvPr id="27" name="Cím 11"/>
          <p:cNvSpPr>
            <a:spLocks noGrp="1"/>
          </p:cNvSpPr>
          <p:nvPr>
            <p:ph type="title"/>
          </p:nvPr>
        </p:nvSpPr>
        <p:spPr>
          <a:xfrm>
            <a:off x="251667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и трансгранично сътрудничество</a:t>
            </a:r>
            <a:endParaRPr lang="en-US" sz="2000" b="1" cap="smal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Допустимост на кандидатите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8827" y="1394700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7" y="1413444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 може да бъде проектен партньор?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060848"/>
            <a:ext cx="6912768" cy="13388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ридически лица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съответствие с националното законодателство на държавата, в която са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установени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Регистрирани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допустимия трансграничен регион </a:t>
            </a:r>
          </a:p>
          <a:p>
            <a:pPr algn="just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с нестопанска цел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Директно отговорни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подготовката и изпълнението на проекта, а не действащи като посредници</a:t>
            </a:r>
            <a:endParaRPr lang="bg-BG" sz="14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827" y="1628799"/>
            <a:ext cx="7416824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Водещият партньор и проектните партньори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трябва да са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704" y="4797153"/>
            <a:ext cx="6840760" cy="646331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marL="171450" indent="-171450" algn="just"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>
                <a:tab pos="1255713" algn="l"/>
              </a:tabLst>
            </a:pP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случай, че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местен/регионален/национален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 не е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може да действа като юридическо лице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централната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организация, ако такава съществува, е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проекта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4" y="5197071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07704" y="4437112"/>
            <a:ext cx="6840760" cy="2462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Изключения от правилата за допустимост</a:t>
            </a:r>
            <a:endParaRPr lang="bg-BG" sz="12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3616424"/>
            <a:ext cx="6912768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Недопустими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Поканата за набиране на проектни предложения са проектни партньори, които попадат в която и да е от категориите посочени в т.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2.5.1.1, 2)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Насоките за кандидатстване, между които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банкрут, несъстоятелност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задължения свързани с данъци или социални осигуровки</a:t>
            </a:r>
            <a:endParaRPr lang="bg-BG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1907704" y="5589240"/>
            <a:ext cx="6840760" cy="1015663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>
                <a:tab pos="1255713" algn="l"/>
              </a:tabLst>
            </a:pP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случай, че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съгласно нормативен акт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областта на компетентност на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национален/регионален публичен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 се простира до избираемата област на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Програмата, или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структури на централни държавни органи, разположени в допустимия трансграничния регион, които не могат да бъдат регистрирани като юридически лица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централният орган е партньор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726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на водещия партньор</a:t>
            </a:r>
            <a:endParaRPr lang="en-US" sz="2000" b="1" cap="smal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34" y="1413444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означава „</a:t>
            </a:r>
            <a:r>
              <a:rPr lang="bg-BG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одещ партньор“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599" y="4588098"/>
            <a:ext cx="7776863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Задълженията на Водещия партньор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включват най-малко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826" y="1484784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 партньор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1807076"/>
            <a:ext cx="6851104" cy="11849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 подаване на проектното предложение проектните </a:t>
            </a:r>
            <a:r>
              <a:rPr lang="bg-BG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определят един от тях за Водещ партньор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Водещият партньор е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официалният представител на партньорството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натоварен с редица отговорности пред партньорите и пред Програмата. Ключовата роля на Водещият партньор е формално договорена чрез подписването на т.нар. Споразумение за партньорство</a:t>
            </a:r>
            <a:endParaRPr lang="bg-BG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827" y="3061990"/>
            <a:ext cx="7719636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Водещият партньор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трябва да е регистриран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696" y="3422030"/>
            <a:ext cx="6465315" cy="523220"/>
          </a:xfrm>
          <a:prstGeom prst="rect">
            <a:avLst/>
          </a:prstGeom>
          <a:solidFill>
            <a:srgbClr val="98C222">
              <a:alpha val="35000"/>
            </a:srgbClr>
          </a:solidFill>
          <a:effectLst/>
        </p:spPr>
        <p:txBody>
          <a:bodyPr wrap="square" lIns="720000" rIns="90000">
            <a:spAutoFit/>
          </a:bodyPr>
          <a:lstStyle/>
          <a:p>
            <a:r>
              <a: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допустимия трансграничен регион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България и Турция</a:t>
            </a:r>
            <a:endParaRPr lang="ru-RU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4057908"/>
            <a:ext cx="6465315" cy="523220"/>
          </a:xfrm>
          <a:prstGeom prst="rect">
            <a:avLst/>
          </a:prstGeom>
          <a:solidFill>
            <a:srgbClr val="98C222">
              <a:alpha val="35000"/>
            </a:srgbClr>
          </a:solidFill>
          <a:effectLst/>
        </p:spPr>
        <p:txBody>
          <a:bodyPr wrap="square" lIns="720000" rIns="90000">
            <a:spAutoFit/>
          </a:bodyPr>
          <a:lstStyle/>
          <a:p>
            <a:r>
              <a: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ай-малко 12 месеца преди крайния срок за подаване на проектните предложения</a:t>
            </a:r>
            <a:endParaRPr lang="ru-RU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982398"/>
            <a:ext cx="6912768" cy="1807400"/>
          </a:xfrm>
          <a:prstGeom prst="rect">
            <a:avLst/>
          </a:prstGeom>
          <a:noFill/>
          <a:ln w="38100">
            <a:noFill/>
            <a:prstDash val="sysDot"/>
          </a:ln>
          <a:effectLst/>
        </p:spPr>
        <p:txBody>
          <a:bodyPr wrap="square" lIns="216000" tIns="72000" rIns="108000" bIns="72000" rtlCol="0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Подписване на Договора за субсидия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последващи негови изменения с УО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Установяване на правила между проектните партньори,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които да гарантират управление на дейностите и средствата по проекта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Събиране на информация от всички проектни партньори и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докладване на изпълнението на проекта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 Програмата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Удостоверяване, че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разходите са извършени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изпълнение на дейности по проекта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 </a:t>
            </a:r>
            <a:r>
              <a:rPr lang="bg-BG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верифицираните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bg-BG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Договора за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субсидия </a:t>
            </a:r>
            <a:r>
              <a:rPr lang="bg-BG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проектните партньори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738484"/>
            <a:ext cx="341731" cy="769441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38100" dir="2700000" algn="tl" rotWithShape="0">
              <a:srgbClr val="843D8D">
                <a:alpha val="50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en-US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 за партньорство</a:t>
            </a:r>
            <a:endParaRPr lang="en-US" sz="2000" b="1" cap="smal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35" y="1413444"/>
            <a:ext cx="246221" cy="52559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е Споразумение за партньорство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826" y="1484784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Споразумението за партньорство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документ, който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890" y="1858692"/>
            <a:ext cx="7029432" cy="141577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изискванията към страните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правилното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установява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правата и отговорностите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всички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партньори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урежда правила за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сътрудничество с външни за проекта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гарантира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доброто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 управление на средствата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вменява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задължения за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възстановяване на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предоставената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субсидия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случаите на недължимо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изплатени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суми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0218" y="5393694"/>
            <a:ext cx="6840760" cy="997366"/>
          </a:xfrm>
          <a:prstGeom prst="rect">
            <a:avLst/>
          </a:prstGeom>
          <a:solidFill>
            <a:srgbClr val="98C222">
              <a:alpha val="25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Образецът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Споразумение за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 посочва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минималните изисквания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съдържанието на споразумението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могат да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включат допълнителни клаузи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да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разширят в повече детайли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своето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</a:t>
            </a:r>
            <a:endParaRPr lang="ru-RU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164368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23312" y="3440033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Споразумението за партньорство </a:t>
            </a:r>
            <a:r>
              <a: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4610" y="3941287"/>
            <a:ext cx="3849878" cy="677108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bg-BG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оговор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който трябва да се подпише от всички страни с необходимата отговорност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5046" y="4802762"/>
            <a:ext cx="6851104" cy="514738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/>
        </p:spPr>
        <p:txBody>
          <a:bodyPr wrap="square" lIns="108000" tIns="108000" rIns="108000" bIns="36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на Споразумение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партньорство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публикуван в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Насоките за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кандидатстване (Приложение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110036" y="3933056"/>
            <a:ext cx="1800201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/>
        </p:nvSpPr>
        <p:spPr>
          <a:xfrm>
            <a:off x="1023312" y="3926970"/>
            <a:ext cx="1800201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5412" y="3984799"/>
            <a:ext cx="192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3399"/>
                </a:solidFill>
              </a:rPr>
              <a:t>официален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2093" y="3985425"/>
            <a:ext cx="18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3399"/>
                </a:solidFill>
              </a:rPr>
              <a:t>обвързващ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209" y="3776655"/>
            <a:ext cx="74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normalizeH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endParaRPr lang="en-US" sz="3600" b="1" normalizeH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Трансграничен ефект</a:t>
            </a:r>
            <a:endParaRPr lang="bg-BG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Какви са целите на партньорството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331" y="4127521"/>
            <a:ext cx="7075133" cy="26494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Проектът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води до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осезаеми резултати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трансграничния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двете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Проектът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предоставя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предимства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само за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партньори,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трансграничните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целеви групи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допустимия регион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Дейностите по проекта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целят преодоляване на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специфични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нужди и ограничения на граничния регион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езултатите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проекта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прибавят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допълнителна добавена стойност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трансграничния регион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Изпълнението на проекта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засилва трансграничното сътрудничество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Проектът да допринася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укрепване на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капацитета за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сътрудничество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Проектът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насърчава 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трансграничния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 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влияе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върху </a:t>
            </a:r>
            <a:r>
              <a:rPr lang="ru-RU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преодоляването на регионалните </a:t>
            </a:r>
            <a:r>
              <a:rPr lang="ru-RU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различия</a:t>
            </a:r>
          </a:p>
          <a:p>
            <a:pPr marL="171450" indent="-1714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Целите на проекта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съответстват на регионалните и национални стратегии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териториално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сближаване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9095" y="1866965"/>
            <a:ext cx="4104456" cy="1102179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635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териториално сближаване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479" y="2546355"/>
            <a:ext cx="3705537" cy="1102179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трансграничен ефект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484784"/>
            <a:ext cx="3261567" cy="732848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сътрудничество</a:t>
            </a:r>
            <a:endParaRPr lang="en-US" sz="2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283" y="3717032"/>
            <a:ext cx="7737985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Трансграничен ефект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означава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за сътрудничество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се измерва трансграничния ефект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061" y="1442835"/>
            <a:ext cx="780341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Трансграничен ефект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спазване на </a:t>
            </a:r>
            <a:r>
              <a:rPr lang="bg-BG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най-малко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следните условия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3" y="5851482"/>
            <a:ext cx="6840760" cy="735756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Създаването на партньорство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организации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двете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държави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носи трансграничен характер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проекта, но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 по себе си </a:t>
            </a:r>
            <a:r>
              <a:rPr lang="ru-RU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достатъчно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осигури прякото трансгранично въздействие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76936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981748" y="2201230"/>
            <a:ext cx="2756600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005957" y="2239693"/>
            <a:ext cx="2732392" cy="5539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b="1" dirty="0">
                <a:solidFill>
                  <a:srgbClr val="003399"/>
                </a:solidFill>
              </a:rPr>
              <a:t>с</a:t>
            </a:r>
            <a:r>
              <a:rPr lang="bg-BG" sz="2000" b="1" dirty="0" smtClean="0">
                <a:solidFill>
                  <a:srgbClr val="003399"/>
                </a:solidFill>
              </a:rPr>
              <a:t>ъвместно разработване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981748" y="3041269"/>
            <a:ext cx="2756600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881891" y="3083265"/>
            <a:ext cx="2932768" cy="55470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b="1" dirty="0">
                <a:solidFill>
                  <a:srgbClr val="003399"/>
                </a:solidFill>
              </a:rPr>
              <a:t>с</a:t>
            </a:r>
            <a:r>
              <a:rPr lang="bg-BG" sz="2000" b="1" dirty="0" smtClean="0">
                <a:solidFill>
                  <a:srgbClr val="003399"/>
                </a:solidFill>
              </a:rPr>
              <a:t>ъвместно изпълнение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403647" y="4005064"/>
            <a:ext cx="2324553" cy="576064"/>
          </a:xfrm>
          <a:prstGeom prst="round2DiagRect">
            <a:avLst/>
          </a:prstGeom>
          <a:solidFill>
            <a:srgbClr val="843D8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9642" y="4020460"/>
            <a:ext cx="2324556" cy="554704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b="1" dirty="0">
                <a:solidFill>
                  <a:srgbClr val="003399"/>
                </a:solidFill>
              </a:rPr>
              <a:t>о</a:t>
            </a:r>
            <a:r>
              <a:rPr lang="bg-BG" sz="2000" b="1" dirty="0" smtClean="0">
                <a:solidFill>
                  <a:srgbClr val="003399"/>
                </a:solidFill>
              </a:rPr>
              <a:t>бщо управление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 rot="10800000">
            <a:off x="1403647" y="4941168"/>
            <a:ext cx="2324554" cy="576064"/>
          </a:xfrm>
          <a:prstGeom prst="round2DiagRect">
            <a:avLst/>
          </a:prstGeom>
          <a:solidFill>
            <a:srgbClr val="843D8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99643" y="4984255"/>
            <a:ext cx="2324555" cy="554704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b="1" dirty="0" smtClean="0">
                <a:solidFill>
                  <a:srgbClr val="003399"/>
                </a:solidFill>
              </a:rPr>
              <a:t>общо финансиране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2623" y="2053597"/>
            <a:ext cx="4608500" cy="871347"/>
          </a:xfrm>
          <a:prstGeom prst="rect">
            <a:avLst/>
          </a:prstGeom>
          <a:solidFill>
            <a:srgbClr val="98C222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80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включване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едно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 предложение на идеите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приоритетите и нуждите на заинтересованите страни от двете страни на трансграничния регион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7284" y="2924944"/>
            <a:ext cx="4593840" cy="871347"/>
          </a:xfrm>
          <a:prstGeom prst="rect">
            <a:avLst/>
          </a:prstGeom>
          <a:solidFill>
            <a:srgbClr val="98C222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80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тясно свързани и координирани от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проектните партньори дейности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които осигуряват постоянен трансграничен контакт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6080" y="3862815"/>
            <a:ext cx="4528137" cy="834995"/>
          </a:xfrm>
          <a:prstGeom prst="rect">
            <a:avLst/>
          </a:prstGeom>
          <a:solidFill>
            <a:srgbClr val="843D8D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44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общ екип, включващ членове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определени от всички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проекни партньори, отговарящи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действия от двете страни на границата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6080" y="4771145"/>
            <a:ext cx="4553693" cy="967921"/>
          </a:xfrm>
          <a:prstGeom prst="rect">
            <a:avLst/>
          </a:prstGeom>
          <a:solidFill>
            <a:srgbClr val="843D8D">
              <a:alpha val="15000"/>
            </a:srgbClr>
          </a:solidFill>
          <a:effectLst>
            <a:softEdge rad="38100"/>
          </a:effectLst>
        </p:spPr>
        <p:txBody>
          <a:bodyPr wrap="square" lIns="360000" tIns="180000" rIns="180000" bIns="108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общо финансово </a:t>
            </a:r>
            <a:r>
              <a:rPr lang="ru-RU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изпълнение </a:t>
            </a:r>
            <a:r>
              <a:rPr lang="ru-RU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проекта - един бюджет на проекта, разпределен между партньорите според дейностите, една банкова сметка за приноса на ЕС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244408" y="3956659"/>
            <a:ext cx="1" cy="1632581"/>
          </a:xfrm>
          <a:prstGeom prst="straightConnector1">
            <a:avLst/>
          </a:prstGeom>
          <a:ln w="50800">
            <a:solidFill>
              <a:srgbClr val="843D8D"/>
            </a:solidFill>
            <a:prstDash val="sys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2687" y="1628802"/>
            <a:ext cx="800219" cy="211886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bg-BG" sz="1400" dirty="0" smtClean="0">
                <a:solidFill>
                  <a:srgbClr val="003399"/>
                </a:solidFill>
              </a:rPr>
              <a:t>задължителни</a:t>
            </a:r>
            <a:endParaRPr lang="en-US" sz="1400" dirty="0" smtClean="0">
              <a:solidFill>
                <a:srgbClr val="003399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bg-BG" sz="1400" dirty="0" smtClean="0">
                <a:solidFill>
                  <a:srgbClr val="003399"/>
                </a:solidFill>
              </a:rPr>
              <a:t>ясно демонстрирани в проектното предложение </a:t>
            </a:r>
            <a:endParaRPr lang="en-US" sz="1400" dirty="0">
              <a:solidFill>
                <a:srgbClr val="0033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19496" y="1846422"/>
            <a:ext cx="9578" cy="1752846"/>
          </a:xfrm>
          <a:prstGeom prst="straightConnector1">
            <a:avLst/>
          </a:prstGeom>
          <a:ln w="53975">
            <a:solidFill>
              <a:srgbClr val="98C222"/>
            </a:solidFill>
            <a:prstDash val="sysDash"/>
            <a:headEnd type="stealt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21352" y="3795208"/>
            <a:ext cx="215444" cy="185627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bg-BG" sz="1400" dirty="0" smtClean="0">
                <a:solidFill>
                  <a:srgbClr val="003399"/>
                </a:solidFill>
              </a:rPr>
              <a:t>един по избор</a:t>
            </a:r>
            <a:endParaRPr lang="en-US" sz="14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2412</Words>
  <Application>Microsoft Office PowerPoint</Application>
  <PresentationFormat>On-screen Show (4:3)</PresentationFormat>
  <Paragraphs>296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Office-téma</vt:lpstr>
      <vt:lpstr>ПАРТНЬОРСТВО трансгранично сътрудничество</vt:lpstr>
      <vt:lpstr>Партньорство и трансгранично сътрудничество</vt:lpstr>
      <vt:lpstr>Партньорство и трансгранично сътрудничество</vt:lpstr>
      <vt:lpstr>Партньорство и трансгранично сътрудничество</vt:lpstr>
      <vt:lpstr>Допустимост на кандидатите</vt:lpstr>
      <vt:lpstr>Принцип на водещия партньор</vt:lpstr>
      <vt:lpstr>Споразумение за партньорство</vt:lpstr>
      <vt:lpstr>Трансграничен ефект</vt:lpstr>
      <vt:lpstr>Критерии за сътрудничество</vt:lpstr>
      <vt:lpstr>Създаване на партньорство</vt:lpstr>
      <vt:lpstr>Партньорство и проектна идея</vt:lpstr>
      <vt:lpstr>Партньорство и проектна идея</vt:lpstr>
      <vt:lpstr>Partnership Search</vt:lpstr>
      <vt:lpstr>Partnership Search</vt:lpstr>
      <vt:lpstr>Оценка на партньорството</vt:lpstr>
      <vt:lpstr>Оценка на партньорството</vt:lpstr>
      <vt:lpstr>Партньорство  изпълнение на проекта</vt:lpstr>
      <vt:lpstr>Партньорство  изпълнение на проекта</vt:lpstr>
      <vt:lpstr>Партньорство  изпълнение на проекта</vt:lpstr>
      <vt:lpstr>Партньорство и устойчивост</vt:lpstr>
      <vt:lpstr>Партньорство и трансгранично сътрудничество</vt:lpstr>
      <vt:lpstr>PowerPoint Presentation</vt:lpstr>
    </vt:vector>
  </TitlesOfParts>
  <Company>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 TR Presentation</dc:title>
  <dc:creator>Vanya;Vania Hristova</dc:creator>
  <cp:lastModifiedBy>Vania Hristova</cp:lastModifiedBy>
  <cp:revision>1058</cp:revision>
  <cp:lastPrinted>2013-12-06T16:13:01Z</cp:lastPrinted>
  <dcterms:created xsi:type="dcterms:W3CDTF">2013-11-18T08:40:35Z</dcterms:created>
  <dcterms:modified xsi:type="dcterms:W3CDTF">2018-02-19T14:22:47Z</dcterms:modified>
</cp:coreProperties>
</file>