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4" r:id="rId4"/>
    <p:sldId id="260" r:id="rId5"/>
    <p:sldId id="261" r:id="rId6"/>
    <p:sldId id="263" r:id="rId7"/>
    <p:sldId id="262" r:id="rId8"/>
    <p:sldId id="267" r:id="rId9"/>
    <p:sldId id="266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159B25"/>
    <a:srgbClr val="9900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4" autoAdjust="0"/>
    <p:restoredTop sz="83086" autoAdjust="0"/>
  </p:normalViewPr>
  <p:slideViewPr>
    <p:cSldViewPr>
      <p:cViewPr>
        <p:scale>
          <a:sx n="90" d="100"/>
          <a:sy n="90" d="100"/>
        </p:scale>
        <p:origin x="-256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D1BBFC-C845-4974-9255-C8FB5DCA7F5F}" type="doc">
      <dgm:prSet loTypeId="urn:microsoft.com/office/officeart/2005/8/layout/bProcess3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CBEB6D2-9CC8-478B-AB4B-E029A6BCC136}">
      <dgm:prSet phldrT="[Text]"/>
      <dgm:spPr/>
      <dgm:t>
        <a:bodyPr/>
        <a:lstStyle/>
        <a:p>
          <a:r>
            <a:rPr lang="en-US" dirty="0" smtClean="0"/>
            <a:t>Procurement</a:t>
          </a:r>
          <a:endParaRPr lang="bg-BG" dirty="0"/>
        </a:p>
      </dgm:t>
    </dgm:pt>
    <dgm:pt modelId="{8F67223A-95F4-45A2-8A5D-16207179EA86}" type="parTrans" cxnId="{A5D8C115-7E97-483D-B177-9C1EDDBD6E89}">
      <dgm:prSet/>
      <dgm:spPr/>
      <dgm:t>
        <a:bodyPr/>
        <a:lstStyle/>
        <a:p>
          <a:endParaRPr lang="bg-BG"/>
        </a:p>
      </dgm:t>
    </dgm:pt>
    <dgm:pt modelId="{DC5BB8A2-D358-49F3-AF5A-BDB8861B7821}" type="sibTrans" cxnId="{A5D8C115-7E97-483D-B177-9C1EDDBD6E89}">
      <dgm:prSet/>
      <dgm:spPr/>
      <dgm:t>
        <a:bodyPr/>
        <a:lstStyle/>
        <a:p>
          <a:endParaRPr lang="bg-BG"/>
        </a:p>
      </dgm:t>
    </dgm:pt>
    <dgm:pt modelId="{ED0B312E-BA3A-4647-8134-04829F038CA1}">
      <dgm:prSet phldrT="[Text]"/>
      <dgm:spPr/>
      <dgm:t>
        <a:bodyPr/>
        <a:lstStyle/>
        <a:p>
          <a:r>
            <a:rPr lang="en-US" dirty="0" smtClean="0"/>
            <a:t>Contractors</a:t>
          </a:r>
          <a:endParaRPr lang="bg-BG" dirty="0"/>
        </a:p>
      </dgm:t>
    </dgm:pt>
    <dgm:pt modelId="{F25BC6D3-8EB6-451A-9569-ACFCF944A6E7}" type="parTrans" cxnId="{88DFC89F-2E38-4E66-BFB9-2B140A86911F}">
      <dgm:prSet/>
      <dgm:spPr/>
      <dgm:t>
        <a:bodyPr/>
        <a:lstStyle/>
        <a:p>
          <a:endParaRPr lang="bg-BG"/>
        </a:p>
      </dgm:t>
    </dgm:pt>
    <dgm:pt modelId="{FDFF44E9-FB1E-4890-A02A-3B759ABE7877}" type="sibTrans" cxnId="{88DFC89F-2E38-4E66-BFB9-2B140A86911F}">
      <dgm:prSet/>
      <dgm:spPr/>
      <dgm:t>
        <a:bodyPr/>
        <a:lstStyle/>
        <a:p>
          <a:endParaRPr lang="bg-BG"/>
        </a:p>
      </dgm:t>
    </dgm:pt>
    <dgm:pt modelId="{DCC8651C-B0C5-4087-B41F-89B5C6E00CDC}">
      <dgm:prSet phldrT="[Text]"/>
      <dgm:spPr/>
      <dgm:t>
        <a:bodyPr/>
        <a:lstStyle/>
        <a:p>
          <a:r>
            <a:rPr lang="en-US" dirty="0" smtClean="0"/>
            <a:t>Invoices</a:t>
          </a:r>
          <a:endParaRPr lang="bg-BG" dirty="0"/>
        </a:p>
      </dgm:t>
    </dgm:pt>
    <dgm:pt modelId="{18236222-A983-4659-8DA5-4DAA0D02850C}" type="parTrans" cxnId="{834511F0-A261-4ED7-96E2-097FAC7CCF39}">
      <dgm:prSet/>
      <dgm:spPr/>
      <dgm:t>
        <a:bodyPr/>
        <a:lstStyle/>
        <a:p>
          <a:endParaRPr lang="bg-BG"/>
        </a:p>
      </dgm:t>
    </dgm:pt>
    <dgm:pt modelId="{E6F854CF-B926-4DF7-BB36-FC5016C64FA2}" type="sibTrans" cxnId="{834511F0-A261-4ED7-96E2-097FAC7CCF39}">
      <dgm:prSet/>
      <dgm:spPr/>
      <dgm:t>
        <a:bodyPr/>
        <a:lstStyle/>
        <a:p>
          <a:endParaRPr lang="bg-BG"/>
        </a:p>
      </dgm:t>
    </dgm:pt>
    <dgm:pt modelId="{4436F1BD-6E2B-4243-8305-F718AD8A74FD}">
      <dgm:prSet phldrT="[Text]"/>
      <dgm:spPr/>
      <dgm:t>
        <a:bodyPr/>
        <a:lstStyle/>
        <a:p>
          <a:r>
            <a:rPr lang="en-US" dirty="0" smtClean="0"/>
            <a:t>Invoice report</a:t>
          </a:r>
          <a:endParaRPr lang="bg-BG" dirty="0"/>
        </a:p>
      </dgm:t>
    </dgm:pt>
    <dgm:pt modelId="{5F16DCBD-0B2A-4DD9-96B9-2D9BE406BFAD}" type="parTrans" cxnId="{1F39ACEC-B1D3-4280-B332-C9498BB72157}">
      <dgm:prSet/>
      <dgm:spPr/>
      <dgm:t>
        <a:bodyPr/>
        <a:lstStyle/>
        <a:p>
          <a:endParaRPr lang="bg-BG"/>
        </a:p>
      </dgm:t>
    </dgm:pt>
    <dgm:pt modelId="{CE21AB64-A069-4CBA-9F37-2C470BAFDF37}" type="sibTrans" cxnId="{1F39ACEC-B1D3-4280-B332-C9498BB72157}">
      <dgm:prSet/>
      <dgm:spPr/>
      <dgm:t>
        <a:bodyPr/>
        <a:lstStyle/>
        <a:p>
          <a:endParaRPr lang="bg-BG"/>
        </a:p>
      </dgm:t>
    </dgm:pt>
    <dgm:pt modelId="{7DDB54F7-E1F6-4935-A78F-E981495BA4D5}">
      <dgm:prSet phldrT="[Text]"/>
      <dgm:spPr/>
      <dgm:t>
        <a:bodyPr/>
        <a:lstStyle/>
        <a:p>
          <a:r>
            <a:rPr lang="en-US" dirty="0" smtClean="0"/>
            <a:t>Request for payment</a:t>
          </a:r>
          <a:endParaRPr lang="bg-BG" dirty="0"/>
        </a:p>
      </dgm:t>
    </dgm:pt>
    <dgm:pt modelId="{595D083C-078F-447D-917F-E4A43C8F11B1}" type="parTrans" cxnId="{2B5D56BA-B8BF-4E8E-B3BE-1A781FD617C6}">
      <dgm:prSet/>
      <dgm:spPr/>
      <dgm:t>
        <a:bodyPr/>
        <a:lstStyle/>
        <a:p>
          <a:endParaRPr lang="bg-BG"/>
        </a:p>
      </dgm:t>
    </dgm:pt>
    <dgm:pt modelId="{C27EC1E4-7789-44E4-ACFE-8CBD282B2503}" type="sibTrans" cxnId="{2B5D56BA-B8BF-4E8E-B3BE-1A781FD617C6}">
      <dgm:prSet/>
      <dgm:spPr/>
      <dgm:t>
        <a:bodyPr/>
        <a:lstStyle/>
        <a:p>
          <a:endParaRPr lang="bg-BG"/>
        </a:p>
      </dgm:t>
    </dgm:pt>
    <dgm:pt modelId="{793C8031-B2AA-46C8-A955-78AA2550D80C}" type="pres">
      <dgm:prSet presAssocID="{C9D1BBFC-C845-4974-9255-C8FB5DCA7F5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AC1D3367-A96C-4B58-9034-E4AB38EFBC8B}" type="pres">
      <dgm:prSet presAssocID="{2CBEB6D2-9CC8-478B-AB4B-E029A6BCC136}" presName="node" presStyleLbl="node1" presStyleIdx="0" presStyleCnt="5" custScaleY="3321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6876306-D17C-4C07-A7BC-02F9527E2736}" type="pres">
      <dgm:prSet presAssocID="{DC5BB8A2-D358-49F3-AF5A-BDB8861B7821}" presName="sibTrans" presStyleLbl="sibTrans1D1" presStyleIdx="0" presStyleCnt="4"/>
      <dgm:spPr/>
      <dgm:t>
        <a:bodyPr/>
        <a:lstStyle/>
        <a:p>
          <a:endParaRPr lang="bg-BG"/>
        </a:p>
      </dgm:t>
    </dgm:pt>
    <dgm:pt modelId="{95F4F01F-B910-4DDE-B5B7-0628E327CCD1}" type="pres">
      <dgm:prSet presAssocID="{DC5BB8A2-D358-49F3-AF5A-BDB8861B7821}" presName="connectorText" presStyleLbl="sibTrans1D1" presStyleIdx="0" presStyleCnt="4"/>
      <dgm:spPr/>
      <dgm:t>
        <a:bodyPr/>
        <a:lstStyle/>
        <a:p>
          <a:endParaRPr lang="bg-BG"/>
        </a:p>
      </dgm:t>
    </dgm:pt>
    <dgm:pt modelId="{544FFC22-45CC-4068-844D-B0DD89E49569}" type="pres">
      <dgm:prSet presAssocID="{ED0B312E-BA3A-4647-8134-04829F038CA1}" presName="node" presStyleLbl="node1" presStyleIdx="1" presStyleCnt="5" custScaleY="3321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76644C4-1967-4C4E-ADBD-BA5BC31A7C4B}" type="pres">
      <dgm:prSet presAssocID="{FDFF44E9-FB1E-4890-A02A-3B759ABE7877}" presName="sibTrans" presStyleLbl="sibTrans1D1" presStyleIdx="1" presStyleCnt="4"/>
      <dgm:spPr/>
      <dgm:t>
        <a:bodyPr/>
        <a:lstStyle/>
        <a:p>
          <a:endParaRPr lang="bg-BG"/>
        </a:p>
      </dgm:t>
    </dgm:pt>
    <dgm:pt modelId="{A9D513E1-700F-43B0-A5CE-F890CA9075A7}" type="pres">
      <dgm:prSet presAssocID="{FDFF44E9-FB1E-4890-A02A-3B759ABE7877}" presName="connectorText" presStyleLbl="sibTrans1D1" presStyleIdx="1" presStyleCnt="4"/>
      <dgm:spPr/>
      <dgm:t>
        <a:bodyPr/>
        <a:lstStyle/>
        <a:p>
          <a:endParaRPr lang="bg-BG"/>
        </a:p>
      </dgm:t>
    </dgm:pt>
    <dgm:pt modelId="{D07D6EDD-2546-468F-9019-88E9A742FA18}" type="pres">
      <dgm:prSet presAssocID="{DCC8651C-B0C5-4087-B41F-89B5C6E00CDC}" presName="node" presStyleLbl="node1" presStyleIdx="2" presStyleCnt="5" custScaleY="3321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37012E0-7C36-470B-8DC4-FA9566B53C53}" type="pres">
      <dgm:prSet presAssocID="{E6F854CF-B926-4DF7-BB36-FC5016C64FA2}" presName="sibTrans" presStyleLbl="sibTrans1D1" presStyleIdx="2" presStyleCnt="4"/>
      <dgm:spPr/>
      <dgm:t>
        <a:bodyPr/>
        <a:lstStyle/>
        <a:p>
          <a:endParaRPr lang="bg-BG"/>
        </a:p>
      </dgm:t>
    </dgm:pt>
    <dgm:pt modelId="{69B79BC9-E4E2-4ACC-8FCE-80D2335FF74E}" type="pres">
      <dgm:prSet presAssocID="{E6F854CF-B926-4DF7-BB36-FC5016C64FA2}" presName="connectorText" presStyleLbl="sibTrans1D1" presStyleIdx="2" presStyleCnt="4"/>
      <dgm:spPr/>
      <dgm:t>
        <a:bodyPr/>
        <a:lstStyle/>
        <a:p>
          <a:endParaRPr lang="bg-BG"/>
        </a:p>
      </dgm:t>
    </dgm:pt>
    <dgm:pt modelId="{BD178164-AB98-4ACA-AF30-6E813C17D043}" type="pres">
      <dgm:prSet presAssocID="{4436F1BD-6E2B-4243-8305-F718AD8A74FD}" presName="node" presStyleLbl="node1" presStyleIdx="3" presStyleCnt="5" custScaleY="3321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C3EE9A-EEA0-4BBF-8AF5-2783FF6FBD1E}" type="pres">
      <dgm:prSet presAssocID="{CE21AB64-A069-4CBA-9F37-2C470BAFDF37}" presName="sibTrans" presStyleLbl="sibTrans1D1" presStyleIdx="3" presStyleCnt="4"/>
      <dgm:spPr/>
      <dgm:t>
        <a:bodyPr/>
        <a:lstStyle/>
        <a:p>
          <a:endParaRPr lang="bg-BG"/>
        </a:p>
      </dgm:t>
    </dgm:pt>
    <dgm:pt modelId="{AC316415-642F-4E3D-8887-0F03B11072E4}" type="pres">
      <dgm:prSet presAssocID="{CE21AB64-A069-4CBA-9F37-2C470BAFDF37}" presName="connectorText" presStyleLbl="sibTrans1D1" presStyleIdx="3" presStyleCnt="4"/>
      <dgm:spPr/>
      <dgm:t>
        <a:bodyPr/>
        <a:lstStyle/>
        <a:p>
          <a:endParaRPr lang="bg-BG"/>
        </a:p>
      </dgm:t>
    </dgm:pt>
    <dgm:pt modelId="{9F6BD9D9-4163-48E9-93D9-F08D927B040A}" type="pres">
      <dgm:prSet presAssocID="{7DDB54F7-E1F6-4935-A78F-E981495BA4D5}" presName="node" presStyleLbl="node1" presStyleIdx="4" presStyleCnt="5" custScaleY="3321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1F39ACEC-B1D3-4280-B332-C9498BB72157}" srcId="{C9D1BBFC-C845-4974-9255-C8FB5DCA7F5F}" destId="{4436F1BD-6E2B-4243-8305-F718AD8A74FD}" srcOrd="3" destOrd="0" parTransId="{5F16DCBD-0B2A-4DD9-96B9-2D9BE406BFAD}" sibTransId="{CE21AB64-A069-4CBA-9F37-2C470BAFDF37}"/>
    <dgm:cxn modelId="{5215E300-7DD1-4C3E-AD89-A936CAE8D672}" type="presOf" srcId="{CE21AB64-A069-4CBA-9F37-2C470BAFDF37}" destId="{27C3EE9A-EEA0-4BBF-8AF5-2783FF6FBD1E}" srcOrd="0" destOrd="0" presId="urn:microsoft.com/office/officeart/2005/8/layout/bProcess3"/>
    <dgm:cxn modelId="{ECD3877E-CC86-4502-905D-BABFC72582E3}" type="presOf" srcId="{7DDB54F7-E1F6-4935-A78F-E981495BA4D5}" destId="{9F6BD9D9-4163-48E9-93D9-F08D927B040A}" srcOrd="0" destOrd="0" presId="urn:microsoft.com/office/officeart/2005/8/layout/bProcess3"/>
    <dgm:cxn modelId="{7FD2D5E7-41F1-480A-B346-24F3E9114BB4}" type="presOf" srcId="{C9D1BBFC-C845-4974-9255-C8FB5DCA7F5F}" destId="{793C8031-B2AA-46C8-A955-78AA2550D80C}" srcOrd="0" destOrd="0" presId="urn:microsoft.com/office/officeart/2005/8/layout/bProcess3"/>
    <dgm:cxn modelId="{EFEDAF29-0023-47C9-A01D-FC2FF63B2F40}" type="presOf" srcId="{DC5BB8A2-D358-49F3-AF5A-BDB8861B7821}" destId="{36876306-D17C-4C07-A7BC-02F9527E2736}" srcOrd="0" destOrd="0" presId="urn:microsoft.com/office/officeart/2005/8/layout/bProcess3"/>
    <dgm:cxn modelId="{A4651C7A-E4C7-4DE2-9EB7-4F61C085EEF1}" type="presOf" srcId="{4436F1BD-6E2B-4243-8305-F718AD8A74FD}" destId="{BD178164-AB98-4ACA-AF30-6E813C17D043}" srcOrd="0" destOrd="0" presId="urn:microsoft.com/office/officeart/2005/8/layout/bProcess3"/>
    <dgm:cxn modelId="{CC29CA04-4BB4-450B-83CF-A74CF63408CC}" type="presOf" srcId="{E6F854CF-B926-4DF7-BB36-FC5016C64FA2}" destId="{B37012E0-7C36-470B-8DC4-FA9566B53C53}" srcOrd="0" destOrd="0" presId="urn:microsoft.com/office/officeart/2005/8/layout/bProcess3"/>
    <dgm:cxn modelId="{DA5B5E2D-7317-40F4-9F61-672CB156C2C8}" type="presOf" srcId="{FDFF44E9-FB1E-4890-A02A-3B759ABE7877}" destId="{A9D513E1-700F-43B0-A5CE-F890CA9075A7}" srcOrd="1" destOrd="0" presId="urn:microsoft.com/office/officeart/2005/8/layout/bProcess3"/>
    <dgm:cxn modelId="{ADF50811-80A5-44D7-A520-0EDC74DB50DC}" type="presOf" srcId="{DCC8651C-B0C5-4087-B41F-89B5C6E00CDC}" destId="{D07D6EDD-2546-468F-9019-88E9A742FA18}" srcOrd="0" destOrd="0" presId="urn:microsoft.com/office/officeart/2005/8/layout/bProcess3"/>
    <dgm:cxn modelId="{E8FA6B42-9CF9-4D65-89D7-A052E57A490A}" type="presOf" srcId="{ED0B312E-BA3A-4647-8134-04829F038CA1}" destId="{544FFC22-45CC-4068-844D-B0DD89E49569}" srcOrd="0" destOrd="0" presId="urn:microsoft.com/office/officeart/2005/8/layout/bProcess3"/>
    <dgm:cxn modelId="{88DFC89F-2E38-4E66-BFB9-2B140A86911F}" srcId="{C9D1BBFC-C845-4974-9255-C8FB5DCA7F5F}" destId="{ED0B312E-BA3A-4647-8134-04829F038CA1}" srcOrd="1" destOrd="0" parTransId="{F25BC6D3-8EB6-451A-9569-ACFCF944A6E7}" sibTransId="{FDFF44E9-FB1E-4890-A02A-3B759ABE7877}"/>
    <dgm:cxn modelId="{58E08314-62C4-4B98-B188-E971902DC16C}" type="presOf" srcId="{CE21AB64-A069-4CBA-9F37-2C470BAFDF37}" destId="{AC316415-642F-4E3D-8887-0F03B11072E4}" srcOrd="1" destOrd="0" presId="urn:microsoft.com/office/officeart/2005/8/layout/bProcess3"/>
    <dgm:cxn modelId="{834511F0-A261-4ED7-96E2-097FAC7CCF39}" srcId="{C9D1BBFC-C845-4974-9255-C8FB5DCA7F5F}" destId="{DCC8651C-B0C5-4087-B41F-89B5C6E00CDC}" srcOrd="2" destOrd="0" parTransId="{18236222-A983-4659-8DA5-4DAA0D02850C}" sibTransId="{E6F854CF-B926-4DF7-BB36-FC5016C64FA2}"/>
    <dgm:cxn modelId="{60DDA8AC-AC7E-4488-9C48-0A569A02B80A}" type="presOf" srcId="{DC5BB8A2-D358-49F3-AF5A-BDB8861B7821}" destId="{95F4F01F-B910-4DDE-B5B7-0628E327CCD1}" srcOrd="1" destOrd="0" presId="urn:microsoft.com/office/officeart/2005/8/layout/bProcess3"/>
    <dgm:cxn modelId="{A5D8C115-7E97-483D-B177-9C1EDDBD6E89}" srcId="{C9D1BBFC-C845-4974-9255-C8FB5DCA7F5F}" destId="{2CBEB6D2-9CC8-478B-AB4B-E029A6BCC136}" srcOrd="0" destOrd="0" parTransId="{8F67223A-95F4-45A2-8A5D-16207179EA86}" sibTransId="{DC5BB8A2-D358-49F3-AF5A-BDB8861B7821}"/>
    <dgm:cxn modelId="{4D58AB2C-2416-4A08-890E-5260E0A4A782}" type="presOf" srcId="{E6F854CF-B926-4DF7-BB36-FC5016C64FA2}" destId="{69B79BC9-E4E2-4ACC-8FCE-80D2335FF74E}" srcOrd="1" destOrd="0" presId="urn:microsoft.com/office/officeart/2005/8/layout/bProcess3"/>
    <dgm:cxn modelId="{689BF02C-B99F-4F6A-BCBC-DC7DDE6AA2F2}" type="presOf" srcId="{FDFF44E9-FB1E-4890-A02A-3B759ABE7877}" destId="{876644C4-1967-4C4E-ADBD-BA5BC31A7C4B}" srcOrd="0" destOrd="0" presId="urn:microsoft.com/office/officeart/2005/8/layout/bProcess3"/>
    <dgm:cxn modelId="{140EB7D2-0C4C-4039-B568-114AD15088BE}" type="presOf" srcId="{2CBEB6D2-9CC8-478B-AB4B-E029A6BCC136}" destId="{AC1D3367-A96C-4B58-9034-E4AB38EFBC8B}" srcOrd="0" destOrd="0" presId="urn:microsoft.com/office/officeart/2005/8/layout/bProcess3"/>
    <dgm:cxn modelId="{2B5D56BA-B8BF-4E8E-B3BE-1A781FD617C6}" srcId="{C9D1BBFC-C845-4974-9255-C8FB5DCA7F5F}" destId="{7DDB54F7-E1F6-4935-A78F-E981495BA4D5}" srcOrd="4" destOrd="0" parTransId="{595D083C-078F-447D-917F-E4A43C8F11B1}" sibTransId="{C27EC1E4-7789-44E4-ACFE-8CBD282B2503}"/>
    <dgm:cxn modelId="{FCCE6F36-0460-4F23-938E-6E7272A3A40F}" type="presParOf" srcId="{793C8031-B2AA-46C8-A955-78AA2550D80C}" destId="{AC1D3367-A96C-4B58-9034-E4AB38EFBC8B}" srcOrd="0" destOrd="0" presId="urn:microsoft.com/office/officeart/2005/8/layout/bProcess3"/>
    <dgm:cxn modelId="{2BBB49F4-8E29-4A7F-AA67-E1AA97D90337}" type="presParOf" srcId="{793C8031-B2AA-46C8-A955-78AA2550D80C}" destId="{36876306-D17C-4C07-A7BC-02F9527E2736}" srcOrd="1" destOrd="0" presId="urn:microsoft.com/office/officeart/2005/8/layout/bProcess3"/>
    <dgm:cxn modelId="{8472F467-2DE1-47B9-BFDA-31AE6F5A4702}" type="presParOf" srcId="{36876306-D17C-4C07-A7BC-02F9527E2736}" destId="{95F4F01F-B910-4DDE-B5B7-0628E327CCD1}" srcOrd="0" destOrd="0" presId="urn:microsoft.com/office/officeart/2005/8/layout/bProcess3"/>
    <dgm:cxn modelId="{B4CBEA2B-F793-413C-A066-2FB786658D97}" type="presParOf" srcId="{793C8031-B2AA-46C8-A955-78AA2550D80C}" destId="{544FFC22-45CC-4068-844D-B0DD89E49569}" srcOrd="2" destOrd="0" presId="urn:microsoft.com/office/officeart/2005/8/layout/bProcess3"/>
    <dgm:cxn modelId="{3FF31765-0EE3-46A4-87C9-D8F541271B58}" type="presParOf" srcId="{793C8031-B2AA-46C8-A955-78AA2550D80C}" destId="{876644C4-1967-4C4E-ADBD-BA5BC31A7C4B}" srcOrd="3" destOrd="0" presId="urn:microsoft.com/office/officeart/2005/8/layout/bProcess3"/>
    <dgm:cxn modelId="{310A40C5-3310-4EFD-B7A4-61C8EF743D64}" type="presParOf" srcId="{876644C4-1967-4C4E-ADBD-BA5BC31A7C4B}" destId="{A9D513E1-700F-43B0-A5CE-F890CA9075A7}" srcOrd="0" destOrd="0" presId="urn:microsoft.com/office/officeart/2005/8/layout/bProcess3"/>
    <dgm:cxn modelId="{DA38EA71-0543-4C13-915D-7FFAF981E26A}" type="presParOf" srcId="{793C8031-B2AA-46C8-A955-78AA2550D80C}" destId="{D07D6EDD-2546-468F-9019-88E9A742FA18}" srcOrd="4" destOrd="0" presId="urn:microsoft.com/office/officeart/2005/8/layout/bProcess3"/>
    <dgm:cxn modelId="{A481158E-C8FC-4319-835B-75665B5FA702}" type="presParOf" srcId="{793C8031-B2AA-46C8-A955-78AA2550D80C}" destId="{B37012E0-7C36-470B-8DC4-FA9566B53C53}" srcOrd="5" destOrd="0" presId="urn:microsoft.com/office/officeart/2005/8/layout/bProcess3"/>
    <dgm:cxn modelId="{688A3F68-F07A-4912-9021-35F56E9BD99D}" type="presParOf" srcId="{B37012E0-7C36-470B-8DC4-FA9566B53C53}" destId="{69B79BC9-E4E2-4ACC-8FCE-80D2335FF74E}" srcOrd="0" destOrd="0" presId="urn:microsoft.com/office/officeart/2005/8/layout/bProcess3"/>
    <dgm:cxn modelId="{E67466A3-285B-40DA-BF70-034227CD9B6D}" type="presParOf" srcId="{793C8031-B2AA-46C8-A955-78AA2550D80C}" destId="{BD178164-AB98-4ACA-AF30-6E813C17D043}" srcOrd="6" destOrd="0" presId="urn:microsoft.com/office/officeart/2005/8/layout/bProcess3"/>
    <dgm:cxn modelId="{9EEF714A-748F-41FE-9C8F-59F61658D8FF}" type="presParOf" srcId="{793C8031-B2AA-46C8-A955-78AA2550D80C}" destId="{27C3EE9A-EEA0-4BBF-8AF5-2783FF6FBD1E}" srcOrd="7" destOrd="0" presId="urn:microsoft.com/office/officeart/2005/8/layout/bProcess3"/>
    <dgm:cxn modelId="{94966FE3-473F-4BF6-B9AE-E497801BECD6}" type="presParOf" srcId="{27C3EE9A-EEA0-4BBF-8AF5-2783FF6FBD1E}" destId="{AC316415-642F-4E3D-8887-0F03B11072E4}" srcOrd="0" destOrd="0" presId="urn:microsoft.com/office/officeart/2005/8/layout/bProcess3"/>
    <dgm:cxn modelId="{93F8C36F-36CD-4FFD-8952-450DD0BB49DC}" type="presParOf" srcId="{793C8031-B2AA-46C8-A955-78AA2550D80C}" destId="{9F6BD9D9-4163-48E9-93D9-F08D927B040A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76306-D17C-4C07-A7BC-02F9527E2736}">
      <dsp:nvSpPr>
        <dsp:cNvPr id="0" name=""/>
        <dsp:cNvSpPr/>
      </dsp:nvSpPr>
      <dsp:spPr>
        <a:xfrm>
          <a:off x="2731964" y="813300"/>
          <a:ext cx="597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787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015188" y="855878"/>
        <a:ext cx="31423" cy="6284"/>
      </dsp:txXfrm>
    </dsp:sp>
    <dsp:sp modelId="{AC1D3367-A96C-4B58-9034-E4AB38EFBC8B}">
      <dsp:nvSpPr>
        <dsp:cNvPr id="0" name=""/>
        <dsp:cNvSpPr/>
      </dsp:nvSpPr>
      <dsp:spPr>
        <a:xfrm>
          <a:off x="1279" y="586767"/>
          <a:ext cx="2732484" cy="5445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Procurement</a:t>
          </a:r>
          <a:endParaRPr lang="bg-BG" sz="1900" kern="1200" dirty="0"/>
        </a:p>
      </dsp:txBody>
      <dsp:txXfrm>
        <a:off x="1279" y="586767"/>
        <a:ext cx="2732484" cy="544507"/>
      </dsp:txXfrm>
    </dsp:sp>
    <dsp:sp modelId="{876644C4-1967-4C4E-ADBD-BA5BC31A7C4B}">
      <dsp:nvSpPr>
        <dsp:cNvPr id="0" name=""/>
        <dsp:cNvSpPr/>
      </dsp:nvSpPr>
      <dsp:spPr>
        <a:xfrm>
          <a:off x="1367522" y="1129474"/>
          <a:ext cx="3360955" cy="597871"/>
        </a:xfrm>
        <a:custGeom>
          <a:avLst/>
          <a:gdLst/>
          <a:ahLst/>
          <a:cxnLst/>
          <a:rect l="0" t="0" r="0" b="0"/>
          <a:pathLst>
            <a:path>
              <a:moveTo>
                <a:pt x="3360955" y="0"/>
              </a:moveTo>
              <a:lnTo>
                <a:pt x="3360955" y="316035"/>
              </a:lnTo>
              <a:lnTo>
                <a:pt x="0" y="316035"/>
              </a:lnTo>
              <a:lnTo>
                <a:pt x="0" y="59787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2962519" y="1425268"/>
        <a:ext cx="170960" cy="6284"/>
      </dsp:txXfrm>
    </dsp:sp>
    <dsp:sp modelId="{544FFC22-45CC-4068-844D-B0DD89E49569}">
      <dsp:nvSpPr>
        <dsp:cNvPr id="0" name=""/>
        <dsp:cNvSpPr/>
      </dsp:nvSpPr>
      <dsp:spPr>
        <a:xfrm>
          <a:off x="3362235" y="586767"/>
          <a:ext cx="2732484" cy="5445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Contractors</a:t>
          </a:r>
          <a:endParaRPr lang="bg-BG" sz="1900" kern="1200" dirty="0"/>
        </a:p>
      </dsp:txBody>
      <dsp:txXfrm>
        <a:off x="3362235" y="586767"/>
        <a:ext cx="2732484" cy="544507"/>
      </dsp:txXfrm>
    </dsp:sp>
    <dsp:sp modelId="{B37012E0-7C36-470B-8DC4-FA9566B53C53}">
      <dsp:nvSpPr>
        <dsp:cNvPr id="0" name=""/>
        <dsp:cNvSpPr/>
      </dsp:nvSpPr>
      <dsp:spPr>
        <a:xfrm>
          <a:off x="2731964" y="1986280"/>
          <a:ext cx="597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787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015188" y="2028857"/>
        <a:ext cx="31423" cy="6284"/>
      </dsp:txXfrm>
    </dsp:sp>
    <dsp:sp modelId="{D07D6EDD-2546-468F-9019-88E9A742FA18}">
      <dsp:nvSpPr>
        <dsp:cNvPr id="0" name=""/>
        <dsp:cNvSpPr/>
      </dsp:nvSpPr>
      <dsp:spPr>
        <a:xfrm>
          <a:off x="1279" y="1759746"/>
          <a:ext cx="2732484" cy="5445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Invoices</a:t>
          </a:r>
          <a:endParaRPr lang="bg-BG" sz="1900" kern="1200" dirty="0"/>
        </a:p>
      </dsp:txBody>
      <dsp:txXfrm>
        <a:off x="1279" y="1759746"/>
        <a:ext cx="2732484" cy="544507"/>
      </dsp:txXfrm>
    </dsp:sp>
    <dsp:sp modelId="{27C3EE9A-EEA0-4BBF-8AF5-2783FF6FBD1E}">
      <dsp:nvSpPr>
        <dsp:cNvPr id="0" name=""/>
        <dsp:cNvSpPr/>
      </dsp:nvSpPr>
      <dsp:spPr>
        <a:xfrm>
          <a:off x="1367522" y="2302453"/>
          <a:ext cx="3360955" cy="597871"/>
        </a:xfrm>
        <a:custGeom>
          <a:avLst/>
          <a:gdLst/>
          <a:ahLst/>
          <a:cxnLst/>
          <a:rect l="0" t="0" r="0" b="0"/>
          <a:pathLst>
            <a:path>
              <a:moveTo>
                <a:pt x="3360955" y="0"/>
              </a:moveTo>
              <a:lnTo>
                <a:pt x="3360955" y="316035"/>
              </a:lnTo>
              <a:lnTo>
                <a:pt x="0" y="316035"/>
              </a:lnTo>
              <a:lnTo>
                <a:pt x="0" y="59787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2962519" y="2598247"/>
        <a:ext cx="170960" cy="6284"/>
      </dsp:txXfrm>
    </dsp:sp>
    <dsp:sp modelId="{BD178164-AB98-4ACA-AF30-6E813C17D043}">
      <dsp:nvSpPr>
        <dsp:cNvPr id="0" name=""/>
        <dsp:cNvSpPr/>
      </dsp:nvSpPr>
      <dsp:spPr>
        <a:xfrm>
          <a:off x="3362235" y="1759746"/>
          <a:ext cx="2732484" cy="5445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Invoice report</a:t>
          </a:r>
          <a:endParaRPr lang="bg-BG" sz="1900" kern="1200" dirty="0"/>
        </a:p>
      </dsp:txBody>
      <dsp:txXfrm>
        <a:off x="3362235" y="1759746"/>
        <a:ext cx="2732484" cy="544507"/>
      </dsp:txXfrm>
    </dsp:sp>
    <dsp:sp modelId="{9F6BD9D9-4163-48E9-93D9-F08D927B040A}">
      <dsp:nvSpPr>
        <dsp:cNvPr id="0" name=""/>
        <dsp:cNvSpPr/>
      </dsp:nvSpPr>
      <dsp:spPr>
        <a:xfrm>
          <a:off x="1279" y="2932725"/>
          <a:ext cx="2732484" cy="5445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Request for payment</a:t>
          </a:r>
          <a:endParaRPr lang="bg-BG" sz="1900" kern="1200" dirty="0"/>
        </a:p>
      </dsp:txBody>
      <dsp:txXfrm>
        <a:off x="1279" y="2932725"/>
        <a:ext cx="2732484" cy="544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9F4A8-6EAE-4506-8549-C0FE2203036F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C7151-B796-421F-B0FE-316FBDE7ED1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152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230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422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255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10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259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243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719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4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838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834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801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1A6AA-AF5E-4D83-9AE2-4BCDDB0639A5}" type="datetimeFigureOut">
              <a:rPr lang="bg-BG" smtClean="0"/>
              <a:t>30.3.2017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553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p.ipa-cbc-007.eu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лавие 2"/>
          <p:cNvSpPr txBox="1">
            <a:spLocks/>
          </p:cNvSpPr>
          <p:nvPr/>
        </p:nvSpPr>
        <p:spPr>
          <a:xfrm>
            <a:off x="29658" y="4732946"/>
            <a:ext cx="9084684" cy="519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bg-BG" sz="2800" b="1" dirty="0">
              <a:solidFill>
                <a:srgbClr val="003296"/>
              </a:solidFill>
              <a:ea typeface="+mj-ea"/>
              <a:cs typeface="Arial" panose="020B0604020202020204" pitchFamily="34" charset="0"/>
            </a:endParaRPr>
          </a:p>
        </p:txBody>
      </p:sp>
      <p:pic>
        <p:nvPicPr>
          <p:cNvPr id="13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496" y="6237313"/>
            <a:ext cx="9120423" cy="61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3663751"/>
            <a:ext cx="91821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Заглавие 1"/>
          <p:cNvSpPr txBox="1">
            <a:spLocks/>
          </p:cNvSpPr>
          <p:nvPr/>
        </p:nvSpPr>
        <p:spPr>
          <a:xfrm>
            <a:off x="1147762" y="2204864"/>
            <a:ext cx="705053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4800" b="1" dirty="0" smtClean="0">
                <a:solidFill>
                  <a:schemeClr val="bg1"/>
                </a:solidFill>
              </a:rPr>
              <a:t> </a:t>
            </a:r>
            <a:r>
              <a:rPr lang="bg-BG" sz="4000" b="1" dirty="0" smtClean="0">
                <a:solidFill>
                  <a:srgbClr val="003296"/>
                </a:solidFill>
                <a:latin typeface="Trebuchet MS" panose="020B0603020202020204" pitchFamily="34" charset="0"/>
                <a:cs typeface="Arial" panose="020B0604020202020204" pitchFamily="34" charset="0"/>
                <a:sym typeface="Arial" charset="0"/>
              </a:rPr>
              <a:t>МОДУЛ 1.3</a:t>
            </a:r>
          </a:p>
          <a:p>
            <a:r>
              <a:rPr lang="bg-BG" sz="4000" b="1" dirty="0" smtClean="0">
                <a:solidFill>
                  <a:srgbClr val="003296"/>
                </a:solidFill>
                <a:latin typeface="+mn-lt"/>
                <a:cs typeface="Arial" panose="020B0604020202020204" pitchFamily="34" charset="0"/>
              </a:rPr>
              <a:t>„Портал за бенефициенти“</a:t>
            </a:r>
          </a:p>
        </p:txBody>
      </p:sp>
      <p:pic>
        <p:nvPicPr>
          <p:cNvPr id="1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06276"/>
            <a:ext cx="8321675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3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8858" y="2292620"/>
            <a:ext cx="8371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400" dirty="0" smtClean="0">
                <a:solidFill>
                  <a:srgbClr val="003296"/>
                </a:solidFill>
              </a:rPr>
              <a:t>Порталът за бенефициенти по Програмата е достъпен на следния адрес: </a:t>
            </a:r>
            <a:r>
              <a:rPr lang="bg-BG" sz="2400" u="sng" dirty="0" smtClean="0">
                <a:solidFill>
                  <a:srgbClr val="003296"/>
                </a:solidFill>
                <a:hlinkClick r:id="rId6"/>
              </a:rPr>
              <a:t>http://bp.ipacbc-bgtr.eu</a:t>
            </a:r>
            <a:r>
              <a:rPr lang="bg-BG" sz="2400" dirty="0" smtClean="0">
                <a:solidFill>
                  <a:srgbClr val="003296"/>
                </a:solidFill>
              </a:rPr>
              <a:t>. </a:t>
            </a:r>
            <a:endParaRPr lang="bg-BG" sz="2400" dirty="0">
              <a:solidFill>
                <a:srgbClr val="00329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205" y="3444748"/>
            <a:ext cx="8371184" cy="256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bg-BG" sz="2400" dirty="0" smtClean="0">
                <a:solidFill>
                  <a:srgbClr val="003296"/>
                </a:solidFill>
              </a:rPr>
              <a:t>Всеки Водещ партньор получава потребителско име и парола за достъп (</a:t>
            </a:r>
            <a:r>
              <a:rPr lang="en-GB" sz="2400" dirty="0" smtClean="0">
                <a:solidFill>
                  <a:srgbClr val="003296"/>
                </a:solidFill>
              </a:rPr>
              <a:t>master account</a:t>
            </a:r>
            <a:r>
              <a:rPr lang="bg-BG" sz="2400" dirty="0" smtClean="0">
                <a:solidFill>
                  <a:srgbClr val="003296"/>
                </a:solidFill>
              </a:rPr>
              <a:t>) при подписване на Договора за субсидия.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bg-BG" sz="2400" dirty="0" smtClean="0">
                <a:solidFill>
                  <a:srgbClr val="003296"/>
                </a:solidFill>
              </a:rPr>
              <a:t>Водещите партньори могат да създадат потребителски права на своите партньори, като определят „потребители второ ниво“ (</a:t>
            </a:r>
            <a:r>
              <a:rPr lang="en-GB" sz="2400" dirty="0" smtClean="0">
                <a:solidFill>
                  <a:srgbClr val="003296"/>
                </a:solidFill>
              </a:rPr>
              <a:t>sub users</a:t>
            </a:r>
            <a:r>
              <a:rPr lang="bg-BG" sz="2400" dirty="0" smtClean="0">
                <a:solidFill>
                  <a:srgbClr val="003296"/>
                </a:solidFill>
              </a:rPr>
              <a:t>) за съответния проект.</a:t>
            </a:r>
            <a:endParaRPr lang="bg-BG" dirty="0" smtClean="0">
              <a:solidFill>
                <a:srgbClr val="00329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4331" y="1011170"/>
            <a:ext cx="579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003296"/>
                </a:solidFill>
              </a:rPr>
              <a:t>Достъп</a:t>
            </a:r>
            <a:endParaRPr lang="bg-BG" sz="2800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95536" y="1772816"/>
            <a:ext cx="839527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200" dirty="0" smtClean="0">
                <a:solidFill>
                  <a:srgbClr val="003296"/>
                </a:solidFill>
              </a:rPr>
              <a:t>Порталът за бенефициенти предоставя следните възможности: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bg-BG" sz="2200" dirty="0" smtClean="0">
                <a:solidFill>
                  <a:srgbClr val="003296"/>
                </a:solidFill>
              </a:rPr>
              <a:t>Прикачване на документи/файлове – възможност за всеки потребител; всеки отделен документ може да се прикачи само към съответния проект; документите могат да се споделят от всеки потребител, определен за конкретния проект.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bg-BG" sz="2200" dirty="0" smtClean="0">
                <a:solidFill>
                  <a:srgbClr val="003296"/>
                </a:solidFill>
              </a:rPr>
              <a:t>Съобщения – възможност за всеки потребител; системата позволява изпращането на електронно съобщение до друг потребител.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bg-BG" sz="2200" dirty="0" smtClean="0">
                <a:solidFill>
                  <a:srgbClr val="003296"/>
                </a:solidFill>
              </a:rPr>
              <a:t>Подаване на документи – възможност само за Водещия партньор; позволява официални писма и придружаващата ги документация да бъдат изпратени до органите за управление на Програмата.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06641" y="908720"/>
            <a:ext cx="579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003296"/>
                </a:solidFill>
              </a:rPr>
              <a:t>КОМУНИКАЦИЯ</a:t>
            </a:r>
            <a:endParaRPr lang="bg-BG" sz="2800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5536" y="1052736"/>
            <a:ext cx="839527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bg-BG" sz="2000" dirty="0" smtClean="0">
                <a:solidFill>
                  <a:srgbClr val="003296"/>
                </a:solidFill>
              </a:rPr>
              <a:t>Искания за промени в договора могат да се подават само от Водещия партньор. Процесът включва:</a:t>
            </a:r>
          </a:p>
          <a:p>
            <a:pPr marL="457200" indent="-457200" algn="just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bg-BG" sz="2000" dirty="0" smtClean="0">
                <a:solidFill>
                  <a:srgbClr val="003296"/>
                </a:solidFill>
              </a:rPr>
              <a:t>Искане за промяна във формуляра за кандидатстване – достъпна само за Водещия партньор; позволява да се създаде нова версия </a:t>
            </a:r>
            <a:r>
              <a:rPr lang="bg-BG" sz="2000" dirty="0">
                <a:solidFill>
                  <a:srgbClr val="003296"/>
                </a:solidFill>
              </a:rPr>
              <a:t>на формуляра за кандидатстване; </a:t>
            </a:r>
            <a:r>
              <a:rPr lang="bg-BG" sz="2000" b="1" dirty="0" smtClean="0">
                <a:solidFill>
                  <a:srgbClr val="003296"/>
                </a:solidFill>
              </a:rPr>
              <a:t>запазване</a:t>
            </a:r>
            <a:r>
              <a:rPr lang="bg-BG" sz="2000" dirty="0" smtClean="0">
                <a:solidFill>
                  <a:srgbClr val="003296"/>
                </a:solidFill>
              </a:rPr>
              <a:t> (</a:t>
            </a:r>
            <a:r>
              <a:rPr lang="en-GB" sz="2000" b="1" dirty="0" smtClean="0">
                <a:solidFill>
                  <a:srgbClr val="003296"/>
                </a:solidFill>
              </a:rPr>
              <a:t>Save</a:t>
            </a:r>
            <a:r>
              <a:rPr lang="bg-BG" sz="2000" b="1" dirty="0" smtClean="0">
                <a:solidFill>
                  <a:srgbClr val="003296"/>
                </a:solidFill>
              </a:rPr>
              <a:t>)</a:t>
            </a:r>
            <a:r>
              <a:rPr lang="bg-BG" sz="2000" dirty="0" smtClean="0">
                <a:solidFill>
                  <a:srgbClr val="003296"/>
                </a:solidFill>
              </a:rPr>
              <a:t> на настоящата версия, запазване на </a:t>
            </a:r>
            <a:r>
              <a:rPr lang="bg-BG" sz="2000" b="1" dirty="0" smtClean="0">
                <a:solidFill>
                  <a:srgbClr val="003296"/>
                </a:solidFill>
              </a:rPr>
              <a:t>нова</a:t>
            </a:r>
            <a:r>
              <a:rPr lang="bg-BG" sz="2000" dirty="0" smtClean="0">
                <a:solidFill>
                  <a:srgbClr val="003296"/>
                </a:solidFill>
              </a:rPr>
              <a:t> версия (</a:t>
            </a:r>
            <a:r>
              <a:rPr lang="en-GB" sz="2000" b="1" dirty="0" smtClean="0">
                <a:solidFill>
                  <a:srgbClr val="003296"/>
                </a:solidFill>
              </a:rPr>
              <a:t>Save subversion</a:t>
            </a:r>
            <a:r>
              <a:rPr lang="bg-BG" sz="2000" b="1" dirty="0" smtClean="0">
                <a:solidFill>
                  <a:srgbClr val="003296"/>
                </a:solidFill>
              </a:rPr>
              <a:t>)</a:t>
            </a:r>
            <a:r>
              <a:rPr lang="bg-BG" sz="2000" dirty="0" smtClean="0">
                <a:solidFill>
                  <a:srgbClr val="003296"/>
                </a:solidFill>
              </a:rPr>
              <a:t>, или връщане обратно към проекта</a:t>
            </a:r>
            <a:r>
              <a:rPr lang="bg-BG" sz="2000" b="1" dirty="0" smtClean="0">
                <a:solidFill>
                  <a:srgbClr val="003296"/>
                </a:solidFill>
              </a:rPr>
              <a:t> (</a:t>
            </a:r>
            <a:r>
              <a:rPr lang="en-GB" sz="2000" b="1" dirty="0" smtClean="0">
                <a:solidFill>
                  <a:srgbClr val="003296"/>
                </a:solidFill>
              </a:rPr>
              <a:t>Back to the project</a:t>
            </a:r>
            <a:r>
              <a:rPr lang="bg-BG" sz="2000" b="1" dirty="0" smtClean="0">
                <a:solidFill>
                  <a:srgbClr val="003296"/>
                </a:solidFill>
              </a:rPr>
              <a:t>)</a:t>
            </a:r>
            <a:r>
              <a:rPr lang="bg-BG" sz="2000" dirty="0" smtClean="0">
                <a:solidFill>
                  <a:srgbClr val="003296"/>
                </a:solidFill>
              </a:rPr>
              <a:t> без да бъдат запазвани промени. </a:t>
            </a:r>
          </a:p>
          <a:p>
            <a:pPr marL="457200" indent="-457200" algn="just">
              <a:spcBef>
                <a:spcPts val="800"/>
              </a:spcBef>
              <a:spcAft>
                <a:spcPts val="800"/>
              </a:spcAft>
              <a:buFontTx/>
              <a:buAutoNum type="arabicPeriod"/>
            </a:pPr>
            <a:r>
              <a:rPr lang="bg-BG" sz="2000" dirty="0" smtClean="0">
                <a:solidFill>
                  <a:srgbClr val="003296"/>
                </a:solidFill>
              </a:rPr>
              <a:t>Сравняване – Сравнява разликите между създадената нова версия и съществуващата такава, чрез използване на бутона </a:t>
            </a:r>
            <a:r>
              <a:rPr lang="bg-BG" sz="2000" b="1" dirty="0" smtClean="0">
                <a:solidFill>
                  <a:srgbClr val="003296"/>
                </a:solidFill>
              </a:rPr>
              <a:t>разлика</a:t>
            </a:r>
            <a:r>
              <a:rPr lang="bg-BG" sz="2000" dirty="0" smtClean="0">
                <a:solidFill>
                  <a:srgbClr val="003296"/>
                </a:solidFill>
              </a:rPr>
              <a:t> (</a:t>
            </a:r>
            <a:r>
              <a:rPr lang="en-GB" sz="2000" b="1" dirty="0" smtClean="0">
                <a:solidFill>
                  <a:srgbClr val="003296"/>
                </a:solidFill>
              </a:rPr>
              <a:t>Diff</a:t>
            </a:r>
            <a:r>
              <a:rPr lang="bg-BG" sz="2000" b="1" dirty="0" smtClean="0">
                <a:solidFill>
                  <a:srgbClr val="003296"/>
                </a:solidFill>
              </a:rPr>
              <a:t>)</a:t>
            </a:r>
            <a:r>
              <a:rPr lang="bg-BG" sz="2000" dirty="0" smtClean="0">
                <a:solidFill>
                  <a:srgbClr val="003296"/>
                </a:solidFill>
              </a:rPr>
              <a:t>. Получава се обобщена информация за промените по бюджетни линии, последвана от детайлизирана информация чрез паралелен изглед.</a:t>
            </a:r>
          </a:p>
          <a:p>
            <a:pPr marL="457200" indent="-457200" algn="just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bg-BG" sz="2000" dirty="0" smtClean="0">
                <a:solidFill>
                  <a:srgbClr val="003296"/>
                </a:solidFill>
              </a:rPr>
              <a:t>Изпращане на Искане за промяна във </a:t>
            </a:r>
            <a:r>
              <a:rPr lang="bg-BG" sz="2000" dirty="0">
                <a:solidFill>
                  <a:srgbClr val="003296"/>
                </a:solidFill>
              </a:rPr>
              <a:t>формуляра за кандидатстване </a:t>
            </a:r>
            <a:r>
              <a:rPr lang="bg-BG" sz="2000" dirty="0" smtClean="0">
                <a:solidFill>
                  <a:srgbClr val="003296"/>
                </a:solidFill>
              </a:rPr>
              <a:t>/</a:t>
            </a:r>
            <a:r>
              <a:rPr lang="bg-BG" sz="2000" dirty="0">
                <a:solidFill>
                  <a:srgbClr val="003296"/>
                </a:solidFill>
              </a:rPr>
              <a:t>д</a:t>
            </a:r>
            <a:r>
              <a:rPr lang="bg-BG" sz="2000" dirty="0" smtClean="0">
                <a:solidFill>
                  <a:srgbClr val="003296"/>
                </a:solidFill>
              </a:rPr>
              <a:t>оговора – Системата изпраща автоматично съобщение за подаденото Искане до отговорните за процеса служители. Съобщението е достъпно в секция </a:t>
            </a:r>
            <a:r>
              <a:rPr lang="bg-BG" sz="2000" b="1" dirty="0" smtClean="0">
                <a:solidFill>
                  <a:srgbClr val="003296"/>
                </a:solidFill>
              </a:rPr>
              <a:t>Комуникация и документи</a:t>
            </a:r>
            <a:r>
              <a:rPr lang="bg-BG" sz="2000" dirty="0" smtClean="0">
                <a:solidFill>
                  <a:srgbClr val="003296"/>
                </a:solidFill>
              </a:rPr>
              <a:t> (</a:t>
            </a:r>
            <a:r>
              <a:rPr lang="en-GB" sz="2000" b="1" dirty="0" smtClean="0">
                <a:solidFill>
                  <a:srgbClr val="003296"/>
                </a:solidFill>
              </a:rPr>
              <a:t>Communication and files</a:t>
            </a:r>
            <a:r>
              <a:rPr lang="bg-BG" sz="2000" b="1" dirty="0" smtClean="0">
                <a:solidFill>
                  <a:srgbClr val="003296"/>
                </a:solidFill>
              </a:rPr>
              <a:t>)</a:t>
            </a:r>
            <a:r>
              <a:rPr lang="bg-BG" sz="2000" dirty="0" smtClean="0">
                <a:solidFill>
                  <a:srgbClr val="003296"/>
                </a:solidFill>
              </a:rPr>
              <a:t>, подсекция </a:t>
            </a:r>
            <a:r>
              <a:rPr lang="bg-BG" sz="2000" b="1" dirty="0" smtClean="0">
                <a:solidFill>
                  <a:srgbClr val="003296"/>
                </a:solidFill>
              </a:rPr>
              <a:t>Комуникация</a:t>
            </a:r>
            <a:r>
              <a:rPr lang="bg-BG" sz="2000" dirty="0" smtClean="0">
                <a:solidFill>
                  <a:srgbClr val="003296"/>
                </a:solidFill>
              </a:rPr>
              <a:t> (</a:t>
            </a:r>
            <a:r>
              <a:rPr lang="en-GB" sz="2000" b="1" dirty="0" smtClean="0">
                <a:solidFill>
                  <a:srgbClr val="003296"/>
                </a:solidFill>
              </a:rPr>
              <a:t>Communication</a:t>
            </a:r>
            <a:r>
              <a:rPr lang="bg-BG" sz="2000" b="1" dirty="0" smtClean="0">
                <a:solidFill>
                  <a:srgbClr val="003296"/>
                </a:solidFill>
              </a:rPr>
              <a:t>)</a:t>
            </a:r>
            <a:r>
              <a:rPr lang="bg-BG" sz="2000" dirty="0" smtClean="0">
                <a:solidFill>
                  <a:srgbClr val="00329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4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93848190"/>
              </p:ext>
            </p:extLst>
          </p:nvPr>
        </p:nvGraphicFramePr>
        <p:xfrm>
          <a:off x="183569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74330" y="1090625"/>
            <a:ext cx="579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003296"/>
                </a:solidFill>
              </a:rPr>
              <a:t>ФИНАНСОВО УПРАВЛЕНИЕ</a:t>
            </a:r>
            <a:endParaRPr lang="bg-BG" sz="2800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3528" y="1052736"/>
            <a:ext cx="846728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200" dirty="0" smtClean="0">
                <a:solidFill>
                  <a:srgbClr val="003296"/>
                </a:solidFill>
              </a:rPr>
              <a:t>Процесът регистрира информация за всяка тръжна процедура по проекта.</a:t>
            </a: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lvl="0" algn="just"/>
            <a:r>
              <a:rPr lang="bg-BG" sz="2200" dirty="0" smtClean="0">
                <a:solidFill>
                  <a:srgbClr val="003296"/>
                </a:solidFill>
              </a:rPr>
              <a:t>ВП има възможност да </a:t>
            </a:r>
          </a:p>
          <a:p>
            <a:pPr lvl="0" algn="just"/>
            <a:r>
              <a:rPr lang="bg-BG" sz="2200" dirty="0" smtClean="0">
                <a:solidFill>
                  <a:srgbClr val="003296"/>
                </a:solidFill>
              </a:rPr>
              <a:t>създава, обновява и</a:t>
            </a:r>
          </a:p>
          <a:p>
            <a:pPr lvl="0" algn="just"/>
            <a:r>
              <a:rPr lang="bg-BG" sz="2200" dirty="0" smtClean="0">
                <a:solidFill>
                  <a:srgbClr val="003296"/>
                </a:solidFill>
              </a:rPr>
              <a:t>заличава информация</a:t>
            </a:r>
          </a:p>
          <a:p>
            <a:pPr lvl="0" algn="just"/>
            <a:r>
              <a:rPr lang="bg-BG" sz="2200" dirty="0" smtClean="0">
                <a:solidFill>
                  <a:srgbClr val="003296"/>
                </a:solidFill>
              </a:rPr>
              <a:t>за всяка тръжна</a:t>
            </a:r>
          </a:p>
          <a:p>
            <a:pPr lvl="0" algn="just"/>
            <a:r>
              <a:rPr lang="bg-BG" sz="2200" dirty="0" smtClean="0">
                <a:solidFill>
                  <a:srgbClr val="003296"/>
                </a:solidFill>
              </a:rPr>
              <a:t>процедура по проекта.</a:t>
            </a: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r>
              <a:rPr lang="bg-BG" sz="2200" dirty="0" smtClean="0">
                <a:solidFill>
                  <a:srgbClr val="003296"/>
                </a:solidFill>
              </a:rPr>
              <a:t>Чрез системата се </a:t>
            </a:r>
          </a:p>
          <a:p>
            <a:pPr algn="just"/>
            <a:r>
              <a:rPr lang="bg-BG" sz="2200" dirty="0" smtClean="0">
                <a:solidFill>
                  <a:srgbClr val="003296"/>
                </a:solidFill>
              </a:rPr>
              <a:t>създават и управляват</a:t>
            </a:r>
          </a:p>
          <a:p>
            <a:pPr algn="just"/>
            <a:r>
              <a:rPr lang="bg-BG" sz="2200" dirty="0" smtClean="0">
                <a:solidFill>
                  <a:srgbClr val="003296"/>
                </a:solidFill>
              </a:rPr>
              <a:t>и Плановете за </a:t>
            </a:r>
          </a:p>
          <a:p>
            <a:pPr algn="just"/>
            <a:r>
              <a:rPr lang="bg-BG" sz="2200" dirty="0" smtClean="0">
                <a:solidFill>
                  <a:srgbClr val="003296"/>
                </a:solidFill>
              </a:rPr>
              <a:t>обществени поръчки</a:t>
            </a:r>
          </a:p>
          <a:p>
            <a:pPr algn="just"/>
            <a:r>
              <a:rPr lang="bg-BG" sz="2200" dirty="0" smtClean="0">
                <a:solidFill>
                  <a:srgbClr val="003296"/>
                </a:solidFill>
              </a:rPr>
              <a:t>(PPR).</a:t>
            </a:r>
            <a:endParaRPr lang="bg-BG" sz="2200" dirty="0">
              <a:solidFill>
                <a:srgbClr val="003296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16832"/>
            <a:ext cx="5321052" cy="39163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0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1532" y="1842198"/>
            <a:ext cx="83711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bg-BG" sz="2200" dirty="0" smtClean="0">
                <a:solidFill>
                  <a:srgbClr val="003296"/>
                </a:solidFill>
              </a:rPr>
              <a:t>Процесът управлява отделните разходно оправдателни документи по проекта. Позволява да се съхрани и управлява информация за спецификата на всеки платежен документ.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bg-BG" sz="2200" dirty="0" smtClean="0">
                <a:solidFill>
                  <a:srgbClr val="003296"/>
                </a:solidFill>
              </a:rPr>
              <a:t>Нивото на записите е „фактура“ (</a:t>
            </a:r>
            <a:r>
              <a:rPr lang="en-GB" sz="2200" dirty="0" smtClean="0">
                <a:solidFill>
                  <a:srgbClr val="003296"/>
                </a:solidFill>
              </a:rPr>
              <a:t>invoice item</a:t>
            </a:r>
            <a:r>
              <a:rPr lang="bg-BG" sz="2200" dirty="0" smtClean="0">
                <a:solidFill>
                  <a:srgbClr val="003296"/>
                </a:solidFill>
              </a:rPr>
              <a:t>) и се използва когато разходите се отнасят към различни бюджетни линии.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bg-BG" sz="2200" dirty="0" smtClean="0">
                <a:solidFill>
                  <a:srgbClr val="003296"/>
                </a:solidFill>
              </a:rPr>
              <a:t>Въвеждането на „фактура“ (</a:t>
            </a:r>
            <a:r>
              <a:rPr lang="en-GB" sz="2200" dirty="0" smtClean="0">
                <a:solidFill>
                  <a:srgbClr val="003296"/>
                </a:solidFill>
              </a:rPr>
              <a:t>invoice item</a:t>
            </a:r>
            <a:r>
              <a:rPr lang="bg-BG" sz="2200" dirty="0" smtClean="0">
                <a:solidFill>
                  <a:srgbClr val="003296"/>
                </a:solidFill>
              </a:rPr>
              <a:t>) позволява да се направи връзка със съответната тръжна процедура и доставчика.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bg-BG" sz="2200" dirty="0" smtClean="0">
                <a:solidFill>
                  <a:srgbClr val="003296"/>
                </a:solidFill>
              </a:rPr>
              <a:t>Описът на фактурите се генерира автоматично след като ВП/ПП изберат разходите, които да бъдат включени. Описът на фактурите (</a:t>
            </a:r>
            <a:r>
              <a:rPr lang="en-GB" sz="2200" dirty="0" smtClean="0">
                <a:solidFill>
                  <a:srgbClr val="003296"/>
                </a:solidFill>
              </a:rPr>
              <a:t>Invoice report</a:t>
            </a:r>
            <a:r>
              <a:rPr lang="bg-BG" sz="2200" dirty="0" smtClean="0">
                <a:solidFill>
                  <a:srgbClr val="003296"/>
                </a:solidFill>
              </a:rPr>
              <a:t>) може да бъде изпратен до УО/ПНК чрез системата 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4330" y="908720"/>
            <a:ext cx="5795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003296"/>
                </a:solidFill>
              </a:rPr>
              <a:t>ФИНАНСОВИ ДОКУМЕНТИ И ОПИС НА ФАКТУРИТЕ</a:t>
            </a:r>
            <a:endParaRPr lang="bg-BG" sz="2400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01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1682279"/>
            <a:ext cx="83952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400" dirty="0" smtClean="0">
                <a:solidFill>
                  <a:srgbClr val="003296"/>
                </a:solidFill>
              </a:rPr>
              <a:t>Процесът регистрира в системата индикаторите и данните за изпълнение на проекта.</a:t>
            </a: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endParaRPr lang="bg-BG" sz="2400" dirty="0" smtClean="0">
              <a:solidFill>
                <a:srgbClr val="003296"/>
              </a:solidFill>
            </a:endParaRPr>
          </a:p>
          <a:p>
            <a:pPr algn="just"/>
            <a:r>
              <a:rPr lang="bg-BG" sz="2400" dirty="0" smtClean="0">
                <a:solidFill>
                  <a:srgbClr val="003296"/>
                </a:solidFill>
              </a:rPr>
              <a:t>Допълнителна информация може да бъде регистрирана и запазена в съответната форма за всеки отчетен период.  След като бъде изпратена, информацията не може да се коригира или променя.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133" y="2564904"/>
            <a:ext cx="5753100" cy="2014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74330" y="1000784"/>
            <a:ext cx="579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003296"/>
                </a:solidFill>
              </a:rPr>
              <a:t>ОТЧЕТИ ЗА НАПРЕДЪКА</a:t>
            </a:r>
            <a:endParaRPr lang="bg-BG" sz="2800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411957" y="3171825"/>
            <a:ext cx="8395279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576263" indent="-2730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855663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1462088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Clr>
                <a:srgbClr val="31B6FD"/>
              </a:buClr>
              <a:buFont typeface="Symbol" pitchFamily="18" charset="2"/>
              <a:buNone/>
            </a:pPr>
            <a:r>
              <a:rPr lang="bg-BG" altLang="bg-BG" sz="3400" b="1" dirty="0" smtClean="0">
                <a:solidFill>
                  <a:srgbClr val="003296"/>
                </a:solidFill>
                <a:latin typeface="Calibri" pitchFamily="34" charset="0"/>
              </a:rPr>
              <a:t>Благодаря за вниманието!</a:t>
            </a:r>
            <a:endParaRPr lang="bg-BG" altLang="bg-BG" sz="3400" b="1" dirty="0">
              <a:solidFill>
                <a:srgbClr val="003296"/>
              </a:solidFill>
              <a:latin typeface="Calibri" pitchFamily="34" charset="0"/>
            </a:endParaRPr>
          </a:p>
        </p:txBody>
      </p:sp>
      <p:pic>
        <p:nvPicPr>
          <p:cNvPr id="9" name="Картина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8910" y="5893695"/>
            <a:ext cx="3151905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528</Words>
  <Application>Microsoft Office PowerPoint</Application>
  <PresentationFormat>On-screen Show (4:3)</PresentationFormat>
  <Paragraphs>57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Toni Jakimovski</dc:creator>
  <cp:lastModifiedBy>Vania Hristova</cp:lastModifiedBy>
  <cp:revision>268</cp:revision>
  <dcterms:created xsi:type="dcterms:W3CDTF">2015-08-20T10:52:59Z</dcterms:created>
  <dcterms:modified xsi:type="dcterms:W3CDTF">2017-03-30T06:51:27Z</dcterms:modified>
</cp:coreProperties>
</file>