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4" r:id="rId2"/>
    <p:sldId id="256" r:id="rId3"/>
    <p:sldId id="260" r:id="rId4"/>
    <p:sldId id="258" r:id="rId5"/>
    <p:sldId id="259" r:id="rId6"/>
    <p:sldId id="261" r:id="rId7"/>
    <p:sldId id="268" r:id="rId8"/>
    <p:sldId id="269" r:id="rId9"/>
    <p:sldId id="266" r:id="rId10"/>
    <p:sldId id="272" r:id="rId11"/>
    <p:sldId id="271" r:id="rId12"/>
    <p:sldId id="264" r:id="rId13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FF"/>
    <a:srgbClr val="159B25"/>
    <a:srgbClr val="003296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492" autoAdjust="0"/>
    <p:restoredTop sz="91941" autoAdjust="0"/>
  </p:normalViewPr>
  <p:slideViewPr>
    <p:cSldViewPr>
      <p:cViewPr>
        <p:scale>
          <a:sx n="80" d="100"/>
          <a:sy n="80" d="100"/>
        </p:scale>
        <p:origin x="-2952" y="-6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9F4A8-6EAE-4506-8549-C0FE2203036F}" type="datetimeFigureOut">
              <a:rPr lang="bg-BG" smtClean="0"/>
              <a:t>30.3.2017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C7151-B796-421F-B0FE-316FBDE7ED1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61529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t>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29842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t>11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t>12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bg-BG" sz="1200" dirty="0" smtClean="0">
              <a:solidFill>
                <a:srgbClr val="00B050"/>
              </a:solidFill>
              <a:cs typeface="Arial" panose="020B0604020202020204" pitchFamily="34" charset="0"/>
            </a:endParaRPr>
          </a:p>
          <a:p>
            <a:endParaRPr lang="bg-BG" dirty="0">
              <a:solidFill>
                <a:srgbClr val="159B2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t>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t>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lang="ru-RU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altLang="bg-BG" sz="1200" dirty="0" smtClean="0">
                <a:solidFill>
                  <a:srgbClr val="003296"/>
                </a:solidFill>
                <a:cs typeface="Arial" panose="020B0604020202020204" pitchFamily="34" charset="0"/>
              </a:rPr>
              <a:t>*конкретни постигнати резултати от изпълнението на дейностите* (колона „</a:t>
            </a:r>
            <a:r>
              <a:rPr lang="en-US" altLang="bg-BG" sz="1200" dirty="0" smtClean="0">
                <a:solidFill>
                  <a:srgbClr val="003296"/>
                </a:solidFill>
                <a:cs typeface="Arial" panose="020B0604020202020204" pitchFamily="34" charset="0"/>
              </a:rPr>
              <a:t>Outputs delivered in the reporting period</a:t>
            </a:r>
            <a:r>
              <a:rPr lang="bg-BG" altLang="bg-BG" sz="1200" dirty="0" smtClean="0">
                <a:solidFill>
                  <a:srgbClr val="003296"/>
                </a:solidFill>
                <a:cs typeface="Arial" panose="020B0604020202020204" pitchFamily="34" charset="0"/>
              </a:rPr>
              <a:t>“</a:t>
            </a:r>
            <a:r>
              <a:rPr lang="bg-BG" altLang="bg-BG" sz="1200" baseline="0" dirty="0" smtClean="0">
                <a:solidFill>
                  <a:srgbClr val="003296"/>
                </a:solidFill>
                <a:cs typeface="Arial" panose="020B0604020202020204" pitchFamily="34" charset="0"/>
              </a:rPr>
              <a:t> в</a:t>
            </a:r>
            <a:r>
              <a:rPr lang="bg-BG" altLang="bg-BG" sz="1200" dirty="0" smtClean="0">
                <a:solidFill>
                  <a:srgbClr val="003296"/>
                </a:solidFill>
                <a:cs typeface="Arial" panose="020B0604020202020204" pitchFamily="34" charset="0"/>
              </a:rPr>
              <a:t> т. </a:t>
            </a:r>
            <a:r>
              <a:rPr lang="en-US" altLang="bg-BG" sz="1200" dirty="0" smtClean="0">
                <a:solidFill>
                  <a:srgbClr val="003296"/>
                </a:solidFill>
                <a:cs typeface="Arial" panose="020B0604020202020204" pitchFamily="34" charset="0"/>
              </a:rPr>
              <a:t>2.1</a:t>
            </a:r>
            <a:r>
              <a:rPr lang="bg-BG" altLang="bg-BG" sz="1200" dirty="0" smtClean="0">
                <a:solidFill>
                  <a:srgbClr val="003296"/>
                </a:solidFill>
                <a:cs typeface="Arial" panose="020B0604020202020204" pitchFamily="34" charset="0"/>
              </a:rPr>
              <a:t>) през отчетното тримесечие са напр. - ремонтиран физкултурен салон, доставено</a:t>
            </a:r>
            <a:r>
              <a:rPr lang="bg-BG" altLang="bg-BG" sz="1200" baseline="0" dirty="0" smtClean="0">
                <a:solidFill>
                  <a:srgbClr val="003296"/>
                </a:solidFill>
                <a:cs typeface="Arial" panose="020B0604020202020204" pitchFamily="34" charset="0"/>
              </a:rPr>
              <a:t> оборудване, изработена стратегия, ръководство, др., проведен обучителен семинар, конференция, изработени рекламни материали и т.н.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t>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t>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t>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t>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C7151-B796-421F-B0FE-316FBDE7ED1B}" type="slidenum">
              <a:rPr lang="bg-BG" smtClean="0"/>
              <a:t>10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46530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A6AA-AF5E-4D83-9AE2-4BCDDB0639A5}" type="datetimeFigureOut">
              <a:rPr lang="bg-BG" smtClean="0"/>
              <a:t>30.3.2017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67FD-0B61-4523-BE19-F4BAFACF792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02303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A6AA-AF5E-4D83-9AE2-4BCDDB0639A5}" type="datetimeFigureOut">
              <a:rPr lang="bg-BG" smtClean="0"/>
              <a:t>30.3.2017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67FD-0B61-4523-BE19-F4BAFACF792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44221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A6AA-AF5E-4D83-9AE2-4BCDDB0639A5}" type="datetimeFigureOut">
              <a:rPr lang="bg-BG" smtClean="0"/>
              <a:t>30.3.2017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67FD-0B61-4523-BE19-F4BAFACF792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42555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A6AA-AF5E-4D83-9AE2-4BCDDB0639A5}" type="datetimeFigureOut">
              <a:rPr lang="bg-BG" smtClean="0"/>
              <a:t>30.3.2017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67FD-0B61-4523-BE19-F4BAFACF792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8107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A6AA-AF5E-4D83-9AE2-4BCDDB0639A5}" type="datetimeFigureOut">
              <a:rPr lang="bg-BG" smtClean="0"/>
              <a:t>30.3.2017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67FD-0B61-4523-BE19-F4BAFACF792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52597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A6AA-AF5E-4D83-9AE2-4BCDDB0639A5}" type="datetimeFigureOut">
              <a:rPr lang="bg-BG" smtClean="0"/>
              <a:t>30.3.2017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67FD-0B61-4523-BE19-F4BAFACF792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32435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A6AA-AF5E-4D83-9AE2-4BCDDB0639A5}" type="datetimeFigureOut">
              <a:rPr lang="bg-BG" smtClean="0"/>
              <a:t>30.3.2017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67FD-0B61-4523-BE19-F4BAFACF792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37195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A6AA-AF5E-4D83-9AE2-4BCDDB0639A5}" type="datetimeFigureOut">
              <a:rPr lang="bg-BG" smtClean="0"/>
              <a:t>30.3.2017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67FD-0B61-4523-BE19-F4BAFACF792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4438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A6AA-AF5E-4D83-9AE2-4BCDDB0639A5}" type="datetimeFigureOut">
              <a:rPr lang="bg-BG" smtClean="0"/>
              <a:t>30.3.2017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67FD-0B61-4523-BE19-F4BAFACF792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88384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A6AA-AF5E-4D83-9AE2-4BCDDB0639A5}" type="datetimeFigureOut">
              <a:rPr lang="bg-BG" smtClean="0"/>
              <a:t>30.3.2017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67FD-0B61-4523-BE19-F4BAFACF792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88347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A6AA-AF5E-4D83-9AE2-4BCDDB0639A5}" type="datetimeFigureOut">
              <a:rPr lang="bg-BG" smtClean="0"/>
              <a:t>30.3.2017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167FD-0B61-4523-BE19-F4BAFACF792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98019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1A6AA-AF5E-4D83-9AE2-4BCDDB0639A5}" type="datetimeFigureOut">
              <a:rPr lang="bg-BG" smtClean="0"/>
              <a:t>30.3.2017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167FD-0B61-4523-BE19-F4BAFACF7920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95539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лавие 2"/>
          <p:cNvSpPr txBox="1">
            <a:spLocks/>
          </p:cNvSpPr>
          <p:nvPr/>
        </p:nvSpPr>
        <p:spPr>
          <a:xfrm>
            <a:off x="29658" y="4732946"/>
            <a:ext cx="9084684" cy="5190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bg-BG" sz="2800" b="1" dirty="0">
                <a:solidFill>
                  <a:srgbClr val="003296"/>
                </a:solidFill>
                <a:ea typeface="+mj-ea"/>
                <a:cs typeface="Arial" panose="020B0604020202020204" pitchFamily="34" charset="0"/>
              </a:rPr>
              <a:t>Хасково, 29 март 2017</a:t>
            </a:r>
          </a:p>
        </p:txBody>
      </p:sp>
      <p:pic>
        <p:nvPicPr>
          <p:cNvPr id="13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5496" y="6237313"/>
            <a:ext cx="9120423" cy="618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3663751"/>
            <a:ext cx="9182100" cy="34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Заглавие 1"/>
          <p:cNvSpPr txBox="1">
            <a:spLocks/>
          </p:cNvSpPr>
          <p:nvPr/>
        </p:nvSpPr>
        <p:spPr>
          <a:xfrm>
            <a:off x="1147762" y="2204864"/>
            <a:ext cx="7050534" cy="1440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sz="4000" b="1" dirty="0" smtClean="0">
                <a:solidFill>
                  <a:srgbClr val="003296"/>
                </a:solidFill>
                <a:latin typeface="+mn-lt"/>
                <a:cs typeface="Arial" panose="020B0604020202020204" pitchFamily="34" charset="0"/>
              </a:rPr>
              <a:t>Обучение </a:t>
            </a:r>
          </a:p>
          <a:p>
            <a:r>
              <a:rPr lang="bg-BG" sz="4000" b="1" dirty="0" smtClean="0">
                <a:solidFill>
                  <a:srgbClr val="003296"/>
                </a:solidFill>
                <a:latin typeface="+mn-lt"/>
                <a:cs typeface="Arial" panose="020B0604020202020204" pitchFamily="34" charset="0"/>
              </a:rPr>
              <a:t>„Изпълнение на проекти“</a:t>
            </a:r>
          </a:p>
        </p:txBody>
      </p:sp>
      <p:pic>
        <p:nvPicPr>
          <p:cNvPr id="1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0"/>
            <a:ext cx="9144002" cy="1613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206276"/>
            <a:ext cx="8321675" cy="120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160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" y="6669800"/>
            <a:ext cx="9152554" cy="216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1"/>
            <a:ext cx="9144002" cy="1033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420" y="116632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3294666" y="116632"/>
            <a:ext cx="444568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20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ПРОВЕРКИ НА МЯСТО</a:t>
            </a:r>
            <a:endParaRPr lang="bg-BG" sz="2000" b="1" dirty="0">
              <a:solidFill>
                <a:srgbClr val="003296"/>
              </a:solidFill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1" y="904178"/>
            <a:ext cx="8553346" cy="5563667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bg-BG" dirty="0"/>
          </a:p>
        </p:txBody>
      </p:sp>
      <p:sp>
        <p:nvSpPr>
          <p:cNvPr id="10" name="Rectangle 9"/>
          <p:cNvSpPr/>
          <p:nvPr/>
        </p:nvSpPr>
        <p:spPr>
          <a:xfrm>
            <a:off x="251521" y="1341208"/>
            <a:ext cx="8553346" cy="5184577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bg-BG" dirty="0"/>
          </a:p>
        </p:txBody>
      </p:sp>
      <p:sp>
        <p:nvSpPr>
          <p:cNvPr id="2" name="Rectangle 1"/>
          <p:cNvSpPr/>
          <p:nvPr/>
        </p:nvSpPr>
        <p:spPr>
          <a:xfrm>
            <a:off x="251521" y="1216415"/>
            <a:ext cx="8553346" cy="5434161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 algn="just">
              <a:lnSpc>
                <a:spcPts val="19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bg-BG" sz="15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Първоначално посещение на място </a:t>
            </a: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от СС или среща в офиса на СС с цел запознаване с екипа на проекта, проверка на капацитета и ресурсите му за изпълнение на дейностите, отношенията между партньорите, идентифициране на рисковете, т.н. </a:t>
            </a:r>
          </a:p>
          <a:p>
            <a:pPr marL="285750" indent="-285750" algn="just">
              <a:lnSpc>
                <a:spcPts val="19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bg-BG" sz="15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Внезапни проверки на място </a:t>
            </a: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(ad-hoc) могат да бъдат провеждани по време на целия период на изпълнение на проекта. Извършват се в случай на сериозни проблеми/ рискове, възникнали по време на изпълнението и са насочени към анализ на ситуацията и предприемане на адекватни мерки. Като по-високо рискови, инвестиционните проекти са обикновено обект на специални проверки на място. </a:t>
            </a:r>
          </a:p>
          <a:p>
            <a:pPr marL="285750" indent="-285750" algn="just">
              <a:lnSpc>
                <a:spcPts val="19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bg-BG" sz="15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Финално посещение на място </a:t>
            </a: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след края на проекта – проверка на постигнатите резултати и индикатори в т.ч доставено оборудване, получени услуги, изпълнени строително-ремонтни работи, визуализация, документацията, удостоверяваща изпълнението на дейностите, т.н.</a:t>
            </a:r>
          </a:p>
          <a:p>
            <a:pPr marL="285750" indent="-285750" algn="just">
              <a:lnSpc>
                <a:spcPts val="19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bg-BG" sz="1500" b="1" dirty="0" err="1" smtClean="0">
                <a:solidFill>
                  <a:srgbClr val="003296"/>
                </a:solidFill>
                <a:cs typeface="Arial" panose="020B0604020202020204" pitchFamily="34" charset="0"/>
              </a:rPr>
              <a:t>Последващи</a:t>
            </a:r>
            <a:r>
              <a:rPr lang="bg-BG" sz="15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 проверки на място </a:t>
            </a: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(</a:t>
            </a:r>
            <a:r>
              <a:rPr lang="bg-BG" sz="1500" dirty="0" err="1" smtClean="0">
                <a:solidFill>
                  <a:srgbClr val="003296"/>
                </a:solidFill>
                <a:cs typeface="Arial" panose="020B0604020202020204" pitchFamily="34" charset="0"/>
              </a:rPr>
              <a:t>ex-post</a:t>
            </a: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) - целта е проверка на съответствието и функционирането на придобитите активи и дали всички резултати, активи и придобивки се използват безплатно от целевите групи и широката общественост. </a:t>
            </a:r>
          </a:p>
          <a:p>
            <a:pPr marL="285750" indent="-285750" algn="just">
              <a:lnSpc>
                <a:spcPts val="19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bg-BG" sz="15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Одит на проекта </a:t>
            </a: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- извършват се от </a:t>
            </a:r>
            <a:r>
              <a:rPr lang="bg-BG" sz="1500" dirty="0" err="1" smtClean="0">
                <a:solidFill>
                  <a:srgbClr val="003296"/>
                </a:solidFill>
                <a:cs typeface="Arial" panose="020B0604020202020204" pitchFamily="34" charset="0"/>
              </a:rPr>
              <a:t>Одитиращия</a:t>
            </a: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 орган (ОО) или от външни </a:t>
            </a:r>
            <a:r>
              <a:rPr lang="bg-BG" sz="1500" dirty="0" err="1" smtClean="0">
                <a:solidFill>
                  <a:srgbClr val="003296"/>
                </a:solidFill>
                <a:cs typeface="Arial" panose="020B0604020202020204" pitchFamily="34" charset="0"/>
              </a:rPr>
              <a:t>одитори</a:t>
            </a: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 от името на ОО, наречени “второ ниво на контрол”. Водещият партньор и неговите партньори следва да предоставят цялата проектна документация и да осигурят достъп до офиса.</a:t>
            </a:r>
          </a:p>
          <a:p>
            <a:pPr algn="just"/>
            <a:endParaRPr lang="en-US" sz="2000" dirty="0">
              <a:solidFill>
                <a:srgbClr val="003296"/>
              </a:solidFill>
              <a:cs typeface="Arial" panose="020B0604020202020204" pitchFamily="34" charset="0"/>
            </a:endParaRPr>
          </a:p>
          <a:p>
            <a:pPr algn="just"/>
            <a:endParaRPr lang="bg-BG" sz="2000" dirty="0">
              <a:solidFill>
                <a:srgbClr val="003296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80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" y="6309320"/>
            <a:ext cx="9152554" cy="576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1"/>
            <a:ext cx="9144002" cy="1033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420" y="116632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1521" y="1033685"/>
            <a:ext cx="8553346" cy="5430509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2" name="Rectangle 11"/>
          <p:cNvSpPr/>
          <p:nvPr/>
        </p:nvSpPr>
        <p:spPr>
          <a:xfrm>
            <a:off x="3203848" y="116632"/>
            <a:ext cx="46945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cap="all" dirty="0">
                <a:solidFill>
                  <a:srgbClr val="003296"/>
                </a:solidFill>
                <a:cs typeface="Arial" panose="020B0604020202020204" pitchFamily="34" charset="0"/>
              </a:rPr>
              <a:t>Често срещани пропуски на бенефициентите при подготовката и провеждането на </a:t>
            </a:r>
            <a:r>
              <a:rPr lang="ru-RU" sz="1600" b="1" cap="all" dirty="0" smtClean="0">
                <a:solidFill>
                  <a:srgbClr val="003296"/>
                </a:solidFill>
                <a:cs typeface="Arial" panose="020B0604020202020204" pitchFamily="34" charset="0"/>
              </a:rPr>
              <a:t>проверките на </a:t>
            </a:r>
            <a:r>
              <a:rPr lang="ru-RU" sz="1600" b="1" cap="all" dirty="0">
                <a:solidFill>
                  <a:srgbClr val="003296"/>
                </a:solidFill>
                <a:cs typeface="Arial" panose="020B0604020202020204" pitchFamily="34" charset="0"/>
              </a:rPr>
              <a:t>място</a:t>
            </a:r>
            <a:endParaRPr lang="bg-BG" sz="1600" b="1" cap="all" dirty="0">
              <a:solidFill>
                <a:srgbClr val="003296"/>
              </a:solidFill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1520" y="1340768"/>
            <a:ext cx="8553346" cy="4852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Недостатъчно добре подредена и архивирана документация; </a:t>
            </a:r>
          </a:p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Липса на документи – приемно предавателни протоколи със серийните номера на доставените артикули, сертификати за произход, непълнота в съдържанието, т.н.;</a:t>
            </a:r>
          </a:p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Забавяне при издаването на документи, свързани със строителството;</a:t>
            </a:r>
          </a:p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Липса на информационна табела/ знак;</a:t>
            </a:r>
          </a:p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Липсваща информация за дейностите на другия партньор или неговата документация;</a:t>
            </a:r>
          </a:p>
          <a:p>
            <a:pPr algn="just">
              <a:lnSpc>
                <a:spcPts val="2200"/>
              </a:lnSpc>
              <a:spcAft>
                <a:spcPts val="600"/>
              </a:spcAft>
            </a:pPr>
            <a:r>
              <a:rPr lang="bg-BG" sz="1600" dirty="0" smtClean="0">
                <a:solidFill>
                  <a:srgbClr val="FF0000"/>
                </a:solidFill>
                <a:cs typeface="Arial" panose="020B0604020202020204" pitchFamily="34" charset="0"/>
              </a:rPr>
              <a:t>Често срещани грешки и причини за липса на у</a:t>
            </a:r>
            <a:r>
              <a:rPr lang="bg-BG" sz="16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стойчивост</a:t>
            </a:r>
            <a:r>
              <a:rPr lang="bg-BG" sz="1600" dirty="0" smtClean="0">
                <a:solidFill>
                  <a:srgbClr val="FF0000"/>
                </a:solidFill>
                <a:cs typeface="Arial" panose="020B0604020202020204" pitchFamily="34" charset="0"/>
              </a:rPr>
              <a:t> на проектните резултати: </a:t>
            </a:r>
          </a:p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600" dirty="0">
                <a:solidFill>
                  <a:srgbClr val="FF0000"/>
                </a:solidFill>
                <a:cs typeface="Arial" panose="020B0604020202020204" pitchFamily="34" charset="0"/>
              </a:rPr>
              <a:t>Липса на партньорство за осигуряване на устойчивост на проекта;</a:t>
            </a:r>
          </a:p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600" dirty="0" smtClean="0">
                <a:solidFill>
                  <a:srgbClr val="FF0000"/>
                </a:solidFill>
                <a:cs typeface="Arial" panose="020B0604020202020204" pitchFamily="34" charset="0"/>
              </a:rPr>
              <a:t>Сградата, помещението, оборудването  не се използват за целите, планирани по проекта; </a:t>
            </a:r>
          </a:p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600" dirty="0" smtClean="0">
                <a:solidFill>
                  <a:srgbClr val="FF0000"/>
                </a:solidFill>
                <a:cs typeface="Arial" panose="020B0604020202020204" pitchFamily="34" charset="0"/>
              </a:rPr>
              <a:t>Не са предвидени средства за регулярна поддръжка на сградата, помещението, създадени работни/ обучителни места, доставено оборудване, създадени услуги/ уебсайтове и др.;</a:t>
            </a:r>
          </a:p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600" dirty="0" smtClean="0">
                <a:solidFill>
                  <a:srgbClr val="FF0000"/>
                </a:solidFill>
                <a:cs typeface="Arial" panose="020B0604020202020204" pitchFamily="34" charset="0"/>
              </a:rPr>
              <a:t>Не е определен отговорник за поддръжка на инвестицията, услугата; </a:t>
            </a:r>
          </a:p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600" dirty="0" smtClean="0">
                <a:solidFill>
                  <a:srgbClr val="FF0000"/>
                </a:solidFill>
                <a:cs typeface="Arial" panose="020B0604020202020204" pitchFamily="34" charset="0"/>
              </a:rPr>
              <a:t>Липсва публичност сред местното население за ползите от проекта. </a:t>
            </a:r>
          </a:p>
          <a:p>
            <a:pPr algn="just"/>
            <a:endParaRPr lang="ru-RU" sz="1600" dirty="0">
              <a:solidFill>
                <a:srgbClr val="003296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7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" y="6165304"/>
            <a:ext cx="9152554" cy="720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0"/>
            <a:ext cx="9144002" cy="141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420" y="116632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1521" y="1700808"/>
            <a:ext cx="8553346" cy="489654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endParaRPr lang="bg-BG" sz="2000" dirty="0" smtClean="0">
              <a:solidFill>
                <a:srgbClr val="003296"/>
              </a:solidFill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1" y="1412775"/>
            <a:ext cx="8553346" cy="5184577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bg-BG" dirty="0"/>
          </a:p>
        </p:txBody>
      </p:sp>
      <p:sp>
        <p:nvSpPr>
          <p:cNvPr id="3" name="Rectangle 2"/>
          <p:cNvSpPr/>
          <p:nvPr/>
        </p:nvSpPr>
        <p:spPr>
          <a:xfrm>
            <a:off x="251521" y="1124744"/>
            <a:ext cx="8553346" cy="5472607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11" name="Rectangle 10"/>
          <p:cNvSpPr/>
          <p:nvPr/>
        </p:nvSpPr>
        <p:spPr>
          <a:xfrm>
            <a:off x="107504" y="1772816"/>
            <a:ext cx="849694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4400" dirty="0" smtClean="0"/>
              <a:t> </a:t>
            </a:r>
            <a:r>
              <a:rPr lang="bg-BG" sz="4400" b="1" dirty="0">
                <a:solidFill>
                  <a:schemeClr val="bg1"/>
                </a:solidFill>
              </a:rPr>
              <a:t>МОЪВЕДДУЛ </a:t>
            </a:r>
            <a:r>
              <a:rPr lang="en-US" sz="4400" b="1" dirty="0" smtClean="0">
                <a:solidFill>
                  <a:schemeClr val="bg1"/>
                </a:solidFill>
              </a:rPr>
              <a:t>2.1</a:t>
            </a:r>
            <a:r>
              <a:rPr lang="bg-BG" sz="4400" b="1" dirty="0" smtClean="0">
                <a:solidFill>
                  <a:schemeClr val="bg1"/>
                </a:solidFill>
              </a:rPr>
              <a:t> </a:t>
            </a:r>
            <a:endParaRPr lang="en-US" sz="4400" b="1" dirty="0" smtClean="0">
              <a:solidFill>
                <a:schemeClr val="bg1"/>
              </a:solidFill>
            </a:endParaRPr>
          </a:p>
          <a:p>
            <a:pPr algn="r">
              <a:spcAft>
                <a:spcPts val="1200"/>
              </a:spcAft>
            </a:pPr>
            <a:r>
              <a:rPr lang="bg-BG" sz="4400" b="1" dirty="0" smtClean="0">
                <a:solidFill>
                  <a:srgbClr val="003296"/>
                </a:solidFill>
                <a:latin typeface="Trebuchet MS" panose="020B0603020202020204" pitchFamily="34" charset="0"/>
                <a:ea typeface="+mj-ea"/>
                <a:cs typeface="Arial" panose="020B0604020202020204" pitchFamily="34" charset="0"/>
                <a:sym typeface="Arial" charset="0"/>
              </a:rPr>
              <a:t>БЛАГОДАРЯ ЗА ВНИМАНИЕТО!</a:t>
            </a:r>
            <a:endParaRPr lang="en-US" sz="4400" b="1" dirty="0">
              <a:solidFill>
                <a:srgbClr val="003296"/>
              </a:solidFill>
              <a:latin typeface="Trebuchet MS" panose="020B0603020202020204" pitchFamily="34" charset="0"/>
              <a:ea typeface="+mj-ea"/>
              <a:cs typeface="Arial" panose="020B0604020202020204" pitchFamily="34" charset="0"/>
              <a:sym typeface="Arial" charset="0"/>
            </a:endParaRPr>
          </a:p>
        </p:txBody>
      </p:sp>
      <p:pic>
        <p:nvPicPr>
          <p:cNvPr id="12" name="Картина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38910" y="5805264"/>
            <a:ext cx="3151905" cy="74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20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" y="6265583"/>
            <a:ext cx="9152554" cy="620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0"/>
            <a:ext cx="9144002" cy="1613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4" descr="Blue Abstract Backgrounds Free Online Wallpapers For Cell Phones Wallpaper"/>
          <p:cNvSpPr>
            <a:spLocks noChangeAspect="1" noChangeArrowheads="1"/>
          </p:cNvSpPr>
          <p:nvPr/>
        </p:nvSpPr>
        <p:spPr bwMode="auto">
          <a:xfrm>
            <a:off x="993046" y="11774"/>
            <a:ext cx="27865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bg-BG" dirty="0"/>
          </a:p>
        </p:txBody>
      </p:sp>
      <p:sp>
        <p:nvSpPr>
          <p:cNvPr id="9" name="Round Diagonal Corner Rectangle 8"/>
          <p:cNvSpPr/>
          <p:nvPr/>
        </p:nvSpPr>
        <p:spPr>
          <a:xfrm>
            <a:off x="5239729" y="5907425"/>
            <a:ext cx="3384376" cy="648072"/>
          </a:xfrm>
          <a:prstGeom prst="round2Diag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>
            <a:sp3d extrusionH="57150">
              <a:bevelT w="38100" h="38100"/>
            </a:sp3d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1600" b="1" dirty="0" smtClean="0">
                <a:solidFill>
                  <a:srgbClr val="003296"/>
                </a:solidFill>
                <a:latin typeface="Trebuchet MS" panose="020B0603020202020204" pitchFamily="34" charset="0"/>
                <a:cs typeface="Arial" pitchFamily="34" charset="0"/>
              </a:rPr>
              <a:t>Хасково</a:t>
            </a:r>
            <a:r>
              <a:rPr lang="en-US" sz="1600" b="1" dirty="0" smtClean="0">
                <a:solidFill>
                  <a:srgbClr val="003296"/>
                </a:solidFill>
                <a:latin typeface="Trebuchet MS" panose="020B0603020202020204" pitchFamily="34" charset="0"/>
                <a:cs typeface="Arial" pitchFamily="34" charset="0"/>
              </a:rPr>
              <a:t>, </a:t>
            </a:r>
            <a:r>
              <a:rPr lang="bg-BG" sz="1600" b="1" dirty="0" smtClean="0">
                <a:solidFill>
                  <a:srgbClr val="003296"/>
                </a:solidFill>
                <a:latin typeface="Trebuchet MS" panose="020B0603020202020204" pitchFamily="34" charset="0"/>
                <a:cs typeface="Arial" pitchFamily="34" charset="0"/>
              </a:rPr>
              <a:t>29 март 2017 </a:t>
            </a:r>
            <a:endParaRPr lang="en-US" sz="1600" b="1" dirty="0">
              <a:solidFill>
                <a:srgbClr val="003296"/>
              </a:solidFill>
              <a:latin typeface="Trebuchet MS" panose="020B0603020202020204" pitchFamily="34" charset="0"/>
              <a:cs typeface="Arial" pitchFamily="34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bg-BG" sz="1200" b="1" dirty="0">
                <a:solidFill>
                  <a:srgbClr val="003296"/>
                </a:solidFill>
                <a:latin typeface="Trebuchet MS" panose="020B0603020202020204" pitchFamily="34" charset="0"/>
              </a:rPr>
              <a:t>ОБУЧЕНИЕ „ИЗПЪЛНЕНИЕ НА ПРОЕКТИ</a:t>
            </a:r>
            <a:r>
              <a:rPr lang="bg-BG" sz="1200" b="1" dirty="0">
                <a:solidFill>
                  <a:srgbClr val="002060"/>
                </a:solidFill>
                <a:latin typeface="Trebuchet MS" panose="020B0603020202020204" pitchFamily="34" charset="0"/>
              </a:rPr>
              <a:t>“ </a:t>
            </a:r>
            <a:endParaRPr lang="bg-BG" sz="1200" b="1" dirty="0" smtClean="0">
              <a:solidFill>
                <a:srgbClr val="002060"/>
              </a:solidFill>
              <a:latin typeface="Trebuchet MS" panose="020B0603020202020204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7504" y="1772816"/>
            <a:ext cx="849694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4400" dirty="0" smtClean="0"/>
              <a:t> </a:t>
            </a:r>
            <a:r>
              <a:rPr lang="bg-BG" sz="4400" b="1" dirty="0">
                <a:solidFill>
                  <a:schemeClr val="bg1"/>
                </a:solidFill>
              </a:rPr>
              <a:t>МОЪВЕДДУЛ </a:t>
            </a:r>
            <a:r>
              <a:rPr lang="en-US" sz="4400" b="1" dirty="0" smtClean="0">
                <a:solidFill>
                  <a:schemeClr val="bg1"/>
                </a:solidFill>
              </a:rPr>
              <a:t>2.1</a:t>
            </a:r>
            <a:r>
              <a:rPr lang="bg-BG" sz="4400" b="1" dirty="0" smtClean="0">
                <a:solidFill>
                  <a:schemeClr val="bg1"/>
                </a:solidFill>
              </a:rPr>
              <a:t> </a:t>
            </a:r>
            <a:endParaRPr lang="en-US" sz="4400" b="1" dirty="0" smtClean="0">
              <a:solidFill>
                <a:schemeClr val="bg1"/>
              </a:solidFill>
            </a:endParaRPr>
          </a:p>
          <a:p>
            <a:pPr algn="r">
              <a:spcAft>
                <a:spcPts val="1200"/>
              </a:spcAft>
            </a:pPr>
            <a:r>
              <a:rPr lang="bg-BG" sz="4800" b="1" dirty="0">
                <a:solidFill>
                  <a:srgbClr val="003296"/>
                </a:solidFill>
                <a:latin typeface="Trebuchet MS" panose="020B0603020202020204" pitchFamily="34" charset="0"/>
                <a:ea typeface="+mj-ea"/>
                <a:cs typeface="Arial" panose="020B0604020202020204" pitchFamily="34" charset="0"/>
                <a:sym typeface="Arial" charset="0"/>
              </a:rPr>
              <a:t>МОДУЛ 2.1</a:t>
            </a:r>
          </a:p>
          <a:p>
            <a:pPr algn="r"/>
            <a:r>
              <a:rPr lang="ru-RU" sz="4800" b="1" dirty="0" smtClean="0">
                <a:solidFill>
                  <a:srgbClr val="003296"/>
                </a:solidFill>
                <a:latin typeface="Trebuchet MS" panose="020B0603020202020204" pitchFamily="34" charset="0"/>
                <a:ea typeface="+mj-ea"/>
                <a:cs typeface="Arial" panose="020B0604020202020204" pitchFamily="34" charset="0"/>
                <a:sym typeface="Arial" charset="0"/>
              </a:rPr>
              <a:t>Техническо </a:t>
            </a:r>
            <a:r>
              <a:rPr lang="ru-RU" sz="4800" b="1" dirty="0">
                <a:solidFill>
                  <a:srgbClr val="003296"/>
                </a:solidFill>
                <a:latin typeface="Trebuchet MS" panose="020B0603020202020204" pitchFamily="34" charset="0"/>
                <a:ea typeface="+mj-ea"/>
                <a:cs typeface="Arial" panose="020B0604020202020204" pitchFamily="34" charset="0"/>
                <a:sym typeface="Arial" charset="0"/>
              </a:rPr>
              <a:t>изпълнение на проектите и мониторинг</a:t>
            </a:r>
            <a:endParaRPr lang="en-US" sz="4800" b="1" dirty="0">
              <a:solidFill>
                <a:srgbClr val="003296"/>
              </a:solidFill>
              <a:latin typeface="Trebuchet MS" panose="020B0603020202020204" pitchFamily="34" charset="0"/>
              <a:ea typeface="+mj-ea"/>
              <a:cs typeface="Arial" panose="020B0604020202020204" pitchFamily="34" charset="0"/>
              <a:sym typeface="Arial" charset="0"/>
            </a:endParaRPr>
          </a:p>
        </p:txBody>
      </p:sp>
      <p:sp>
        <p:nvSpPr>
          <p:cNvPr id="15" name="Shape 19"/>
          <p:cNvSpPr txBox="1">
            <a:spLocks/>
          </p:cNvSpPr>
          <p:nvPr/>
        </p:nvSpPr>
        <p:spPr>
          <a:xfrm>
            <a:off x="107504" y="3006244"/>
            <a:ext cx="9152554" cy="2304256"/>
          </a:xfrm>
          <a:prstGeom prst="rect">
            <a:avLst/>
          </a:prstGeom>
        </p:spPr>
        <p:txBody>
          <a:bodyPr vert="horz" lIns="91440" tIns="45700" rIns="91440" bIns="4570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20040" indent="-320040">
              <a:buClr>
                <a:schemeClr val="accent6">
                  <a:lumMod val="75000"/>
                </a:schemeClr>
              </a:buClr>
              <a:defRPr/>
            </a:pPr>
            <a:endParaRPr lang="bg-BG" altLang="bg-BG" dirty="0">
              <a:solidFill>
                <a:srgbClr val="00206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206276"/>
            <a:ext cx="8321675" cy="120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9737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1"/>
            <a:ext cx="9144002" cy="1033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420" y="116632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3223818" y="116632"/>
            <a:ext cx="4572000" cy="91705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lang="ru-RU" b="1" cap="all" dirty="0" smtClean="0">
                <a:solidFill>
                  <a:srgbClr val="003296"/>
                </a:solidFill>
                <a:cs typeface="Arial" panose="020B0604020202020204" pitchFamily="34" charset="0"/>
              </a:rPr>
              <a:t>Основни принципи на техническото докладване НА проекта</a:t>
            </a:r>
            <a:endParaRPr lang="bg-BG" b="1" cap="all" dirty="0">
              <a:solidFill>
                <a:srgbClr val="003296"/>
              </a:solidFill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1520" y="1159551"/>
            <a:ext cx="8553346" cy="5726287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 marL="285750" indent="-285750" algn="just">
              <a:lnSpc>
                <a:spcPct val="11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bg-BG" sz="1600" b="1" cap="all" dirty="0" smtClean="0">
                <a:solidFill>
                  <a:srgbClr val="003296"/>
                </a:solidFill>
                <a:cs typeface="Arial" panose="020B0604020202020204" pitchFamily="34" charset="0"/>
              </a:rPr>
              <a:t>Защо проектът се отчита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? - докладът за прогреса (</a:t>
            </a:r>
            <a:r>
              <a:rPr 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Анекс 3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) предоставя информация за напредъка на дейностите на </a:t>
            </a:r>
            <a:r>
              <a:rPr 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всички проектни партньори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. </a:t>
            </a:r>
          </a:p>
          <a:p>
            <a:pPr marL="285750" indent="-285750" algn="just">
              <a:lnSpc>
                <a:spcPct val="11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КОЙ? 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-</a:t>
            </a:r>
            <a:r>
              <a:rPr 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 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ВП</a:t>
            </a:r>
            <a:r>
              <a:rPr 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 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предава отчета на СС </a:t>
            </a:r>
            <a:r>
              <a:rPr lang="bg-BG" sz="16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по електронен път 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посредством</a:t>
            </a:r>
            <a:r>
              <a:rPr lang="bg-BG" sz="1600" b="1" dirty="0" smtClean="0">
                <a:solidFill>
                  <a:srgbClr val="00B050"/>
                </a:solidFill>
                <a:cs typeface="Arial" panose="020B0604020202020204" pitchFamily="34" charset="0"/>
              </a:rPr>
              <a:t> </a:t>
            </a:r>
            <a:r>
              <a:rPr lang="bg-BG" sz="16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портала за бенефициенти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,</a:t>
            </a:r>
            <a:r>
              <a:rPr 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 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използвайки информацията, предоставена от </a:t>
            </a:r>
            <a:r>
              <a:rPr 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всички проектни партньори. </a:t>
            </a:r>
          </a:p>
          <a:p>
            <a:pPr marL="285750" indent="-285750" algn="just">
              <a:lnSpc>
                <a:spcPct val="11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bg-BG" sz="1600" b="1" cap="all" dirty="0" smtClean="0">
                <a:solidFill>
                  <a:srgbClr val="003296"/>
                </a:solidFill>
                <a:cs typeface="Arial" panose="020B0604020202020204" pitchFamily="34" charset="0"/>
              </a:rPr>
              <a:t>финален доклад </a:t>
            </a:r>
            <a:r>
              <a:rPr lang="bg-BG" sz="1600" cap="all" dirty="0" smtClean="0">
                <a:solidFill>
                  <a:srgbClr val="003296"/>
                </a:solidFill>
                <a:cs typeface="Arial" panose="020B0604020202020204" pitchFamily="34" charset="0"/>
              </a:rPr>
              <a:t>-</a:t>
            </a:r>
            <a:r>
              <a:rPr lang="bg-BG" sz="1600" b="1" cap="all" dirty="0" smtClean="0">
                <a:solidFill>
                  <a:srgbClr val="003296"/>
                </a:solidFill>
                <a:cs typeface="Arial" panose="020B0604020202020204" pitchFamily="34" charset="0"/>
              </a:rPr>
              <a:t> 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процедурите по неговото изготвяне, изпращане и проверка са</a:t>
            </a:r>
            <a:r>
              <a:rPr 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 идентични 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с тези за тримесечните отчети.</a:t>
            </a:r>
            <a:r>
              <a:rPr 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 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Заедно с него, ВП предоставя</a:t>
            </a:r>
            <a:r>
              <a:rPr 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 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и</a:t>
            </a:r>
            <a:r>
              <a:rPr 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 Финално описание 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на проекта </a:t>
            </a:r>
            <a:r>
              <a:rPr 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(Анекс 3.1). </a:t>
            </a:r>
          </a:p>
          <a:p>
            <a:pPr marL="285750" indent="-285750" algn="just">
              <a:lnSpc>
                <a:spcPct val="11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СРОКОВЕ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 – междинните доклади се изготвят на </a:t>
            </a:r>
            <a:r>
              <a:rPr 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3-месечна база 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и се изпращат до</a:t>
            </a:r>
            <a:r>
              <a:rPr 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 </a:t>
            </a:r>
            <a:r>
              <a:rPr lang="bg-BG" sz="16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10 работни дни 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след края на отчетния период. </a:t>
            </a:r>
            <a:r>
              <a:rPr 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Финалният доклад 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се предоставя до</a:t>
            </a:r>
            <a:r>
              <a:rPr 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 </a:t>
            </a:r>
            <a:r>
              <a:rPr lang="bg-BG" sz="16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20 работни дни 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след края на периода на изпълнение на проекта.</a:t>
            </a:r>
            <a:r>
              <a:rPr 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 </a:t>
            </a:r>
          </a:p>
          <a:p>
            <a:pPr marL="285750" indent="-285750" algn="just">
              <a:lnSpc>
                <a:spcPct val="110000"/>
              </a:lnSpc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                                               ако договорът за субсидия е подписан на 22.07.2017, </a:t>
            </a:r>
            <a:r>
              <a:rPr 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първият ден от изпълнението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 на 10-месечен проект е 23.07.2017. </a:t>
            </a:r>
            <a:r>
              <a:rPr 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Първото тримесечие 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обхваща 23.07.2017 - 22.10.2017, а </a:t>
            </a:r>
            <a:r>
              <a:rPr 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последният отчетен период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 (в случая по-кратък от 3 месеца) е 23.04.2018 - 22.05.2018.     </a:t>
            </a:r>
          </a:p>
          <a:p>
            <a:pPr algn="just">
              <a:lnSpc>
                <a:spcPct val="110000"/>
              </a:lnSpc>
              <a:spcAft>
                <a:spcPts val="300"/>
              </a:spcAft>
            </a:pPr>
            <a:endParaRPr lang="bg-BG" dirty="0" smtClean="0"/>
          </a:p>
        </p:txBody>
      </p:sp>
      <p:sp>
        <p:nvSpPr>
          <p:cNvPr id="17" name="Rectangle 16"/>
          <p:cNvSpPr/>
          <p:nvPr/>
        </p:nvSpPr>
        <p:spPr>
          <a:xfrm>
            <a:off x="251520" y="5483405"/>
            <a:ext cx="654747" cy="824200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endParaRPr lang="bg-BG" dirty="0"/>
          </a:p>
        </p:txBody>
      </p:sp>
      <p:sp>
        <p:nvSpPr>
          <p:cNvPr id="19" name="Pentagon 18"/>
          <p:cNvSpPr/>
          <p:nvPr/>
        </p:nvSpPr>
        <p:spPr>
          <a:xfrm>
            <a:off x="624573" y="4221088"/>
            <a:ext cx="2075217" cy="288032"/>
          </a:xfrm>
          <a:prstGeom prst="homePlate">
            <a:avLst/>
          </a:prstGeom>
          <a:ln>
            <a:solidFill>
              <a:schemeClr val="accent1">
                <a:shade val="50000"/>
              </a:schemeClr>
            </a:solidFill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bg-BG" sz="1600" b="1" dirty="0"/>
              <a:t>Практичен пример:</a:t>
            </a:r>
          </a:p>
        </p:txBody>
      </p:sp>
      <p:sp>
        <p:nvSpPr>
          <p:cNvPr id="16" name="Litebulb"/>
          <p:cNvSpPr>
            <a:spLocks noEditPoints="1" noChangeArrowheads="1"/>
          </p:cNvSpPr>
          <p:nvPr/>
        </p:nvSpPr>
        <p:spPr bwMode="auto">
          <a:xfrm>
            <a:off x="421797" y="5671222"/>
            <a:ext cx="314192" cy="448566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7782 h 21600"/>
              <a:gd name="T4" fmla="*/ 0 w 21600"/>
              <a:gd name="T5" fmla="*/ 7782 h 21600"/>
              <a:gd name="T6" fmla="*/ 10800 w 21600"/>
              <a:gd name="T7" fmla="*/ 21600 h 21600"/>
              <a:gd name="T8" fmla="*/ 3556 w 21600"/>
              <a:gd name="T9" fmla="*/ 2188 h 21600"/>
              <a:gd name="T10" fmla="*/ 18277 w 21600"/>
              <a:gd name="T11" fmla="*/ 9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825" y="21723"/>
                </a:moveTo>
                <a:lnTo>
                  <a:pt x="11215" y="21723"/>
                </a:lnTo>
                <a:lnTo>
                  <a:pt x="11552" y="21688"/>
                </a:lnTo>
                <a:lnTo>
                  <a:pt x="11916" y="21617"/>
                </a:lnTo>
                <a:lnTo>
                  <a:pt x="12253" y="21547"/>
                </a:lnTo>
                <a:lnTo>
                  <a:pt x="12617" y="21441"/>
                </a:lnTo>
                <a:lnTo>
                  <a:pt x="12902" y="21317"/>
                </a:lnTo>
                <a:lnTo>
                  <a:pt x="13162" y="21176"/>
                </a:lnTo>
                <a:lnTo>
                  <a:pt x="13396" y="21000"/>
                </a:lnTo>
                <a:lnTo>
                  <a:pt x="13655" y="20841"/>
                </a:lnTo>
                <a:lnTo>
                  <a:pt x="13863" y="20629"/>
                </a:lnTo>
                <a:lnTo>
                  <a:pt x="14045" y="20435"/>
                </a:lnTo>
                <a:lnTo>
                  <a:pt x="14200" y="20223"/>
                </a:lnTo>
                <a:lnTo>
                  <a:pt x="14356" y="19994"/>
                </a:lnTo>
                <a:lnTo>
                  <a:pt x="14460" y="19747"/>
                </a:lnTo>
                <a:lnTo>
                  <a:pt x="14512" y="19482"/>
                </a:lnTo>
                <a:lnTo>
                  <a:pt x="14512" y="19235"/>
                </a:lnTo>
                <a:lnTo>
                  <a:pt x="14512" y="19147"/>
                </a:lnTo>
                <a:lnTo>
                  <a:pt x="14512" y="18900"/>
                </a:lnTo>
                <a:lnTo>
                  <a:pt x="14512" y="18529"/>
                </a:lnTo>
                <a:lnTo>
                  <a:pt x="14512" y="18052"/>
                </a:lnTo>
                <a:lnTo>
                  <a:pt x="14512" y="17505"/>
                </a:lnTo>
                <a:lnTo>
                  <a:pt x="14512" y="16976"/>
                </a:lnTo>
                <a:lnTo>
                  <a:pt x="14512" y="16464"/>
                </a:lnTo>
                <a:lnTo>
                  <a:pt x="14512" y="15952"/>
                </a:lnTo>
                <a:lnTo>
                  <a:pt x="14512" y="15758"/>
                </a:lnTo>
                <a:lnTo>
                  <a:pt x="14616" y="15547"/>
                </a:lnTo>
                <a:lnTo>
                  <a:pt x="14694" y="15352"/>
                </a:lnTo>
                <a:lnTo>
                  <a:pt x="14798" y="15141"/>
                </a:lnTo>
                <a:lnTo>
                  <a:pt x="15161" y="14735"/>
                </a:lnTo>
                <a:lnTo>
                  <a:pt x="15602" y="14329"/>
                </a:lnTo>
                <a:lnTo>
                  <a:pt x="16745" y="13552"/>
                </a:lnTo>
                <a:lnTo>
                  <a:pt x="18043" y="12670"/>
                </a:lnTo>
                <a:lnTo>
                  <a:pt x="18744" y="12194"/>
                </a:lnTo>
                <a:lnTo>
                  <a:pt x="19341" y="11647"/>
                </a:lnTo>
                <a:lnTo>
                  <a:pt x="19938" y="11099"/>
                </a:lnTo>
                <a:lnTo>
                  <a:pt x="20483" y="10464"/>
                </a:lnTo>
                <a:lnTo>
                  <a:pt x="20743" y="10164"/>
                </a:lnTo>
                <a:lnTo>
                  <a:pt x="20950" y="9794"/>
                </a:lnTo>
                <a:lnTo>
                  <a:pt x="21132" y="9441"/>
                </a:lnTo>
                <a:lnTo>
                  <a:pt x="21288" y="9035"/>
                </a:lnTo>
                <a:lnTo>
                  <a:pt x="21444" y="8664"/>
                </a:lnTo>
                <a:lnTo>
                  <a:pt x="21548" y="8223"/>
                </a:lnTo>
                <a:lnTo>
                  <a:pt x="21600" y="7782"/>
                </a:lnTo>
                <a:lnTo>
                  <a:pt x="21600" y="7341"/>
                </a:lnTo>
                <a:lnTo>
                  <a:pt x="21600" y="6935"/>
                </a:lnTo>
                <a:lnTo>
                  <a:pt x="21548" y="6564"/>
                </a:lnTo>
                <a:lnTo>
                  <a:pt x="21496" y="6229"/>
                </a:lnTo>
                <a:lnTo>
                  <a:pt x="21392" y="5858"/>
                </a:lnTo>
                <a:lnTo>
                  <a:pt x="21288" y="5523"/>
                </a:lnTo>
                <a:lnTo>
                  <a:pt x="21132" y="5135"/>
                </a:lnTo>
                <a:lnTo>
                  <a:pt x="20950" y="4800"/>
                </a:lnTo>
                <a:lnTo>
                  <a:pt x="20743" y="4464"/>
                </a:lnTo>
                <a:lnTo>
                  <a:pt x="20535" y="4164"/>
                </a:lnTo>
                <a:lnTo>
                  <a:pt x="20301" y="3847"/>
                </a:lnTo>
                <a:lnTo>
                  <a:pt x="20042" y="3547"/>
                </a:lnTo>
                <a:lnTo>
                  <a:pt x="19782" y="3247"/>
                </a:lnTo>
                <a:lnTo>
                  <a:pt x="19133" y="2664"/>
                </a:lnTo>
                <a:lnTo>
                  <a:pt x="18458" y="2152"/>
                </a:lnTo>
                <a:lnTo>
                  <a:pt x="17705" y="1694"/>
                </a:lnTo>
                <a:lnTo>
                  <a:pt x="16849" y="1252"/>
                </a:lnTo>
                <a:lnTo>
                  <a:pt x="16407" y="1076"/>
                </a:lnTo>
                <a:lnTo>
                  <a:pt x="15940" y="900"/>
                </a:lnTo>
                <a:lnTo>
                  <a:pt x="15499" y="741"/>
                </a:lnTo>
                <a:lnTo>
                  <a:pt x="15057" y="600"/>
                </a:lnTo>
                <a:lnTo>
                  <a:pt x="14564" y="458"/>
                </a:lnTo>
                <a:lnTo>
                  <a:pt x="14045" y="335"/>
                </a:lnTo>
                <a:lnTo>
                  <a:pt x="13500" y="229"/>
                </a:lnTo>
                <a:lnTo>
                  <a:pt x="13006" y="158"/>
                </a:lnTo>
                <a:lnTo>
                  <a:pt x="12461" y="88"/>
                </a:lnTo>
                <a:lnTo>
                  <a:pt x="11968" y="52"/>
                </a:lnTo>
                <a:lnTo>
                  <a:pt x="11423" y="17"/>
                </a:lnTo>
                <a:lnTo>
                  <a:pt x="10825" y="17"/>
                </a:lnTo>
                <a:lnTo>
                  <a:pt x="10254" y="17"/>
                </a:lnTo>
                <a:lnTo>
                  <a:pt x="9709" y="52"/>
                </a:lnTo>
                <a:lnTo>
                  <a:pt x="9216" y="88"/>
                </a:lnTo>
                <a:lnTo>
                  <a:pt x="8671" y="158"/>
                </a:lnTo>
                <a:lnTo>
                  <a:pt x="8177" y="229"/>
                </a:lnTo>
                <a:lnTo>
                  <a:pt x="7632" y="335"/>
                </a:lnTo>
                <a:lnTo>
                  <a:pt x="7113" y="458"/>
                </a:lnTo>
                <a:lnTo>
                  <a:pt x="6620" y="600"/>
                </a:lnTo>
                <a:lnTo>
                  <a:pt x="6178" y="741"/>
                </a:lnTo>
                <a:lnTo>
                  <a:pt x="5737" y="900"/>
                </a:lnTo>
                <a:lnTo>
                  <a:pt x="5270" y="1076"/>
                </a:lnTo>
                <a:lnTo>
                  <a:pt x="4828" y="1252"/>
                </a:lnTo>
                <a:lnTo>
                  <a:pt x="3972" y="1694"/>
                </a:lnTo>
                <a:lnTo>
                  <a:pt x="3219" y="2152"/>
                </a:lnTo>
                <a:lnTo>
                  <a:pt x="2544" y="2664"/>
                </a:lnTo>
                <a:lnTo>
                  <a:pt x="1895" y="3247"/>
                </a:lnTo>
                <a:lnTo>
                  <a:pt x="1635" y="3547"/>
                </a:lnTo>
                <a:lnTo>
                  <a:pt x="1375" y="3847"/>
                </a:lnTo>
                <a:lnTo>
                  <a:pt x="1142" y="4164"/>
                </a:lnTo>
                <a:lnTo>
                  <a:pt x="934" y="4464"/>
                </a:lnTo>
                <a:lnTo>
                  <a:pt x="726" y="4800"/>
                </a:lnTo>
                <a:lnTo>
                  <a:pt x="545" y="5135"/>
                </a:lnTo>
                <a:lnTo>
                  <a:pt x="389" y="5523"/>
                </a:lnTo>
                <a:lnTo>
                  <a:pt x="285" y="5858"/>
                </a:lnTo>
                <a:lnTo>
                  <a:pt x="181" y="6229"/>
                </a:lnTo>
                <a:lnTo>
                  <a:pt x="129" y="6564"/>
                </a:lnTo>
                <a:lnTo>
                  <a:pt x="77" y="6935"/>
                </a:lnTo>
                <a:lnTo>
                  <a:pt x="77" y="7341"/>
                </a:lnTo>
                <a:lnTo>
                  <a:pt x="77" y="7782"/>
                </a:lnTo>
                <a:lnTo>
                  <a:pt x="129" y="8223"/>
                </a:lnTo>
                <a:lnTo>
                  <a:pt x="233" y="8664"/>
                </a:lnTo>
                <a:lnTo>
                  <a:pt x="389" y="9035"/>
                </a:lnTo>
                <a:lnTo>
                  <a:pt x="545" y="9441"/>
                </a:lnTo>
                <a:lnTo>
                  <a:pt x="726" y="9794"/>
                </a:lnTo>
                <a:lnTo>
                  <a:pt x="934" y="10164"/>
                </a:lnTo>
                <a:lnTo>
                  <a:pt x="1194" y="10464"/>
                </a:lnTo>
                <a:lnTo>
                  <a:pt x="1739" y="11099"/>
                </a:lnTo>
                <a:lnTo>
                  <a:pt x="2336" y="11647"/>
                </a:lnTo>
                <a:lnTo>
                  <a:pt x="2933" y="12194"/>
                </a:lnTo>
                <a:lnTo>
                  <a:pt x="3634" y="12670"/>
                </a:lnTo>
                <a:lnTo>
                  <a:pt x="4932" y="13552"/>
                </a:lnTo>
                <a:lnTo>
                  <a:pt x="6075" y="14329"/>
                </a:lnTo>
                <a:lnTo>
                  <a:pt x="6516" y="14735"/>
                </a:lnTo>
                <a:lnTo>
                  <a:pt x="6879" y="15141"/>
                </a:lnTo>
                <a:lnTo>
                  <a:pt x="6983" y="15352"/>
                </a:lnTo>
                <a:lnTo>
                  <a:pt x="7061" y="15547"/>
                </a:lnTo>
                <a:lnTo>
                  <a:pt x="7165" y="15758"/>
                </a:lnTo>
                <a:lnTo>
                  <a:pt x="7165" y="15952"/>
                </a:lnTo>
                <a:lnTo>
                  <a:pt x="7165" y="16464"/>
                </a:lnTo>
                <a:lnTo>
                  <a:pt x="7165" y="16976"/>
                </a:lnTo>
                <a:lnTo>
                  <a:pt x="7165" y="17505"/>
                </a:lnTo>
                <a:lnTo>
                  <a:pt x="7165" y="18052"/>
                </a:lnTo>
                <a:lnTo>
                  <a:pt x="7165" y="18529"/>
                </a:lnTo>
                <a:lnTo>
                  <a:pt x="7165" y="18900"/>
                </a:lnTo>
                <a:lnTo>
                  <a:pt x="7165" y="19147"/>
                </a:lnTo>
                <a:lnTo>
                  <a:pt x="7165" y="19235"/>
                </a:lnTo>
                <a:lnTo>
                  <a:pt x="7165" y="19482"/>
                </a:lnTo>
                <a:lnTo>
                  <a:pt x="7217" y="19747"/>
                </a:lnTo>
                <a:lnTo>
                  <a:pt x="7321" y="19994"/>
                </a:lnTo>
                <a:lnTo>
                  <a:pt x="7476" y="20223"/>
                </a:lnTo>
                <a:lnTo>
                  <a:pt x="7632" y="20435"/>
                </a:lnTo>
                <a:lnTo>
                  <a:pt x="7814" y="20629"/>
                </a:lnTo>
                <a:lnTo>
                  <a:pt x="8022" y="20841"/>
                </a:lnTo>
                <a:lnTo>
                  <a:pt x="8281" y="21000"/>
                </a:lnTo>
                <a:lnTo>
                  <a:pt x="8515" y="21176"/>
                </a:lnTo>
                <a:lnTo>
                  <a:pt x="8775" y="21317"/>
                </a:lnTo>
                <a:lnTo>
                  <a:pt x="9060" y="21441"/>
                </a:lnTo>
                <a:lnTo>
                  <a:pt x="9424" y="21547"/>
                </a:lnTo>
                <a:lnTo>
                  <a:pt x="9761" y="21617"/>
                </a:lnTo>
                <a:lnTo>
                  <a:pt x="10125" y="21688"/>
                </a:lnTo>
                <a:lnTo>
                  <a:pt x="10462" y="21723"/>
                </a:lnTo>
                <a:lnTo>
                  <a:pt x="10825" y="21723"/>
                </a:lnTo>
                <a:close/>
              </a:path>
              <a:path w="21600" h="21600" extrusionOk="0">
                <a:moveTo>
                  <a:pt x="9242" y="14417"/>
                </a:moveTo>
                <a:lnTo>
                  <a:pt x="8541" y="12035"/>
                </a:lnTo>
                <a:lnTo>
                  <a:pt x="7295" y="10129"/>
                </a:lnTo>
                <a:lnTo>
                  <a:pt x="6905" y="9652"/>
                </a:lnTo>
                <a:lnTo>
                  <a:pt x="8541" y="10182"/>
                </a:lnTo>
                <a:lnTo>
                  <a:pt x="9787" y="9547"/>
                </a:lnTo>
                <a:lnTo>
                  <a:pt x="11189" y="10129"/>
                </a:lnTo>
                <a:lnTo>
                  <a:pt x="12279" y="9547"/>
                </a:lnTo>
                <a:lnTo>
                  <a:pt x="13370" y="10076"/>
                </a:lnTo>
                <a:lnTo>
                  <a:pt x="14850" y="9652"/>
                </a:lnTo>
                <a:lnTo>
                  <a:pt x="12902" y="12247"/>
                </a:lnTo>
                <a:lnTo>
                  <a:pt x="12357" y="14417"/>
                </a:lnTo>
                <a:moveTo>
                  <a:pt x="7191" y="15952"/>
                </a:moveTo>
                <a:lnTo>
                  <a:pt x="14512" y="15952"/>
                </a:lnTo>
                <a:lnTo>
                  <a:pt x="14512" y="17064"/>
                </a:lnTo>
                <a:lnTo>
                  <a:pt x="7191" y="17047"/>
                </a:lnTo>
                <a:lnTo>
                  <a:pt x="7191" y="18123"/>
                </a:lnTo>
                <a:lnTo>
                  <a:pt x="14512" y="18158"/>
                </a:lnTo>
                <a:lnTo>
                  <a:pt x="14538" y="19182"/>
                </a:lnTo>
                <a:lnTo>
                  <a:pt x="7217" y="19182"/>
                </a:lnTo>
              </a:path>
            </a:pathLst>
          </a:cu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57150">
            <a:solidFill>
              <a:srgbClr val="000000"/>
            </a:solidFill>
            <a:miter lim="800000"/>
            <a:headEnd/>
            <a:tailEnd/>
          </a:ln>
          <a:effectLst>
            <a:reflection blurRad="1270000" stA="0" dist="1270000" dir="5400000" sy="-100000" algn="bl" rotWithShape="0"/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bg-BG" dirty="0"/>
          </a:p>
        </p:txBody>
      </p:sp>
      <p:sp>
        <p:nvSpPr>
          <p:cNvPr id="18" name="Rounded Rectangle 17"/>
          <p:cNvSpPr/>
          <p:nvPr/>
        </p:nvSpPr>
        <p:spPr>
          <a:xfrm>
            <a:off x="1043608" y="5483405"/>
            <a:ext cx="7761259" cy="824200"/>
          </a:xfrm>
          <a:prstGeom prst="roundRect">
            <a:avLst/>
          </a:prstGeom>
          <a:ln>
            <a:solidFill>
              <a:schemeClr val="accent1">
                <a:shade val="50000"/>
              </a:schemeClr>
            </a:solidFill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>
            <a:noAutofit/>
          </a:bodyPr>
          <a:lstStyle/>
          <a:p>
            <a:pPr algn="just"/>
            <a:r>
              <a:rPr lang="ru-RU" sz="1600" b="1" dirty="0" smtClean="0"/>
              <a:t>NB!</a:t>
            </a:r>
            <a:r>
              <a:rPr lang="en-US" sz="1600" dirty="0" smtClean="0"/>
              <a:t> </a:t>
            </a:r>
            <a:r>
              <a:rPr lang="bg-BG" sz="1600" dirty="0" smtClean="0"/>
              <a:t>Отчитането на резултатите от изпълнението на дейностите в част 2.1 на доклада е различно от постигането на проектните индикатори (</a:t>
            </a:r>
            <a:r>
              <a:rPr lang="en-GB" sz="1600" dirty="0" smtClean="0"/>
              <a:t>Output Indicators</a:t>
            </a:r>
            <a:r>
              <a:rPr lang="bg-BG" sz="1600" dirty="0" smtClean="0"/>
              <a:t>) в част 3.1 на финалния доклад. </a:t>
            </a:r>
          </a:p>
        </p:txBody>
      </p:sp>
      <p:pic>
        <p:nvPicPr>
          <p:cNvPr id="11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" y="6381328"/>
            <a:ext cx="9152554" cy="504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373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" y="6453335"/>
            <a:ext cx="9152554" cy="432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1"/>
            <a:ext cx="9144002" cy="1268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5523" y="205933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908" y="205933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280861" y="205933"/>
            <a:ext cx="44456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altLang="bg-BG" b="1" dirty="0">
                <a:solidFill>
                  <a:srgbClr val="003296"/>
                </a:solidFill>
                <a:cs typeface="Arial" panose="020B0604020202020204" pitchFamily="34" charset="0"/>
              </a:rPr>
              <a:t>СЪДЪРЖАНИЕ НА ДОКЛАДА ЗА </a:t>
            </a:r>
            <a:r>
              <a:rPr lang="bg-BG" altLang="bg-BG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НАПРЕДЪКА </a:t>
            </a:r>
            <a:r>
              <a:rPr lang="bg-BG" altLang="bg-BG" b="1" dirty="0">
                <a:solidFill>
                  <a:srgbClr val="003296"/>
                </a:solidFill>
                <a:cs typeface="Arial" panose="020B0604020202020204" pitchFamily="34" charset="0"/>
              </a:rPr>
              <a:t>НА ПРОЕКТА</a:t>
            </a:r>
            <a:endParaRPr lang="bg-BG" b="1" dirty="0">
              <a:solidFill>
                <a:srgbClr val="003296"/>
              </a:solidFill>
              <a:cs typeface="Arial" panose="020B0604020202020204" pitchFamily="34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09078" y="1063172"/>
            <a:ext cx="8534400" cy="53648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336699"/>
              </a:buClr>
              <a:buFontTx/>
              <a:buNone/>
              <a:defRPr/>
            </a:pPr>
            <a:r>
              <a:rPr lang="bg-BG" altLang="bg-BG" sz="3400" dirty="0" smtClean="0">
                <a:solidFill>
                  <a:srgbClr val="336699"/>
                </a:solidFill>
              </a:rPr>
              <a:t>	</a:t>
            </a:r>
            <a:r>
              <a:rPr lang="bg-BG" altLang="bg-BG" sz="18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Анекс 3 </a:t>
            </a: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се изготвя на </a:t>
            </a:r>
            <a:r>
              <a:rPr lang="bg-BG" altLang="bg-BG" sz="18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английски език </a:t>
            </a: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и се състои от </a:t>
            </a:r>
            <a:r>
              <a:rPr lang="bg-BG" altLang="bg-BG" sz="18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три части: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r>
              <a:rPr lang="bg-BG" altLang="bg-BG" sz="18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Основни данни </a:t>
            </a: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-</a:t>
            </a:r>
            <a:r>
              <a:rPr lang="bg-BG" altLang="bg-BG" sz="18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 </a:t>
            </a: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съдържа административна информация за проекта;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r>
              <a:rPr lang="bg-BG" altLang="bg-BG" sz="18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Доклад за изпълнение на дейностите</a:t>
            </a: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Изпълнени дейности и тези в процес на изпълнение *</a:t>
            </a:r>
            <a:r>
              <a:rPr lang="bg-BG" altLang="bg-BG" sz="1800" i="1" dirty="0" smtClean="0">
                <a:solidFill>
                  <a:srgbClr val="003296"/>
                </a:solidFill>
                <a:cs typeface="Arial" panose="020B0604020202020204" pitchFamily="34" charset="0"/>
              </a:rPr>
              <a:t>през съответния отчетен период</a:t>
            </a: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. </a:t>
            </a:r>
            <a:r>
              <a:rPr lang="bg-BG" altLang="bg-BG" sz="1800" dirty="0" smtClean="0">
                <a:solidFill>
                  <a:srgbClr val="FF0000"/>
                </a:solidFill>
                <a:cs typeface="Arial" panose="020B0604020202020204" pitchFamily="34" charset="0"/>
              </a:rPr>
              <a:t>Информацията за всяко предишно тримесечие ще се добавя автоматично</a:t>
            </a: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Сключени договори по процедури за поддоговаряне и </a:t>
            </a:r>
            <a:r>
              <a:rPr lang="bg-BG" altLang="bg-BG" sz="1800" dirty="0" smtClean="0">
                <a:solidFill>
                  <a:srgbClr val="FF0000"/>
                </a:solidFill>
                <a:cs typeface="Arial" panose="020B0604020202020204" pitchFamily="34" charset="0"/>
              </a:rPr>
              <a:t>договори с лица/ фирми, които не се поддоговарят (или фактури, в случай на директни плащания) </a:t>
            </a: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*</a:t>
            </a:r>
            <a:r>
              <a:rPr lang="bg-BG" altLang="bg-BG" sz="1800" i="1" dirty="0" smtClean="0">
                <a:solidFill>
                  <a:srgbClr val="003296"/>
                </a:solidFill>
                <a:cs typeface="Arial" panose="020B0604020202020204" pitchFamily="34" charset="0"/>
              </a:rPr>
              <a:t>с натрупване</a:t>
            </a: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Спазване на времевия график на дейностите *</a:t>
            </a:r>
            <a:r>
              <a:rPr lang="bg-BG" altLang="bg-BG" sz="1800" i="1" dirty="0" smtClean="0">
                <a:solidFill>
                  <a:srgbClr val="003296"/>
                </a:solidFill>
                <a:cs typeface="Arial" panose="020B0604020202020204" pitchFamily="34" charset="0"/>
              </a:rPr>
              <a:t>през съответния отчетен период</a:t>
            </a: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Дейности за информация и публичност *</a:t>
            </a:r>
            <a:r>
              <a:rPr lang="bg-BG" altLang="bg-BG" sz="1800" i="1" dirty="0" smtClean="0">
                <a:solidFill>
                  <a:srgbClr val="003296"/>
                </a:solidFill>
                <a:cs typeface="Arial" panose="020B0604020202020204" pitchFamily="34" charset="0"/>
              </a:rPr>
              <a:t>с натрупване</a:t>
            </a: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Изменения на договора *</a:t>
            </a:r>
            <a:r>
              <a:rPr lang="bg-BG" altLang="bg-BG" sz="1800" i="1" dirty="0" smtClean="0">
                <a:solidFill>
                  <a:srgbClr val="003296"/>
                </a:solidFill>
                <a:cs typeface="Arial" panose="020B0604020202020204" pitchFamily="34" charset="0"/>
              </a:rPr>
              <a:t>с натрупване</a:t>
            </a: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r>
              <a:rPr lang="bg-BG" altLang="bg-BG" sz="18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Наблюдение и свързаност</a:t>
            </a: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Постигане на планираните проектни индикатори *</a:t>
            </a:r>
            <a:r>
              <a:rPr lang="bg-BG" altLang="bg-BG" sz="1800" i="1" dirty="0" smtClean="0">
                <a:solidFill>
                  <a:srgbClr val="003296"/>
                </a:solidFill>
                <a:cs typeface="Arial" panose="020B0604020202020204" pitchFamily="34" charset="0"/>
              </a:rPr>
              <a:t>с натрупване</a:t>
            </a: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  <a:defRPr/>
            </a:pP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Разделите, свързани с трансграничния характер, съответствие с регионални, национални и европейски програми, партньорство, хоризонтални теми, трансграничен ефект и устойчивост са задължителни само за </a:t>
            </a:r>
            <a:r>
              <a:rPr lang="bg-BG" altLang="bg-BG" sz="18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финалния доклад за напредъка</a:t>
            </a: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.</a:t>
            </a:r>
            <a:endParaRPr lang="bg-BG" altLang="bg-BG" sz="1800" dirty="0">
              <a:solidFill>
                <a:srgbClr val="003296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59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1"/>
            <a:ext cx="9144002" cy="126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420" y="191029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1029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03848" y="177032"/>
            <a:ext cx="4608512" cy="641350"/>
          </a:xfrm>
        </p:spPr>
        <p:txBody>
          <a:bodyPr>
            <a:noAutofit/>
          </a:bodyPr>
          <a:lstStyle/>
          <a:p>
            <a:pPr eaLnBrk="1" hangingPunct="1"/>
            <a:r>
              <a:rPr lang="bg-BG" altLang="bg-BG" sz="1800" b="1" dirty="0">
                <a:solidFill>
                  <a:srgbClr val="003296"/>
                </a:solidFill>
                <a:latin typeface="+mn-lt"/>
                <a:ea typeface="+mn-ea"/>
                <a:cs typeface="Arial" panose="020B0604020202020204" pitchFamily="34" charset="0"/>
              </a:rPr>
              <a:t>ОЦЕНКА НА ДОКЛАДА ЗА </a:t>
            </a:r>
            <a:r>
              <a:rPr lang="bg-BG" altLang="bg-BG" sz="1800" b="1" dirty="0" smtClean="0">
                <a:solidFill>
                  <a:srgbClr val="003296"/>
                </a:solidFill>
                <a:latin typeface="+mn-lt"/>
                <a:ea typeface="+mn-ea"/>
                <a:cs typeface="Arial" panose="020B0604020202020204" pitchFamily="34" charset="0"/>
              </a:rPr>
              <a:t>НАПРЕДЪКА</a:t>
            </a:r>
            <a:endParaRPr lang="bg-BG" altLang="bg-BG" sz="1800" b="1" dirty="0">
              <a:solidFill>
                <a:srgbClr val="003296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180540" y="1412776"/>
            <a:ext cx="8610600" cy="5441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80000"/>
              </a:lnSpc>
              <a:spcBef>
                <a:spcPct val="25000"/>
              </a:spcBef>
              <a:spcAft>
                <a:spcPts val="1000"/>
              </a:spcAft>
              <a:buClr>
                <a:srgbClr val="336699"/>
              </a:buClr>
              <a:buFont typeface="Wingdings" panose="05000000000000000000" pitchFamily="2" charset="2"/>
              <a:buChar char="Ø"/>
              <a:defRPr/>
            </a:pP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Проверката се извършва документално от</a:t>
            </a:r>
            <a:r>
              <a:rPr lang="bg-BG" altLang="bg-BG" sz="18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 Съвместния Секретариат</a:t>
            </a: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80000"/>
              </a:lnSpc>
              <a:spcBef>
                <a:spcPct val="25000"/>
              </a:spcBef>
              <a:spcAft>
                <a:spcPts val="1000"/>
              </a:spcAft>
              <a:buClr>
                <a:srgbClr val="336699"/>
              </a:buClr>
              <a:buFont typeface="Wingdings" panose="05000000000000000000" pitchFamily="2" charset="2"/>
              <a:buChar char="Ø"/>
              <a:defRPr/>
            </a:pPr>
            <a:r>
              <a:rPr lang="bg-BG" altLang="bg-BG" sz="18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Целта</a:t>
            </a: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 е да се проконтролира напредъкът на проекта в съответствие с формуляра за кандидатстване. </a:t>
            </a:r>
          </a:p>
          <a:p>
            <a:pPr algn="just">
              <a:lnSpc>
                <a:spcPct val="80000"/>
              </a:lnSpc>
              <a:spcBef>
                <a:spcPct val="25000"/>
              </a:spcBef>
              <a:spcAft>
                <a:spcPts val="1000"/>
              </a:spcAft>
              <a:buClr>
                <a:srgbClr val="336699"/>
              </a:buClr>
              <a:buFont typeface="Wingdings" panose="05000000000000000000" pitchFamily="2" charset="2"/>
              <a:buChar char="Ø"/>
              <a:defRPr/>
            </a:pP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При необходимост, докладът може да се върне на ВП за корекция/ пояснение. Крайният срок за предоставяне на документи/ разяснения в СС е </a:t>
            </a:r>
            <a:r>
              <a:rPr lang="bg-BG" altLang="bg-BG" sz="18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5 работни дни</a:t>
            </a: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.   </a:t>
            </a:r>
          </a:p>
          <a:p>
            <a:pPr algn="just">
              <a:lnSpc>
                <a:spcPct val="80000"/>
              </a:lnSpc>
              <a:spcBef>
                <a:spcPct val="25000"/>
              </a:spcBef>
              <a:spcAft>
                <a:spcPts val="1000"/>
              </a:spcAft>
              <a:buClr>
                <a:srgbClr val="336699"/>
              </a:buClr>
              <a:buFont typeface="Wingdings" panose="05000000000000000000" pitchFamily="2" charset="2"/>
              <a:buChar char="Ø"/>
              <a:defRPr/>
            </a:pP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Заедно с доклада за напредъка партньорът представя (посредством </a:t>
            </a:r>
            <a:r>
              <a:rPr lang="bg-BG" altLang="bg-BG" sz="1800" dirty="0" err="1" smtClean="0">
                <a:solidFill>
                  <a:srgbClr val="003296"/>
                </a:solidFill>
                <a:cs typeface="Arial" panose="020B0604020202020204" pitchFamily="34" charset="0"/>
              </a:rPr>
              <a:t>бенефициентския</a:t>
            </a:r>
            <a:r>
              <a:rPr lang="bg-BG" altLang="bg-BG" sz="1800" dirty="0" smtClean="0">
                <a:solidFill>
                  <a:srgbClr val="003296"/>
                </a:solidFill>
                <a:cs typeface="Arial" panose="020B0604020202020204" pitchFamily="34" charset="0"/>
              </a:rPr>
              <a:t> портал) и подкрепяща документация, доказваща изпълнението на дейностите. </a:t>
            </a:r>
            <a:endParaRPr lang="bg-BG" altLang="bg-BG" sz="1800" dirty="0">
              <a:solidFill>
                <a:srgbClr val="003296"/>
              </a:solidFill>
              <a:cs typeface="Arial" panose="020B060402020202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259632" y="4293096"/>
            <a:ext cx="7534650" cy="1693646"/>
          </a:xfrm>
          <a:prstGeom prst="roundRect">
            <a:avLst/>
          </a:prstGeom>
          <a:ln>
            <a:solidFill>
              <a:schemeClr val="accent1">
                <a:shade val="50000"/>
              </a:schemeClr>
            </a:solidFill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just"/>
            <a:r>
              <a:rPr lang="ru-RU" sz="1500" b="1" dirty="0"/>
              <a:t>NB!</a:t>
            </a:r>
            <a:r>
              <a:rPr lang="ru-RU" sz="1500" dirty="0"/>
              <a:t> </a:t>
            </a:r>
            <a:r>
              <a:rPr lang="bg-BG" sz="1500" dirty="0" smtClean="0"/>
              <a:t>Източниците за проверка на отделните видове дейности се разглеждат подробно в точки 6.2 (</a:t>
            </a:r>
            <a:r>
              <a:rPr lang="bg-BG" sz="1500" i="1" dirty="0" err="1" smtClean="0"/>
              <a:t>доказателствена</a:t>
            </a:r>
            <a:r>
              <a:rPr lang="bg-BG" sz="1500" i="1" dirty="0" smtClean="0"/>
              <a:t> документация за техническото изпълнение</a:t>
            </a:r>
            <a:r>
              <a:rPr lang="bg-BG" sz="1500" dirty="0" smtClean="0"/>
              <a:t>) и 7.9 (</a:t>
            </a:r>
            <a:r>
              <a:rPr lang="bg-BG" sz="1500" i="1" dirty="0" smtClean="0"/>
              <a:t>финансова и счетоводна документация по бюджетни линии</a:t>
            </a:r>
            <a:r>
              <a:rPr lang="bg-BG" sz="1500" dirty="0" smtClean="0"/>
              <a:t>) на Наръчника. Документацията трябва да бъде представена и по време на проверките на място. </a:t>
            </a:r>
          </a:p>
          <a:p>
            <a:pPr algn="just"/>
            <a:r>
              <a:rPr lang="bg-BG" sz="1500" b="1" dirty="0" smtClean="0"/>
              <a:t>Изразходваните средства ще бъдат възстановени от Програмата само в случай, че съответният отчет за напредъка на проекта е приет и одобрен от СС!</a:t>
            </a:r>
            <a:endParaRPr lang="bg-BG" sz="1500" b="1" dirty="0"/>
          </a:p>
        </p:txBody>
      </p:sp>
      <p:sp>
        <p:nvSpPr>
          <p:cNvPr id="13" name="Rectangle 12"/>
          <p:cNvSpPr/>
          <p:nvPr/>
        </p:nvSpPr>
        <p:spPr>
          <a:xfrm>
            <a:off x="301303" y="4293096"/>
            <a:ext cx="864096" cy="1693646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NB! </a:t>
            </a:r>
            <a:endParaRPr lang="bg-BG" dirty="0"/>
          </a:p>
        </p:txBody>
      </p:sp>
      <p:sp>
        <p:nvSpPr>
          <p:cNvPr id="3" name="Litebulb"/>
          <p:cNvSpPr>
            <a:spLocks noEditPoints="1" noChangeArrowheads="1"/>
          </p:cNvSpPr>
          <p:nvPr/>
        </p:nvSpPr>
        <p:spPr bwMode="auto">
          <a:xfrm>
            <a:off x="461100" y="4689383"/>
            <a:ext cx="544501" cy="901072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7782 h 21600"/>
              <a:gd name="T4" fmla="*/ 0 w 21600"/>
              <a:gd name="T5" fmla="*/ 7782 h 21600"/>
              <a:gd name="T6" fmla="*/ 10800 w 21600"/>
              <a:gd name="T7" fmla="*/ 21600 h 21600"/>
              <a:gd name="T8" fmla="*/ 3556 w 21600"/>
              <a:gd name="T9" fmla="*/ 2188 h 21600"/>
              <a:gd name="T10" fmla="*/ 18277 w 21600"/>
              <a:gd name="T11" fmla="*/ 9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825" y="21723"/>
                </a:moveTo>
                <a:lnTo>
                  <a:pt x="11215" y="21723"/>
                </a:lnTo>
                <a:lnTo>
                  <a:pt x="11552" y="21688"/>
                </a:lnTo>
                <a:lnTo>
                  <a:pt x="11916" y="21617"/>
                </a:lnTo>
                <a:lnTo>
                  <a:pt x="12253" y="21547"/>
                </a:lnTo>
                <a:lnTo>
                  <a:pt x="12617" y="21441"/>
                </a:lnTo>
                <a:lnTo>
                  <a:pt x="12902" y="21317"/>
                </a:lnTo>
                <a:lnTo>
                  <a:pt x="13162" y="21176"/>
                </a:lnTo>
                <a:lnTo>
                  <a:pt x="13396" y="21000"/>
                </a:lnTo>
                <a:lnTo>
                  <a:pt x="13655" y="20841"/>
                </a:lnTo>
                <a:lnTo>
                  <a:pt x="13863" y="20629"/>
                </a:lnTo>
                <a:lnTo>
                  <a:pt x="14045" y="20435"/>
                </a:lnTo>
                <a:lnTo>
                  <a:pt x="14200" y="20223"/>
                </a:lnTo>
                <a:lnTo>
                  <a:pt x="14356" y="19994"/>
                </a:lnTo>
                <a:lnTo>
                  <a:pt x="14460" y="19747"/>
                </a:lnTo>
                <a:lnTo>
                  <a:pt x="14512" y="19482"/>
                </a:lnTo>
                <a:lnTo>
                  <a:pt x="14512" y="19235"/>
                </a:lnTo>
                <a:lnTo>
                  <a:pt x="14512" y="19147"/>
                </a:lnTo>
                <a:lnTo>
                  <a:pt x="14512" y="18900"/>
                </a:lnTo>
                <a:lnTo>
                  <a:pt x="14512" y="18529"/>
                </a:lnTo>
                <a:lnTo>
                  <a:pt x="14512" y="18052"/>
                </a:lnTo>
                <a:lnTo>
                  <a:pt x="14512" y="17505"/>
                </a:lnTo>
                <a:lnTo>
                  <a:pt x="14512" y="16976"/>
                </a:lnTo>
                <a:lnTo>
                  <a:pt x="14512" y="16464"/>
                </a:lnTo>
                <a:lnTo>
                  <a:pt x="14512" y="15952"/>
                </a:lnTo>
                <a:lnTo>
                  <a:pt x="14512" y="15758"/>
                </a:lnTo>
                <a:lnTo>
                  <a:pt x="14616" y="15547"/>
                </a:lnTo>
                <a:lnTo>
                  <a:pt x="14694" y="15352"/>
                </a:lnTo>
                <a:lnTo>
                  <a:pt x="14798" y="15141"/>
                </a:lnTo>
                <a:lnTo>
                  <a:pt x="15161" y="14735"/>
                </a:lnTo>
                <a:lnTo>
                  <a:pt x="15602" y="14329"/>
                </a:lnTo>
                <a:lnTo>
                  <a:pt x="16745" y="13552"/>
                </a:lnTo>
                <a:lnTo>
                  <a:pt x="18043" y="12670"/>
                </a:lnTo>
                <a:lnTo>
                  <a:pt x="18744" y="12194"/>
                </a:lnTo>
                <a:lnTo>
                  <a:pt x="19341" y="11647"/>
                </a:lnTo>
                <a:lnTo>
                  <a:pt x="19938" y="11099"/>
                </a:lnTo>
                <a:lnTo>
                  <a:pt x="20483" y="10464"/>
                </a:lnTo>
                <a:lnTo>
                  <a:pt x="20743" y="10164"/>
                </a:lnTo>
                <a:lnTo>
                  <a:pt x="20950" y="9794"/>
                </a:lnTo>
                <a:lnTo>
                  <a:pt x="21132" y="9441"/>
                </a:lnTo>
                <a:lnTo>
                  <a:pt x="21288" y="9035"/>
                </a:lnTo>
                <a:lnTo>
                  <a:pt x="21444" y="8664"/>
                </a:lnTo>
                <a:lnTo>
                  <a:pt x="21548" y="8223"/>
                </a:lnTo>
                <a:lnTo>
                  <a:pt x="21600" y="7782"/>
                </a:lnTo>
                <a:lnTo>
                  <a:pt x="21600" y="7341"/>
                </a:lnTo>
                <a:lnTo>
                  <a:pt x="21600" y="6935"/>
                </a:lnTo>
                <a:lnTo>
                  <a:pt x="21548" y="6564"/>
                </a:lnTo>
                <a:lnTo>
                  <a:pt x="21496" y="6229"/>
                </a:lnTo>
                <a:lnTo>
                  <a:pt x="21392" y="5858"/>
                </a:lnTo>
                <a:lnTo>
                  <a:pt x="21288" y="5523"/>
                </a:lnTo>
                <a:lnTo>
                  <a:pt x="21132" y="5135"/>
                </a:lnTo>
                <a:lnTo>
                  <a:pt x="20950" y="4800"/>
                </a:lnTo>
                <a:lnTo>
                  <a:pt x="20743" y="4464"/>
                </a:lnTo>
                <a:lnTo>
                  <a:pt x="20535" y="4164"/>
                </a:lnTo>
                <a:lnTo>
                  <a:pt x="20301" y="3847"/>
                </a:lnTo>
                <a:lnTo>
                  <a:pt x="20042" y="3547"/>
                </a:lnTo>
                <a:lnTo>
                  <a:pt x="19782" y="3247"/>
                </a:lnTo>
                <a:lnTo>
                  <a:pt x="19133" y="2664"/>
                </a:lnTo>
                <a:lnTo>
                  <a:pt x="18458" y="2152"/>
                </a:lnTo>
                <a:lnTo>
                  <a:pt x="17705" y="1694"/>
                </a:lnTo>
                <a:lnTo>
                  <a:pt x="16849" y="1252"/>
                </a:lnTo>
                <a:lnTo>
                  <a:pt x="16407" y="1076"/>
                </a:lnTo>
                <a:lnTo>
                  <a:pt x="15940" y="900"/>
                </a:lnTo>
                <a:lnTo>
                  <a:pt x="15499" y="741"/>
                </a:lnTo>
                <a:lnTo>
                  <a:pt x="15057" y="600"/>
                </a:lnTo>
                <a:lnTo>
                  <a:pt x="14564" y="458"/>
                </a:lnTo>
                <a:lnTo>
                  <a:pt x="14045" y="335"/>
                </a:lnTo>
                <a:lnTo>
                  <a:pt x="13500" y="229"/>
                </a:lnTo>
                <a:lnTo>
                  <a:pt x="13006" y="158"/>
                </a:lnTo>
                <a:lnTo>
                  <a:pt x="12461" y="88"/>
                </a:lnTo>
                <a:lnTo>
                  <a:pt x="11968" y="52"/>
                </a:lnTo>
                <a:lnTo>
                  <a:pt x="11423" y="17"/>
                </a:lnTo>
                <a:lnTo>
                  <a:pt x="10825" y="17"/>
                </a:lnTo>
                <a:lnTo>
                  <a:pt x="10254" y="17"/>
                </a:lnTo>
                <a:lnTo>
                  <a:pt x="9709" y="52"/>
                </a:lnTo>
                <a:lnTo>
                  <a:pt x="9216" y="88"/>
                </a:lnTo>
                <a:lnTo>
                  <a:pt x="8671" y="158"/>
                </a:lnTo>
                <a:lnTo>
                  <a:pt x="8177" y="229"/>
                </a:lnTo>
                <a:lnTo>
                  <a:pt x="7632" y="335"/>
                </a:lnTo>
                <a:lnTo>
                  <a:pt x="7113" y="458"/>
                </a:lnTo>
                <a:lnTo>
                  <a:pt x="6620" y="600"/>
                </a:lnTo>
                <a:lnTo>
                  <a:pt x="6178" y="741"/>
                </a:lnTo>
                <a:lnTo>
                  <a:pt x="5737" y="900"/>
                </a:lnTo>
                <a:lnTo>
                  <a:pt x="5270" y="1076"/>
                </a:lnTo>
                <a:lnTo>
                  <a:pt x="4828" y="1252"/>
                </a:lnTo>
                <a:lnTo>
                  <a:pt x="3972" y="1694"/>
                </a:lnTo>
                <a:lnTo>
                  <a:pt x="3219" y="2152"/>
                </a:lnTo>
                <a:lnTo>
                  <a:pt x="2544" y="2664"/>
                </a:lnTo>
                <a:lnTo>
                  <a:pt x="1895" y="3247"/>
                </a:lnTo>
                <a:lnTo>
                  <a:pt x="1635" y="3547"/>
                </a:lnTo>
                <a:lnTo>
                  <a:pt x="1375" y="3847"/>
                </a:lnTo>
                <a:lnTo>
                  <a:pt x="1142" y="4164"/>
                </a:lnTo>
                <a:lnTo>
                  <a:pt x="934" y="4464"/>
                </a:lnTo>
                <a:lnTo>
                  <a:pt x="726" y="4800"/>
                </a:lnTo>
                <a:lnTo>
                  <a:pt x="545" y="5135"/>
                </a:lnTo>
                <a:lnTo>
                  <a:pt x="389" y="5523"/>
                </a:lnTo>
                <a:lnTo>
                  <a:pt x="285" y="5858"/>
                </a:lnTo>
                <a:lnTo>
                  <a:pt x="181" y="6229"/>
                </a:lnTo>
                <a:lnTo>
                  <a:pt x="129" y="6564"/>
                </a:lnTo>
                <a:lnTo>
                  <a:pt x="77" y="6935"/>
                </a:lnTo>
                <a:lnTo>
                  <a:pt x="77" y="7341"/>
                </a:lnTo>
                <a:lnTo>
                  <a:pt x="77" y="7782"/>
                </a:lnTo>
                <a:lnTo>
                  <a:pt x="129" y="8223"/>
                </a:lnTo>
                <a:lnTo>
                  <a:pt x="233" y="8664"/>
                </a:lnTo>
                <a:lnTo>
                  <a:pt x="389" y="9035"/>
                </a:lnTo>
                <a:lnTo>
                  <a:pt x="545" y="9441"/>
                </a:lnTo>
                <a:lnTo>
                  <a:pt x="726" y="9794"/>
                </a:lnTo>
                <a:lnTo>
                  <a:pt x="934" y="10164"/>
                </a:lnTo>
                <a:lnTo>
                  <a:pt x="1194" y="10464"/>
                </a:lnTo>
                <a:lnTo>
                  <a:pt x="1739" y="11099"/>
                </a:lnTo>
                <a:lnTo>
                  <a:pt x="2336" y="11647"/>
                </a:lnTo>
                <a:lnTo>
                  <a:pt x="2933" y="12194"/>
                </a:lnTo>
                <a:lnTo>
                  <a:pt x="3634" y="12670"/>
                </a:lnTo>
                <a:lnTo>
                  <a:pt x="4932" y="13552"/>
                </a:lnTo>
                <a:lnTo>
                  <a:pt x="6075" y="14329"/>
                </a:lnTo>
                <a:lnTo>
                  <a:pt x="6516" y="14735"/>
                </a:lnTo>
                <a:lnTo>
                  <a:pt x="6879" y="15141"/>
                </a:lnTo>
                <a:lnTo>
                  <a:pt x="6983" y="15352"/>
                </a:lnTo>
                <a:lnTo>
                  <a:pt x="7061" y="15547"/>
                </a:lnTo>
                <a:lnTo>
                  <a:pt x="7165" y="15758"/>
                </a:lnTo>
                <a:lnTo>
                  <a:pt x="7165" y="15952"/>
                </a:lnTo>
                <a:lnTo>
                  <a:pt x="7165" y="16464"/>
                </a:lnTo>
                <a:lnTo>
                  <a:pt x="7165" y="16976"/>
                </a:lnTo>
                <a:lnTo>
                  <a:pt x="7165" y="17505"/>
                </a:lnTo>
                <a:lnTo>
                  <a:pt x="7165" y="18052"/>
                </a:lnTo>
                <a:lnTo>
                  <a:pt x="7165" y="18529"/>
                </a:lnTo>
                <a:lnTo>
                  <a:pt x="7165" y="18900"/>
                </a:lnTo>
                <a:lnTo>
                  <a:pt x="7165" y="19147"/>
                </a:lnTo>
                <a:lnTo>
                  <a:pt x="7165" y="19235"/>
                </a:lnTo>
                <a:lnTo>
                  <a:pt x="7165" y="19482"/>
                </a:lnTo>
                <a:lnTo>
                  <a:pt x="7217" y="19747"/>
                </a:lnTo>
                <a:lnTo>
                  <a:pt x="7321" y="19994"/>
                </a:lnTo>
                <a:lnTo>
                  <a:pt x="7476" y="20223"/>
                </a:lnTo>
                <a:lnTo>
                  <a:pt x="7632" y="20435"/>
                </a:lnTo>
                <a:lnTo>
                  <a:pt x="7814" y="20629"/>
                </a:lnTo>
                <a:lnTo>
                  <a:pt x="8022" y="20841"/>
                </a:lnTo>
                <a:lnTo>
                  <a:pt x="8281" y="21000"/>
                </a:lnTo>
                <a:lnTo>
                  <a:pt x="8515" y="21176"/>
                </a:lnTo>
                <a:lnTo>
                  <a:pt x="8775" y="21317"/>
                </a:lnTo>
                <a:lnTo>
                  <a:pt x="9060" y="21441"/>
                </a:lnTo>
                <a:lnTo>
                  <a:pt x="9424" y="21547"/>
                </a:lnTo>
                <a:lnTo>
                  <a:pt x="9761" y="21617"/>
                </a:lnTo>
                <a:lnTo>
                  <a:pt x="10125" y="21688"/>
                </a:lnTo>
                <a:lnTo>
                  <a:pt x="10462" y="21723"/>
                </a:lnTo>
                <a:lnTo>
                  <a:pt x="10825" y="21723"/>
                </a:lnTo>
                <a:close/>
              </a:path>
              <a:path w="21600" h="21600" extrusionOk="0">
                <a:moveTo>
                  <a:pt x="9242" y="14417"/>
                </a:moveTo>
                <a:lnTo>
                  <a:pt x="8541" y="12035"/>
                </a:lnTo>
                <a:lnTo>
                  <a:pt x="7295" y="10129"/>
                </a:lnTo>
                <a:lnTo>
                  <a:pt x="6905" y="9652"/>
                </a:lnTo>
                <a:lnTo>
                  <a:pt x="8541" y="10182"/>
                </a:lnTo>
                <a:lnTo>
                  <a:pt x="9787" y="9547"/>
                </a:lnTo>
                <a:lnTo>
                  <a:pt x="11189" y="10129"/>
                </a:lnTo>
                <a:lnTo>
                  <a:pt x="12279" y="9547"/>
                </a:lnTo>
                <a:lnTo>
                  <a:pt x="13370" y="10076"/>
                </a:lnTo>
                <a:lnTo>
                  <a:pt x="14850" y="9652"/>
                </a:lnTo>
                <a:lnTo>
                  <a:pt x="12902" y="12247"/>
                </a:lnTo>
                <a:lnTo>
                  <a:pt x="12357" y="14417"/>
                </a:lnTo>
                <a:moveTo>
                  <a:pt x="7191" y="15952"/>
                </a:moveTo>
                <a:lnTo>
                  <a:pt x="14512" y="15952"/>
                </a:lnTo>
                <a:lnTo>
                  <a:pt x="14512" y="17064"/>
                </a:lnTo>
                <a:lnTo>
                  <a:pt x="7191" y="17047"/>
                </a:lnTo>
                <a:lnTo>
                  <a:pt x="7191" y="18123"/>
                </a:lnTo>
                <a:lnTo>
                  <a:pt x="14512" y="18158"/>
                </a:lnTo>
                <a:lnTo>
                  <a:pt x="14538" y="19182"/>
                </a:lnTo>
                <a:lnTo>
                  <a:pt x="7217" y="19182"/>
                </a:lnTo>
              </a:path>
            </a:pathLst>
          </a:cu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57150">
            <a:solidFill>
              <a:srgbClr val="000000"/>
            </a:solidFill>
            <a:miter lim="800000"/>
            <a:headEnd/>
            <a:tailEnd/>
          </a:ln>
          <a:effectLst>
            <a:reflection blurRad="1270000" stA="0" dist="1270000" dir="5400000" sy="-100000" algn="bl" rotWithShape="0"/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bg-BG" dirty="0"/>
          </a:p>
        </p:txBody>
      </p:sp>
      <p:pic>
        <p:nvPicPr>
          <p:cNvPr id="1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" y="6381327"/>
            <a:ext cx="9152554" cy="504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127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1"/>
            <a:ext cx="9144002" cy="1033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420" y="116632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3294666" y="116632"/>
            <a:ext cx="44456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b="1" dirty="0" smtClean="0">
                <a:solidFill>
                  <a:srgbClr val="003296"/>
                </a:solidFill>
                <a:cs typeface="Arial" panose="020B0604020202020204" pitchFamily="34" charset="0"/>
              </a:rPr>
              <a:t>ЧЕСТО ДОПУСКАНИ ГРЕШКИ ПРИ ПОПЪЛВАНЕ НА ДОКЛАДА ЗА НАПРЕДЪКА</a:t>
            </a:r>
            <a:endParaRPr lang="bg-BG" b="1" dirty="0">
              <a:solidFill>
                <a:srgbClr val="003296"/>
              </a:solidFill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1521" y="1124744"/>
            <a:ext cx="8553346" cy="57332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 algn="just">
              <a:lnSpc>
                <a:spcPts val="1800"/>
              </a:lnSpc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355600" algn="l"/>
              </a:tabLst>
            </a:pPr>
            <a:r>
              <a:rPr lang="bg-BG" alt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Раздел „</a:t>
            </a:r>
            <a:r>
              <a:rPr lang="bg-BG" alt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Основни данни</a:t>
            </a:r>
            <a:r>
              <a:rPr lang="bg-BG" alt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“ – неправилен отчетен период или начало и край на проекта; не са посочени действителното лице или актуални данни за контакт и т.н.   </a:t>
            </a:r>
          </a:p>
          <a:p>
            <a:pPr marL="285750" indent="-285750" algn="just">
              <a:lnSpc>
                <a:spcPts val="1800"/>
              </a:lnSpc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355600" algn="l"/>
              </a:tabLst>
            </a:pPr>
            <a:r>
              <a:rPr lang="bg-BG" alt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Раздел </a:t>
            </a:r>
            <a:r>
              <a:rPr lang="bg-BG" alt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Изпълнение на дейностите</a:t>
            </a:r>
            <a:r>
              <a:rPr lang="bg-BG" alt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: </a:t>
            </a:r>
          </a:p>
          <a:p>
            <a:pPr marL="342900" indent="-342900" algn="just">
              <a:lnSpc>
                <a:spcPts val="1800"/>
              </a:lnSpc>
              <a:spcAft>
                <a:spcPts val="600"/>
              </a:spcAft>
              <a:buFontTx/>
              <a:buChar char="-"/>
              <a:tabLst>
                <a:tab pos="355600" algn="l"/>
              </a:tabLst>
            </a:pPr>
            <a:r>
              <a:rPr lang="bg-BG" alt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Част </a:t>
            </a:r>
            <a:r>
              <a:rPr lang="bg-BG" alt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2.1</a:t>
            </a:r>
            <a:r>
              <a:rPr lang="bg-BG" alt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 - не са изброени всички дейности с точните им наименования и </a:t>
            </a:r>
            <a:r>
              <a:rPr lang="bg-BG" altLang="bg-BG" sz="1600" dirty="0" err="1" smtClean="0">
                <a:solidFill>
                  <a:srgbClr val="003296"/>
                </a:solidFill>
                <a:cs typeface="Arial" panose="020B0604020202020204" pitchFamily="34" charset="0"/>
              </a:rPr>
              <a:t>поредност</a:t>
            </a:r>
            <a:r>
              <a:rPr lang="bg-BG" alt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;  отчетени са с натрупване от предходните периоди; не са обосновани разликите спрямо планирания времеви график; вместо конкретните постигнати резултати от изпълнението, са отчетени индикаторите за резултат от т. 3.1 и т.н.;</a:t>
            </a:r>
          </a:p>
          <a:p>
            <a:pPr marL="342900" indent="-342900" algn="just">
              <a:lnSpc>
                <a:spcPts val="1800"/>
              </a:lnSpc>
              <a:spcAft>
                <a:spcPts val="600"/>
              </a:spcAft>
              <a:buFontTx/>
              <a:buChar char="-"/>
              <a:tabLst>
                <a:tab pos="355600" algn="l"/>
              </a:tabLst>
            </a:pPr>
            <a:r>
              <a:rPr lang="bg-BG" alt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Част </a:t>
            </a:r>
            <a:r>
              <a:rPr lang="bg-BG" alt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2.2</a:t>
            </a:r>
            <a:r>
              <a:rPr lang="bg-BG" alt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 - не е посочена действителната сума на сключения договор с изпълнител/ фактура, а индикативната стойност от Плана за обществените поръчки; в случай, че даден разход се отнася до повече от една бюджетна линия, е посочена само една от тях и т.н.;</a:t>
            </a:r>
          </a:p>
          <a:p>
            <a:pPr marL="342900" indent="-342900" algn="just">
              <a:lnSpc>
                <a:spcPts val="1800"/>
              </a:lnSpc>
              <a:spcAft>
                <a:spcPts val="600"/>
              </a:spcAft>
              <a:buFontTx/>
              <a:buChar char="-"/>
              <a:tabLst>
                <a:tab pos="355600" algn="l"/>
              </a:tabLst>
            </a:pPr>
            <a:r>
              <a:rPr lang="bg-BG" alt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Част </a:t>
            </a:r>
            <a:r>
              <a:rPr lang="bg-BG" alt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2.3</a:t>
            </a:r>
            <a:r>
              <a:rPr lang="bg-BG" alt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 – отчетена е информация с натрупване от предходни периоди или несъответстваща на описаните отклонения в част 2.1;</a:t>
            </a:r>
          </a:p>
          <a:p>
            <a:pPr marL="342900" indent="-342900" algn="just">
              <a:lnSpc>
                <a:spcPts val="1800"/>
              </a:lnSpc>
              <a:spcAft>
                <a:spcPts val="600"/>
              </a:spcAft>
              <a:buFontTx/>
              <a:buChar char="-"/>
              <a:tabLst>
                <a:tab pos="355600" algn="l"/>
              </a:tabLst>
            </a:pPr>
            <a:r>
              <a:rPr lang="bg-BG" alt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Част </a:t>
            </a:r>
            <a:r>
              <a:rPr lang="bg-BG" alt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2.4</a:t>
            </a:r>
            <a:r>
              <a:rPr lang="bg-BG" alt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 - не е отчетена информация с натрупване от предишни периоди или не съответства на дейностите по информация и публичност, описани в част 2.1 или във формуляра за кандидатстване и бюджета;  </a:t>
            </a:r>
          </a:p>
          <a:p>
            <a:pPr marL="342900" indent="-342900" algn="just">
              <a:lnSpc>
                <a:spcPts val="1800"/>
              </a:lnSpc>
              <a:spcAft>
                <a:spcPts val="600"/>
              </a:spcAft>
              <a:buFontTx/>
              <a:buChar char="-"/>
              <a:tabLst>
                <a:tab pos="355600" algn="l"/>
              </a:tabLst>
            </a:pPr>
            <a:r>
              <a:rPr lang="bg-BG" alt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Част </a:t>
            </a:r>
            <a:r>
              <a:rPr lang="bg-BG" alt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2.5</a:t>
            </a:r>
            <a:r>
              <a:rPr lang="bg-BG" alt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 - информацията не е посочена с натрупване от предишни периоди.</a:t>
            </a:r>
          </a:p>
          <a:p>
            <a:pPr marL="285750" indent="-285750" algn="just">
              <a:lnSpc>
                <a:spcPts val="1800"/>
              </a:lnSpc>
              <a:spcAft>
                <a:spcPts val="600"/>
              </a:spcAft>
              <a:buFont typeface="Wingdings" panose="05000000000000000000" pitchFamily="2" charset="2"/>
              <a:buChar char="v"/>
              <a:tabLst>
                <a:tab pos="355600" algn="l"/>
              </a:tabLst>
            </a:pPr>
            <a:r>
              <a:rPr lang="bg-BG" alt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Раздел </a:t>
            </a:r>
            <a:r>
              <a:rPr lang="bg-BG" alt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Наблюдение и свързаност</a:t>
            </a:r>
            <a:r>
              <a:rPr lang="bg-BG" alt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: в колона „Коментари“ не са обосновани отчетените </a:t>
            </a:r>
            <a:r>
              <a:rPr lang="bg-BG" altLang="bg-BG" sz="16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стойности на изпълнение </a:t>
            </a:r>
            <a:r>
              <a:rPr lang="bg-BG" alt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на индикаторите или има противоречие между стойността на постигане и обосновката.   </a:t>
            </a:r>
          </a:p>
          <a:p>
            <a:pPr marL="609600" indent="-609600" algn="just">
              <a:lnSpc>
                <a:spcPct val="150000"/>
              </a:lnSpc>
              <a:spcAft>
                <a:spcPts val="600"/>
              </a:spcAft>
              <a:buFontTx/>
              <a:buNone/>
            </a:pPr>
            <a:endParaRPr lang="bg-BG" sz="1400" dirty="0"/>
          </a:p>
        </p:txBody>
      </p:sp>
      <p:pic>
        <p:nvPicPr>
          <p:cNvPr id="8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" y="6381327"/>
            <a:ext cx="9152554" cy="504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860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" y="6309320"/>
            <a:ext cx="9152554" cy="576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1"/>
            <a:ext cx="9144002" cy="1033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420" y="116632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3294666" y="116632"/>
            <a:ext cx="44456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b="1" dirty="0" smtClean="0">
                <a:solidFill>
                  <a:srgbClr val="003296"/>
                </a:solidFill>
                <a:cs typeface="Arial" panose="020B0604020202020204" pitchFamily="34" charset="0"/>
              </a:rPr>
              <a:t>ЧЕСТО ДОПУСКАНИ ГРЕШКИ ПРИ ТЕХНИЧЕСКОТО ИЗПЪЛНЕНИЕ НА ПРОЕКТА</a:t>
            </a:r>
            <a:endParaRPr lang="bg-BG" b="1" dirty="0">
              <a:solidFill>
                <a:srgbClr val="003296"/>
              </a:solidFill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2110" y="1269201"/>
            <a:ext cx="8553346" cy="525658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177800" indent="-17780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700" dirty="0" smtClean="0">
                <a:solidFill>
                  <a:srgbClr val="003296"/>
                </a:solidFill>
                <a:cs typeface="Arial" panose="020B0604020202020204" pitchFamily="34" charset="0"/>
              </a:rPr>
              <a:t>Проектните партньори не познават договора за субсидия, Наръчника за изпълнение на проекти и специфичните правилата и крайни срокове на Програмата;</a:t>
            </a:r>
          </a:p>
          <a:p>
            <a:pPr marL="177800" indent="-17780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700" dirty="0" smtClean="0">
                <a:solidFill>
                  <a:srgbClr val="003296"/>
                </a:solidFill>
                <a:cs typeface="Arial" panose="020B0604020202020204" pitchFamily="34" charset="0"/>
              </a:rPr>
              <a:t>Липсва ефективна комуникация и съдействие между партньорите;</a:t>
            </a:r>
          </a:p>
          <a:p>
            <a:pPr marL="177800" indent="-17780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700" dirty="0" smtClean="0">
                <a:solidFill>
                  <a:srgbClr val="003296"/>
                </a:solidFill>
                <a:cs typeface="Arial" panose="020B0604020202020204" pitchFamily="34" charset="0"/>
              </a:rPr>
              <a:t>Мениджърът на проекта не е установил правила за комуникация между партньорите;</a:t>
            </a:r>
          </a:p>
          <a:p>
            <a:pPr marL="177800" indent="-17780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700" dirty="0" smtClean="0">
                <a:solidFill>
                  <a:srgbClr val="003296"/>
                </a:solidFill>
                <a:cs typeface="Arial" panose="020B0604020202020204" pitchFamily="34" charset="0"/>
              </a:rPr>
              <a:t>Неправилно планиране и разпределение на задачи и отговорности между партньорите;</a:t>
            </a:r>
          </a:p>
          <a:p>
            <a:pPr marL="177800" indent="-17780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700" dirty="0" smtClean="0">
                <a:solidFill>
                  <a:srgbClr val="003296"/>
                </a:solidFill>
                <a:cs typeface="Arial" panose="020B0604020202020204" pitchFamily="34" charset="0"/>
              </a:rPr>
              <a:t>Късен </a:t>
            </a:r>
            <a:r>
              <a:rPr lang="bg-BG" sz="1700" dirty="0">
                <a:solidFill>
                  <a:srgbClr val="003296"/>
                </a:solidFill>
                <a:cs typeface="Arial" panose="020B0604020202020204" pitchFamily="34" charset="0"/>
              </a:rPr>
              <a:t>старт на </a:t>
            </a:r>
            <a:r>
              <a:rPr lang="bg-BG" sz="1700" dirty="0" smtClean="0">
                <a:solidFill>
                  <a:srgbClr val="003296"/>
                </a:solidFill>
                <a:cs typeface="Arial" panose="020B0604020202020204" pitchFamily="34" charset="0"/>
              </a:rPr>
              <a:t>подготовката на </a:t>
            </a:r>
            <a:r>
              <a:rPr lang="bg-BG" sz="1700" dirty="0">
                <a:solidFill>
                  <a:srgbClr val="003296"/>
                </a:solidFill>
                <a:cs typeface="Arial" panose="020B0604020202020204" pitchFamily="34" charset="0"/>
              </a:rPr>
              <a:t>докладите за </a:t>
            </a:r>
            <a:r>
              <a:rPr lang="bg-BG" sz="1700" dirty="0" smtClean="0">
                <a:solidFill>
                  <a:srgbClr val="003296"/>
                </a:solidFill>
                <a:cs typeface="Arial" panose="020B0604020202020204" pitchFamily="34" charset="0"/>
              </a:rPr>
              <a:t>напредъка, водещ до закъснение в подаването им;</a:t>
            </a:r>
          </a:p>
          <a:p>
            <a:pPr marL="177800" indent="-17780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700" dirty="0" smtClean="0">
                <a:solidFill>
                  <a:srgbClr val="003296"/>
                </a:solidFill>
                <a:cs typeface="Arial" panose="020B0604020202020204" pitchFamily="34" charset="0"/>
              </a:rPr>
              <a:t>Техническите отчети не са в съответствие с програмните правила, образци, срокове за докладване; </a:t>
            </a:r>
          </a:p>
          <a:p>
            <a:pPr marL="177800" indent="-17780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700" dirty="0" smtClean="0">
                <a:solidFill>
                  <a:srgbClr val="003296"/>
                </a:solidFill>
                <a:cs typeface="Arial" panose="020B0604020202020204" pitchFamily="34" charset="0"/>
              </a:rPr>
              <a:t>Липсват документални доказателства за извършените дейности, постигнати резултати и индикатори от партньорите;</a:t>
            </a:r>
          </a:p>
          <a:p>
            <a:pPr marL="177800" indent="-17780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700" dirty="0" smtClean="0">
                <a:solidFill>
                  <a:srgbClr val="003296"/>
                </a:solidFill>
                <a:cs typeface="Arial" panose="020B0604020202020204" pitchFamily="34" charset="0"/>
              </a:rPr>
              <a:t>Липсваща информация (вкл. снимки) поради несистемно архивиране на дигитален/ хартиен носител;</a:t>
            </a:r>
          </a:p>
          <a:p>
            <a:pPr marL="177800" indent="-17780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700" dirty="0" smtClean="0">
                <a:solidFill>
                  <a:srgbClr val="003296"/>
                </a:solidFill>
                <a:cs typeface="Arial" panose="020B0604020202020204" pitchFamily="34" charset="0"/>
              </a:rPr>
              <a:t>Не са съхранени копия от интелектуалните продукти и рекламни материали;</a:t>
            </a:r>
          </a:p>
          <a:p>
            <a:pPr marL="177800" indent="-17780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700" dirty="0" smtClean="0">
                <a:solidFill>
                  <a:srgbClr val="003296"/>
                </a:solidFill>
                <a:cs typeface="Arial" panose="020B0604020202020204" pitchFamily="34" charset="0"/>
              </a:rPr>
              <a:t>Не са спазени правилата за визуализация и публичност.</a:t>
            </a:r>
          </a:p>
          <a:p>
            <a:endParaRPr lang="bg-BG" sz="1400" dirty="0"/>
          </a:p>
          <a:p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571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" y="6309320"/>
            <a:ext cx="9152554" cy="576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0"/>
            <a:ext cx="9144002" cy="1124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420" y="116632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3294666" y="116632"/>
            <a:ext cx="44456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1600" b="1" cap="all" dirty="0" smtClean="0">
                <a:solidFill>
                  <a:srgbClr val="003296"/>
                </a:solidFill>
                <a:cs typeface="Arial" panose="020B0604020202020204" pitchFamily="34" charset="0"/>
              </a:rPr>
              <a:t>ЧЕСТО ДОПУСКАНИ ГРЕШКИ ПРИ </a:t>
            </a:r>
            <a:r>
              <a:rPr lang="ru-RU" sz="1600" b="1" cap="all" dirty="0">
                <a:solidFill>
                  <a:srgbClr val="003296"/>
                </a:solidFill>
                <a:cs typeface="Arial" panose="020B0604020202020204" pitchFamily="34" charset="0"/>
              </a:rPr>
              <a:t>организиране </a:t>
            </a:r>
            <a:r>
              <a:rPr lang="ru-RU" sz="1600" b="1" cap="all" dirty="0" smtClean="0">
                <a:solidFill>
                  <a:srgbClr val="003296"/>
                </a:solidFill>
                <a:cs typeface="Arial" panose="020B0604020202020204" pitchFamily="34" charset="0"/>
              </a:rPr>
              <a:t>или </a:t>
            </a:r>
            <a:r>
              <a:rPr lang="ru-RU" sz="1600" b="1" cap="all" dirty="0">
                <a:solidFill>
                  <a:srgbClr val="003296"/>
                </a:solidFill>
                <a:cs typeface="Arial" panose="020B0604020202020204" pitchFamily="34" charset="0"/>
              </a:rPr>
              <a:t>участие в събития по </a:t>
            </a:r>
            <a:r>
              <a:rPr lang="bg-BG" sz="1600" b="1" cap="all" dirty="0" smtClean="0">
                <a:solidFill>
                  <a:srgbClr val="003296"/>
                </a:solidFill>
                <a:cs typeface="Arial" panose="020B0604020202020204" pitchFamily="34" charset="0"/>
              </a:rPr>
              <a:t>ПРОЕКТА</a:t>
            </a:r>
            <a:endParaRPr lang="bg-BG" sz="1600" b="1" cap="all" dirty="0">
              <a:solidFill>
                <a:srgbClr val="003296"/>
              </a:solidFill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9859" y="1124744"/>
            <a:ext cx="8553346" cy="54921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Екипът по проекта не осъществява контрол върху работата на изпълнителя, не се придържа към планираните дейности и бюджет, няма опит при организиране на събития;</a:t>
            </a:r>
          </a:p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Липсва дневен ред за всеки от дните на събитието - не са упоменати място, продължителност, имена на лекторите и дали по проекта има предоставени кафе паузи/ </a:t>
            </a:r>
            <a:r>
              <a:rPr lang="bg-BG" sz="1600" dirty="0" err="1" smtClean="0">
                <a:solidFill>
                  <a:srgbClr val="003296"/>
                </a:solidFill>
                <a:cs typeface="Arial" panose="020B0604020202020204" pitchFamily="34" charset="0"/>
              </a:rPr>
              <a:t>кетъринг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/ превод, т.н;    </a:t>
            </a:r>
          </a:p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Сливане на двудневна програма в еднодневна или нарушаване на дневния ред;</a:t>
            </a:r>
          </a:p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Липсва списък с участници за всеки отделен ден на събитието, подписан от всеки участник; </a:t>
            </a:r>
          </a:p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Не са събрани и архивирани материалите от събитието; </a:t>
            </a:r>
          </a:p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Липсват качествени снимки/ клипове от всеки отделен ден на събитието (от различни ъгли/ моменти), даващи представа за: общия брой участници, наетата зала и оборудване, кафе пауза, </a:t>
            </a:r>
            <a:r>
              <a:rPr lang="bg-BG" sz="1600" dirty="0" err="1" smtClean="0">
                <a:solidFill>
                  <a:srgbClr val="003296"/>
                </a:solidFill>
                <a:cs typeface="Arial" panose="020B0604020202020204" pitchFamily="34" charset="0"/>
              </a:rPr>
              <a:t>кетъринг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, </a:t>
            </a:r>
            <a:r>
              <a:rPr lang="bg-BG" sz="1600" dirty="0" err="1" smtClean="0">
                <a:solidFill>
                  <a:srgbClr val="003296"/>
                </a:solidFill>
                <a:cs typeface="Arial" panose="020B0604020202020204" pitchFamily="34" charset="0"/>
              </a:rPr>
              <a:t>обучители</a:t>
            </a: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/ водещи/ преводачи, презентационен екран, програмна/ проектна визуализация, раздаване на материали на участниците, т.н. Снимките трябва имат дата (за предпочитане автоматично от фотоапарата);</a:t>
            </a:r>
          </a:p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Не е изготвен доклад от събитието;</a:t>
            </a:r>
          </a:p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Не са спазени правилата за визуализация и публичност на Програмата;</a:t>
            </a:r>
          </a:p>
          <a:p>
            <a:pPr marL="285750" indent="-285750" algn="just">
              <a:lnSpc>
                <a:spcPts val="22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bg-BG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Не е качена информация за събитието, вкл. снимки на сайта на проекта/ бенефициента. </a:t>
            </a:r>
            <a:r>
              <a:rPr lang="en-GB" sz="1600" dirty="0" smtClean="0">
                <a:solidFill>
                  <a:srgbClr val="003296"/>
                </a:solidFill>
                <a:cs typeface="Arial" panose="020B0604020202020204" pitchFamily="34" charset="0"/>
              </a:rPr>
              <a:t> </a:t>
            </a:r>
            <a:endParaRPr lang="bg-BG" sz="1400" dirty="0"/>
          </a:p>
          <a:p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619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" y="6453336"/>
            <a:ext cx="9152554" cy="432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saasinhighered.files.wordpress.com/2009/10/cropped-ts-powerpoint-header-plain.jpg"/>
          <p:cNvPicPr>
            <a:picLocks noChangeAspect="1" noChangeArrowheads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/>
          <a:stretch/>
        </p:blipFill>
        <p:spPr bwMode="auto">
          <a:xfrm flipH="1">
            <a:off x="-2" y="1"/>
            <a:ext cx="9144002" cy="1033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420" y="116632"/>
            <a:ext cx="906447" cy="60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2952328" cy="91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3294666" y="116632"/>
            <a:ext cx="444568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20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МОНИТОРИНГ НА ПРОЕКТНО НИВО</a:t>
            </a:r>
            <a:endParaRPr lang="bg-BG" sz="2000" b="1" dirty="0">
              <a:solidFill>
                <a:srgbClr val="003296"/>
              </a:solidFill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1" y="904178"/>
            <a:ext cx="8553346" cy="5563667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bg-BG" dirty="0"/>
          </a:p>
        </p:txBody>
      </p:sp>
      <p:sp>
        <p:nvSpPr>
          <p:cNvPr id="10" name="Rectangle 9"/>
          <p:cNvSpPr/>
          <p:nvPr/>
        </p:nvSpPr>
        <p:spPr>
          <a:xfrm>
            <a:off x="251521" y="1341208"/>
            <a:ext cx="8553346" cy="5184577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bg-BG" dirty="0"/>
          </a:p>
        </p:txBody>
      </p:sp>
      <p:sp>
        <p:nvSpPr>
          <p:cNvPr id="2" name="Rectangle 1"/>
          <p:cNvSpPr/>
          <p:nvPr/>
        </p:nvSpPr>
        <p:spPr>
          <a:xfrm>
            <a:off x="251521" y="1033684"/>
            <a:ext cx="8553346" cy="5739087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bg-BG" sz="15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Мониторингът на проекта </a:t>
            </a: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се извършва от </a:t>
            </a:r>
            <a:r>
              <a:rPr lang="ru-RU" sz="1600" dirty="0">
                <a:solidFill>
                  <a:srgbClr val="003296"/>
                </a:solidFill>
                <a:cs typeface="Arial" panose="020B0604020202020204" pitchFamily="34" charset="0"/>
              </a:rPr>
              <a:t>Съвместния секретариат </a:t>
            </a: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и </a:t>
            </a:r>
            <a:r>
              <a:rPr lang="bg-BG" sz="15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цели проверка </a:t>
            </a: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на:</a:t>
            </a:r>
          </a:p>
          <a:p>
            <a:pPr marL="285750" indent="-285750" algn="just">
              <a:spcAft>
                <a:spcPts val="600"/>
              </a:spcAft>
              <a:buFontTx/>
              <a:buChar char="-"/>
            </a:pP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Съответствието между реализирани и планирани дейности и между дейности и цели на проекта;</a:t>
            </a:r>
          </a:p>
          <a:p>
            <a:pPr marL="285750" indent="-285750" algn="just">
              <a:spcAft>
                <a:spcPts val="600"/>
              </a:spcAft>
              <a:buFontTx/>
              <a:buChar char="-"/>
            </a:pP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Спазването на времевия график за осъществяване на дейностите;</a:t>
            </a:r>
          </a:p>
          <a:p>
            <a:pPr marL="285750" indent="-285750" algn="just">
              <a:spcAft>
                <a:spcPts val="600"/>
              </a:spcAft>
              <a:buFontTx/>
              <a:buChar char="-"/>
            </a:pP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Съответствието на процедурите за поддоговаряне с одобрения план за тръжните процедури; </a:t>
            </a:r>
          </a:p>
          <a:p>
            <a:pPr marL="285750" indent="-285750" algn="just">
              <a:spcAft>
                <a:spcPts val="600"/>
              </a:spcAft>
              <a:buFontTx/>
              <a:buChar char="-"/>
            </a:pP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Постигнатите резултати и индикатори и спазване на правилата за публичност;</a:t>
            </a:r>
          </a:p>
          <a:p>
            <a:pPr marL="285750" indent="-285750" algn="just">
              <a:spcAft>
                <a:spcPts val="600"/>
              </a:spcAft>
              <a:buFontTx/>
              <a:buChar char="-"/>
            </a:pP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Идентифициране на рискове.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Основни </a:t>
            </a:r>
            <a:r>
              <a:rPr lang="bg-BG" sz="15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източници</a:t>
            </a: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 за проследяване на изпълнението и прогреса на проектите са </a:t>
            </a:r>
            <a:r>
              <a:rPr lang="bg-BG" sz="15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докладите за напредък </a:t>
            </a: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и </a:t>
            </a:r>
            <a:r>
              <a:rPr lang="bg-BG" sz="15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посещенията на място</a:t>
            </a: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. 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Проверките на място се провеждат в офиса на Водещия партньор/ партньора по проекта или на мястото на изпълнение на дейностите (строителна площадка, място на провеждане на събития, на доставка, т.н.).	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По време на посещенията на място се прилагат два основни </a:t>
            </a:r>
            <a:r>
              <a:rPr lang="bg-BG" sz="15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инструмента</a:t>
            </a: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 – проверка на </a:t>
            </a:r>
            <a:r>
              <a:rPr lang="bg-BG" sz="15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документацията </a:t>
            </a: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и</a:t>
            </a:r>
            <a:r>
              <a:rPr lang="bg-BG" sz="1500" b="1" dirty="0" smtClean="0">
                <a:solidFill>
                  <a:srgbClr val="003296"/>
                </a:solidFill>
                <a:cs typeface="Arial" panose="020B0604020202020204" pitchFamily="34" charset="0"/>
              </a:rPr>
              <a:t> интервюта </a:t>
            </a:r>
            <a:r>
              <a:rPr lang="bg-BG" sz="1500" dirty="0" smtClean="0">
                <a:solidFill>
                  <a:srgbClr val="003296"/>
                </a:solidFill>
                <a:cs typeface="Arial" panose="020B0604020202020204" pitchFamily="34" charset="0"/>
              </a:rPr>
              <a:t>с членовете на екипа. </a:t>
            </a:r>
            <a:endParaRPr lang="bg-BG" sz="1500" dirty="0">
              <a:solidFill>
                <a:srgbClr val="9900FF"/>
              </a:solidFill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74568" y="5053860"/>
            <a:ext cx="720080" cy="1399476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endParaRPr lang="bg-BG" dirty="0"/>
          </a:p>
        </p:txBody>
      </p:sp>
      <p:sp>
        <p:nvSpPr>
          <p:cNvPr id="12" name="Litebulb"/>
          <p:cNvSpPr>
            <a:spLocks noEditPoints="1" noChangeArrowheads="1"/>
          </p:cNvSpPr>
          <p:nvPr/>
        </p:nvSpPr>
        <p:spPr bwMode="auto">
          <a:xfrm>
            <a:off x="441632" y="5447624"/>
            <a:ext cx="385951" cy="611948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7782 h 21600"/>
              <a:gd name="T4" fmla="*/ 0 w 21600"/>
              <a:gd name="T5" fmla="*/ 7782 h 21600"/>
              <a:gd name="T6" fmla="*/ 10800 w 21600"/>
              <a:gd name="T7" fmla="*/ 21600 h 21600"/>
              <a:gd name="T8" fmla="*/ 3556 w 21600"/>
              <a:gd name="T9" fmla="*/ 2188 h 21600"/>
              <a:gd name="T10" fmla="*/ 18277 w 21600"/>
              <a:gd name="T11" fmla="*/ 9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825" y="21723"/>
                </a:moveTo>
                <a:lnTo>
                  <a:pt x="11215" y="21723"/>
                </a:lnTo>
                <a:lnTo>
                  <a:pt x="11552" y="21688"/>
                </a:lnTo>
                <a:lnTo>
                  <a:pt x="11916" y="21617"/>
                </a:lnTo>
                <a:lnTo>
                  <a:pt x="12253" y="21547"/>
                </a:lnTo>
                <a:lnTo>
                  <a:pt x="12617" y="21441"/>
                </a:lnTo>
                <a:lnTo>
                  <a:pt x="12902" y="21317"/>
                </a:lnTo>
                <a:lnTo>
                  <a:pt x="13162" y="21176"/>
                </a:lnTo>
                <a:lnTo>
                  <a:pt x="13396" y="21000"/>
                </a:lnTo>
                <a:lnTo>
                  <a:pt x="13655" y="20841"/>
                </a:lnTo>
                <a:lnTo>
                  <a:pt x="13863" y="20629"/>
                </a:lnTo>
                <a:lnTo>
                  <a:pt x="14045" y="20435"/>
                </a:lnTo>
                <a:lnTo>
                  <a:pt x="14200" y="20223"/>
                </a:lnTo>
                <a:lnTo>
                  <a:pt x="14356" y="19994"/>
                </a:lnTo>
                <a:lnTo>
                  <a:pt x="14460" y="19747"/>
                </a:lnTo>
                <a:lnTo>
                  <a:pt x="14512" y="19482"/>
                </a:lnTo>
                <a:lnTo>
                  <a:pt x="14512" y="19235"/>
                </a:lnTo>
                <a:lnTo>
                  <a:pt x="14512" y="19147"/>
                </a:lnTo>
                <a:lnTo>
                  <a:pt x="14512" y="18900"/>
                </a:lnTo>
                <a:lnTo>
                  <a:pt x="14512" y="18529"/>
                </a:lnTo>
                <a:lnTo>
                  <a:pt x="14512" y="18052"/>
                </a:lnTo>
                <a:lnTo>
                  <a:pt x="14512" y="17505"/>
                </a:lnTo>
                <a:lnTo>
                  <a:pt x="14512" y="16976"/>
                </a:lnTo>
                <a:lnTo>
                  <a:pt x="14512" y="16464"/>
                </a:lnTo>
                <a:lnTo>
                  <a:pt x="14512" y="15952"/>
                </a:lnTo>
                <a:lnTo>
                  <a:pt x="14512" y="15758"/>
                </a:lnTo>
                <a:lnTo>
                  <a:pt x="14616" y="15547"/>
                </a:lnTo>
                <a:lnTo>
                  <a:pt x="14694" y="15352"/>
                </a:lnTo>
                <a:lnTo>
                  <a:pt x="14798" y="15141"/>
                </a:lnTo>
                <a:lnTo>
                  <a:pt x="15161" y="14735"/>
                </a:lnTo>
                <a:lnTo>
                  <a:pt x="15602" y="14329"/>
                </a:lnTo>
                <a:lnTo>
                  <a:pt x="16745" y="13552"/>
                </a:lnTo>
                <a:lnTo>
                  <a:pt x="18043" y="12670"/>
                </a:lnTo>
                <a:lnTo>
                  <a:pt x="18744" y="12194"/>
                </a:lnTo>
                <a:lnTo>
                  <a:pt x="19341" y="11647"/>
                </a:lnTo>
                <a:lnTo>
                  <a:pt x="19938" y="11099"/>
                </a:lnTo>
                <a:lnTo>
                  <a:pt x="20483" y="10464"/>
                </a:lnTo>
                <a:lnTo>
                  <a:pt x="20743" y="10164"/>
                </a:lnTo>
                <a:lnTo>
                  <a:pt x="20950" y="9794"/>
                </a:lnTo>
                <a:lnTo>
                  <a:pt x="21132" y="9441"/>
                </a:lnTo>
                <a:lnTo>
                  <a:pt x="21288" y="9035"/>
                </a:lnTo>
                <a:lnTo>
                  <a:pt x="21444" y="8664"/>
                </a:lnTo>
                <a:lnTo>
                  <a:pt x="21548" y="8223"/>
                </a:lnTo>
                <a:lnTo>
                  <a:pt x="21600" y="7782"/>
                </a:lnTo>
                <a:lnTo>
                  <a:pt x="21600" y="7341"/>
                </a:lnTo>
                <a:lnTo>
                  <a:pt x="21600" y="6935"/>
                </a:lnTo>
                <a:lnTo>
                  <a:pt x="21548" y="6564"/>
                </a:lnTo>
                <a:lnTo>
                  <a:pt x="21496" y="6229"/>
                </a:lnTo>
                <a:lnTo>
                  <a:pt x="21392" y="5858"/>
                </a:lnTo>
                <a:lnTo>
                  <a:pt x="21288" y="5523"/>
                </a:lnTo>
                <a:lnTo>
                  <a:pt x="21132" y="5135"/>
                </a:lnTo>
                <a:lnTo>
                  <a:pt x="20950" y="4800"/>
                </a:lnTo>
                <a:lnTo>
                  <a:pt x="20743" y="4464"/>
                </a:lnTo>
                <a:lnTo>
                  <a:pt x="20535" y="4164"/>
                </a:lnTo>
                <a:lnTo>
                  <a:pt x="20301" y="3847"/>
                </a:lnTo>
                <a:lnTo>
                  <a:pt x="20042" y="3547"/>
                </a:lnTo>
                <a:lnTo>
                  <a:pt x="19782" y="3247"/>
                </a:lnTo>
                <a:lnTo>
                  <a:pt x="19133" y="2664"/>
                </a:lnTo>
                <a:lnTo>
                  <a:pt x="18458" y="2152"/>
                </a:lnTo>
                <a:lnTo>
                  <a:pt x="17705" y="1694"/>
                </a:lnTo>
                <a:lnTo>
                  <a:pt x="16849" y="1252"/>
                </a:lnTo>
                <a:lnTo>
                  <a:pt x="16407" y="1076"/>
                </a:lnTo>
                <a:lnTo>
                  <a:pt x="15940" y="900"/>
                </a:lnTo>
                <a:lnTo>
                  <a:pt x="15499" y="741"/>
                </a:lnTo>
                <a:lnTo>
                  <a:pt x="15057" y="600"/>
                </a:lnTo>
                <a:lnTo>
                  <a:pt x="14564" y="458"/>
                </a:lnTo>
                <a:lnTo>
                  <a:pt x="14045" y="335"/>
                </a:lnTo>
                <a:lnTo>
                  <a:pt x="13500" y="229"/>
                </a:lnTo>
                <a:lnTo>
                  <a:pt x="13006" y="158"/>
                </a:lnTo>
                <a:lnTo>
                  <a:pt x="12461" y="88"/>
                </a:lnTo>
                <a:lnTo>
                  <a:pt x="11968" y="52"/>
                </a:lnTo>
                <a:lnTo>
                  <a:pt x="11423" y="17"/>
                </a:lnTo>
                <a:lnTo>
                  <a:pt x="10825" y="17"/>
                </a:lnTo>
                <a:lnTo>
                  <a:pt x="10254" y="17"/>
                </a:lnTo>
                <a:lnTo>
                  <a:pt x="9709" y="52"/>
                </a:lnTo>
                <a:lnTo>
                  <a:pt x="9216" y="88"/>
                </a:lnTo>
                <a:lnTo>
                  <a:pt x="8671" y="158"/>
                </a:lnTo>
                <a:lnTo>
                  <a:pt x="8177" y="229"/>
                </a:lnTo>
                <a:lnTo>
                  <a:pt x="7632" y="335"/>
                </a:lnTo>
                <a:lnTo>
                  <a:pt x="7113" y="458"/>
                </a:lnTo>
                <a:lnTo>
                  <a:pt x="6620" y="600"/>
                </a:lnTo>
                <a:lnTo>
                  <a:pt x="6178" y="741"/>
                </a:lnTo>
                <a:lnTo>
                  <a:pt x="5737" y="900"/>
                </a:lnTo>
                <a:lnTo>
                  <a:pt x="5270" y="1076"/>
                </a:lnTo>
                <a:lnTo>
                  <a:pt x="4828" y="1252"/>
                </a:lnTo>
                <a:lnTo>
                  <a:pt x="3972" y="1694"/>
                </a:lnTo>
                <a:lnTo>
                  <a:pt x="3219" y="2152"/>
                </a:lnTo>
                <a:lnTo>
                  <a:pt x="2544" y="2664"/>
                </a:lnTo>
                <a:lnTo>
                  <a:pt x="1895" y="3247"/>
                </a:lnTo>
                <a:lnTo>
                  <a:pt x="1635" y="3547"/>
                </a:lnTo>
                <a:lnTo>
                  <a:pt x="1375" y="3847"/>
                </a:lnTo>
                <a:lnTo>
                  <a:pt x="1142" y="4164"/>
                </a:lnTo>
                <a:lnTo>
                  <a:pt x="934" y="4464"/>
                </a:lnTo>
                <a:lnTo>
                  <a:pt x="726" y="4800"/>
                </a:lnTo>
                <a:lnTo>
                  <a:pt x="545" y="5135"/>
                </a:lnTo>
                <a:lnTo>
                  <a:pt x="389" y="5523"/>
                </a:lnTo>
                <a:lnTo>
                  <a:pt x="285" y="5858"/>
                </a:lnTo>
                <a:lnTo>
                  <a:pt x="181" y="6229"/>
                </a:lnTo>
                <a:lnTo>
                  <a:pt x="129" y="6564"/>
                </a:lnTo>
                <a:lnTo>
                  <a:pt x="77" y="6935"/>
                </a:lnTo>
                <a:lnTo>
                  <a:pt x="77" y="7341"/>
                </a:lnTo>
                <a:lnTo>
                  <a:pt x="77" y="7782"/>
                </a:lnTo>
                <a:lnTo>
                  <a:pt x="129" y="8223"/>
                </a:lnTo>
                <a:lnTo>
                  <a:pt x="233" y="8664"/>
                </a:lnTo>
                <a:lnTo>
                  <a:pt x="389" y="9035"/>
                </a:lnTo>
                <a:lnTo>
                  <a:pt x="545" y="9441"/>
                </a:lnTo>
                <a:lnTo>
                  <a:pt x="726" y="9794"/>
                </a:lnTo>
                <a:lnTo>
                  <a:pt x="934" y="10164"/>
                </a:lnTo>
                <a:lnTo>
                  <a:pt x="1194" y="10464"/>
                </a:lnTo>
                <a:lnTo>
                  <a:pt x="1739" y="11099"/>
                </a:lnTo>
                <a:lnTo>
                  <a:pt x="2336" y="11647"/>
                </a:lnTo>
                <a:lnTo>
                  <a:pt x="2933" y="12194"/>
                </a:lnTo>
                <a:lnTo>
                  <a:pt x="3634" y="12670"/>
                </a:lnTo>
                <a:lnTo>
                  <a:pt x="4932" y="13552"/>
                </a:lnTo>
                <a:lnTo>
                  <a:pt x="6075" y="14329"/>
                </a:lnTo>
                <a:lnTo>
                  <a:pt x="6516" y="14735"/>
                </a:lnTo>
                <a:lnTo>
                  <a:pt x="6879" y="15141"/>
                </a:lnTo>
                <a:lnTo>
                  <a:pt x="6983" y="15352"/>
                </a:lnTo>
                <a:lnTo>
                  <a:pt x="7061" y="15547"/>
                </a:lnTo>
                <a:lnTo>
                  <a:pt x="7165" y="15758"/>
                </a:lnTo>
                <a:lnTo>
                  <a:pt x="7165" y="15952"/>
                </a:lnTo>
                <a:lnTo>
                  <a:pt x="7165" y="16464"/>
                </a:lnTo>
                <a:lnTo>
                  <a:pt x="7165" y="16976"/>
                </a:lnTo>
                <a:lnTo>
                  <a:pt x="7165" y="17505"/>
                </a:lnTo>
                <a:lnTo>
                  <a:pt x="7165" y="18052"/>
                </a:lnTo>
                <a:lnTo>
                  <a:pt x="7165" y="18529"/>
                </a:lnTo>
                <a:lnTo>
                  <a:pt x="7165" y="18900"/>
                </a:lnTo>
                <a:lnTo>
                  <a:pt x="7165" y="19147"/>
                </a:lnTo>
                <a:lnTo>
                  <a:pt x="7165" y="19235"/>
                </a:lnTo>
                <a:lnTo>
                  <a:pt x="7165" y="19482"/>
                </a:lnTo>
                <a:lnTo>
                  <a:pt x="7217" y="19747"/>
                </a:lnTo>
                <a:lnTo>
                  <a:pt x="7321" y="19994"/>
                </a:lnTo>
                <a:lnTo>
                  <a:pt x="7476" y="20223"/>
                </a:lnTo>
                <a:lnTo>
                  <a:pt x="7632" y="20435"/>
                </a:lnTo>
                <a:lnTo>
                  <a:pt x="7814" y="20629"/>
                </a:lnTo>
                <a:lnTo>
                  <a:pt x="8022" y="20841"/>
                </a:lnTo>
                <a:lnTo>
                  <a:pt x="8281" y="21000"/>
                </a:lnTo>
                <a:lnTo>
                  <a:pt x="8515" y="21176"/>
                </a:lnTo>
                <a:lnTo>
                  <a:pt x="8775" y="21317"/>
                </a:lnTo>
                <a:lnTo>
                  <a:pt x="9060" y="21441"/>
                </a:lnTo>
                <a:lnTo>
                  <a:pt x="9424" y="21547"/>
                </a:lnTo>
                <a:lnTo>
                  <a:pt x="9761" y="21617"/>
                </a:lnTo>
                <a:lnTo>
                  <a:pt x="10125" y="21688"/>
                </a:lnTo>
                <a:lnTo>
                  <a:pt x="10462" y="21723"/>
                </a:lnTo>
                <a:lnTo>
                  <a:pt x="10825" y="21723"/>
                </a:lnTo>
                <a:close/>
              </a:path>
              <a:path w="21600" h="21600" extrusionOk="0">
                <a:moveTo>
                  <a:pt x="9242" y="14417"/>
                </a:moveTo>
                <a:lnTo>
                  <a:pt x="8541" y="12035"/>
                </a:lnTo>
                <a:lnTo>
                  <a:pt x="7295" y="10129"/>
                </a:lnTo>
                <a:lnTo>
                  <a:pt x="6905" y="9652"/>
                </a:lnTo>
                <a:lnTo>
                  <a:pt x="8541" y="10182"/>
                </a:lnTo>
                <a:lnTo>
                  <a:pt x="9787" y="9547"/>
                </a:lnTo>
                <a:lnTo>
                  <a:pt x="11189" y="10129"/>
                </a:lnTo>
                <a:lnTo>
                  <a:pt x="12279" y="9547"/>
                </a:lnTo>
                <a:lnTo>
                  <a:pt x="13370" y="10076"/>
                </a:lnTo>
                <a:lnTo>
                  <a:pt x="14850" y="9652"/>
                </a:lnTo>
                <a:lnTo>
                  <a:pt x="12902" y="12247"/>
                </a:lnTo>
                <a:lnTo>
                  <a:pt x="12357" y="14417"/>
                </a:lnTo>
                <a:moveTo>
                  <a:pt x="7191" y="15952"/>
                </a:moveTo>
                <a:lnTo>
                  <a:pt x="14512" y="15952"/>
                </a:lnTo>
                <a:lnTo>
                  <a:pt x="14512" y="17064"/>
                </a:lnTo>
                <a:lnTo>
                  <a:pt x="7191" y="17047"/>
                </a:lnTo>
                <a:lnTo>
                  <a:pt x="7191" y="18123"/>
                </a:lnTo>
                <a:lnTo>
                  <a:pt x="14512" y="18158"/>
                </a:lnTo>
                <a:lnTo>
                  <a:pt x="14538" y="19182"/>
                </a:lnTo>
                <a:lnTo>
                  <a:pt x="7217" y="19182"/>
                </a:lnTo>
              </a:path>
            </a:pathLst>
          </a:cu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57150">
            <a:solidFill>
              <a:srgbClr val="000000"/>
            </a:solidFill>
            <a:miter lim="800000"/>
            <a:headEnd/>
            <a:tailEnd/>
          </a:ln>
          <a:effectLst>
            <a:reflection blurRad="1270000" stA="0" dist="1270000" dir="5400000" sy="-100000" algn="bl" rotWithShape="0"/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bg-BG" dirty="0"/>
          </a:p>
        </p:txBody>
      </p:sp>
      <p:sp>
        <p:nvSpPr>
          <p:cNvPr id="13" name="Rounded Rectangle 12"/>
          <p:cNvSpPr/>
          <p:nvPr/>
        </p:nvSpPr>
        <p:spPr>
          <a:xfrm>
            <a:off x="1115616" y="5033143"/>
            <a:ext cx="7689251" cy="1399475"/>
          </a:xfrm>
          <a:prstGeom prst="roundRect">
            <a:avLst/>
          </a:prstGeom>
          <a:ln>
            <a:solidFill>
              <a:schemeClr val="accent1">
                <a:shade val="50000"/>
              </a:schemeClr>
            </a:solidFill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>
            <a:noAutofit/>
          </a:bodyPr>
          <a:lstStyle/>
          <a:p>
            <a:pPr algn="just"/>
            <a:r>
              <a:rPr lang="ru-RU" sz="1300" b="1" dirty="0" smtClean="0"/>
              <a:t>NB!</a:t>
            </a:r>
            <a:r>
              <a:rPr lang="en-US" sz="1300" dirty="0" smtClean="0"/>
              <a:t> </a:t>
            </a:r>
            <a:r>
              <a:rPr lang="bg-BG" sz="1300" dirty="0" smtClean="0"/>
              <a:t>На етап изпълнение на проекта, по време на всички основни събития (пресконференции, семинари, изложения, концерти, официални откривания на построен/ обновен обект, техническо приемане на обекта, т.н.), бенефициентите трябва да поканят СС като наблюдатели – писмено в 10-дневен срок преди датата на събитието.</a:t>
            </a:r>
          </a:p>
          <a:p>
            <a:pPr algn="just"/>
            <a:r>
              <a:rPr lang="bg-BG" sz="1300" dirty="0" smtClean="0"/>
              <a:t>В точки 6.2 и 7.9 на Наръчника са представени подробни списъци с източниците за проверка на отделните видове дейности, които трябва да се представят по време на проверките на място. </a:t>
            </a:r>
            <a:endParaRPr lang="bg-BG" sz="1300" dirty="0"/>
          </a:p>
        </p:txBody>
      </p:sp>
    </p:spTree>
    <p:extLst>
      <p:ext uri="{BB962C8B-B14F-4D97-AF65-F5344CB8AC3E}">
        <p14:creationId xmlns:p14="http://schemas.microsoft.com/office/powerpoint/2010/main" val="288772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3826</TotalTime>
  <Words>1673</Words>
  <Application>Microsoft Office PowerPoint</Application>
  <PresentationFormat>On-screen Show (4:3)</PresentationFormat>
  <Paragraphs>116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ОЦЕНКА НА ДОКЛАДА ЗА НАПРЕДЪКА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Toni Jakimovski</dc:creator>
  <cp:lastModifiedBy>Vania Hristova</cp:lastModifiedBy>
  <cp:revision>639</cp:revision>
  <dcterms:created xsi:type="dcterms:W3CDTF">2015-08-20T10:52:59Z</dcterms:created>
  <dcterms:modified xsi:type="dcterms:W3CDTF">2017-03-30T06:50:37Z</dcterms:modified>
</cp:coreProperties>
</file>