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6" r:id="rId3"/>
    <p:sldId id="258" r:id="rId4"/>
    <p:sldId id="260" r:id="rId5"/>
    <p:sldId id="263" r:id="rId6"/>
    <p:sldId id="259" r:id="rId7"/>
    <p:sldId id="265" r:id="rId8"/>
    <p:sldId id="261" r:id="rId9"/>
    <p:sldId id="262" r:id="rId10"/>
    <p:sldId id="264" r:id="rId11"/>
    <p:sldId id="266" r:id="rId12"/>
    <p:sldId id="267" r:id="rId13"/>
    <p:sldId id="268" r:id="rId14"/>
    <p:sldId id="269" r:id="rId15"/>
    <p:sldId id="270" r:id="rId16"/>
    <p:sldId id="272" r:id="rId17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296"/>
    <a:srgbClr val="159B25"/>
    <a:srgbClr val="9900FF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34" autoAdjust="0"/>
    <p:restoredTop sz="95086" autoAdjust="0"/>
  </p:normalViewPr>
  <p:slideViewPr>
    <p:cSldViewPr>
      <p:cViewPr>
        <p:scale>
          <a:sx n="100" d="100"/>
          <a:sy n="100" d="100"/>
        </p:scale>
        <p:origin x="-2262" y="-3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9F4A8-6EAE-4506-8549-C0FE2203036F}" type="datetimeFigureOut">
              <a:rPr lang="bg-BG" smtClean="0"/>
              <a:pPr/>
              <a:t>27.3.2017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5C7151-B796-421F-B0FE-316FBDE7ED1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61529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C7151-B796-421F-B0FE-316FBDE7ED1B}" type="slidenum">
              <a:rPr lang="bg-BG" smtClean="0"/>
              <a:pPr/>
              <a:t>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29842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C7151-B796-421F-B0FE-316FBDE7ED1B}" type="slidenum">
              <a:rPr lang="bg-BG" smtClean="0"/>
              <a:pPr/>
              <a:t>11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465301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C7151-B796-421F-B0FE-316FBDE7ED1B}" type="slidenum">
              <a:rPr lang="bg-BG" smtClean="0"/>
              <a:pPr/>
              <a:t>12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465301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C7151-B796-421F-B0FE-316FBDE7ED1B}" type="slidenum">
              <a:rPr lang="bg-BG" smtClean="0"/>
              <a:pPr/>
              <a:t>13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465301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C7151-B796-421F-B0FE-316FBDE7ED1B}" type="slidenum">
              <a:rPr lang="bg-BG" smtClean="0"/>
              <a:pPr/>
              <a:t>14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465301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C7151-B796-421F-B0FE-316FBDE7ED1B}" type="slidenum">
              <a:rPr lang="bg-BG" smtClean="0"/>
              <a:pPr/>
              <a:t>15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465301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C7151-B796-421F-B0FE-316FBDE7ED1B}" type="slidenum">
              <a:rPr lang="bg-BG" smtClean="0"/>
              <a:pPr/>
              <a:t>16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465301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C7151-B796-421F-B0FE-316FBDE7ED1B}" type="slidenum">
              <a:rPr lang="bg-BG" smtClean="0"/>
              <a:pPr/>
              <a:t>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465301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C7151-B796-421F-B0FE-316FBDE7ED1B}" type="slidenum">
              <a:rPr lang="bg-BG" smtClean="0"/>
              <a:pPr/>
              <a:t>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465301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C7151-B796-421F-B0FE-316FBDE7ED1B}" type="slidenum">
              <a:rPr lang="bg-BG" smtClean="0"/>
              <a:pPr/>
              <a:t>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465301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C7151-B796-421F-B0FE-316FBDE7ED1B}" type="slidenum">
              <a:rPr lang="bg-BG" smtClean="0"/>
              <a:pPr/>
              <a:t>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465301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C7151-B796-421F-B0FE-316FBDE7ED1B}" type="slidenum">
              <a:rPr lang="bg-BG" smtClean="0"/>
              <a:pPr/>
              <a:t>7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465301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C7151-B796-421F-B0FE-316FBDE7ED1B}" type="slidenum">
              <a:rPr lang="bg-BG" smtClean="0"/>
              <a:pPr/>
              <a:t>8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465301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C7151-B796-421F-B0FE-316FBDE7ED1B}" type="slidenum">
              <a:rPr lang="bg-BG" smtClean="0"/>
              <a:pPr/>
              <a:t>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465301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C7151-B796-421F-B0FE-316FBDE7ED1B}" type="slidenum">
              <a:rPr lang="bg-BG" smtClean="0"/>
              <a:pPr/>
              <a:t>10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46530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1A6AA-AF5E-4D83-9AE2-4BCDDB0639A5}" type="datetimeFigureOut">
              <a:rPr lang="bg-BG" smtClean="0"/>
              <a:pPr/>
              <a:t>27.3.2017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67FD-0B61-4523-BE19-F4BAFACF7920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02303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1A6AA-AF5E-4D83-9AE2-4BCDDB0639A5}" type="datetimeFigureOut">
              <a:rPr lang="bg-BG" smtClean="0"/>
              <a:pPr/>
              <a:t>27.3.2017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67FD-0B61-4523-BE19-F4BAFACF7920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44221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1A6AA-AF5E-4D83-9AE2-4BCDDB0639A5}" type="datetimeFigureOut">
              <a:rPr lang="bg-BG" smtClean="0"/>
              <a:pPr/>
              <a:t>27.3.2017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67FD-0B61-4523-BE19-F4BAFACF7920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42555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1A6AA-AF5E-4D83-9AE2-4BCDDB0639A5}" type="datetimeFigureOut">
              <a:rPr lang="bg-BG" smtClean="0"/>
              <a:pPr/>
              <a:t>27.3.2017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67FD-0B61-4523-BE19-F4BAFACF7920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8107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1A6AA-AF5E-4D83-9AE2-4BCDDB0639A5}" type="datetimeFigureOut">
              <a:rPr lang="bg-BG" smtClean="0"/>
              <a:pPr/>
              <a:t>27.3.2017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67FD-0B61-4523-BE19-F4BAFACF7920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52597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1A6AA-AF5E-4D83-9AE2-4BCDDB0639A5}" type="datetimeFigureOut">
              <a:rPr lang="bg-BG" smtClean="0"/>
              <a:pPr/>
              <a:t>27.3.2017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67FD-0B61-4523-BE19-F4BAFACF7920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32435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1A6AA-AF5E-4D83-9AE2-4BCDDB0639A5}" type="datetimeFigureOut">
              <a:rPr lang="bg-BG" smtClean="0"/>
              <a:pPr/>
              <a:t>27.3.2017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67FD-0B61-4523-BE19-F4BAFACF7920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37195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1A6AA-AF5E-4D83-9AE2-4BCDDB0639A5}" type="datetimeFigureOut">
              <a:rPr lang="bg-BG" smtClean="0"/>
              <a:pPr/>
              <a:t>27.3.2017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67FD-0B61-4523-BE19-F4BAFACF7920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4438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1A6AA-AF5E-4D83-9AE2-4BCDDB0639A5}" type="datetimeFigureOut">
              <a:rPr lang="bg-BG" smtClean="0"/>
              <a:pPr/>
              <a:t>27.3.2017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67FD-0B61-4523-BE19-F4BAFACF7920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88384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1A6AA-AF5E-4D83-9AE2-4BCDDB0639A5}" type="datetimeFigureOut">
              <a:rPr lang="bg-BG" smtClean="0"/>
              <a:pPr/>
              <a:t>27.3.2017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67FD-0B61-4523-BE19-F4BAFACF7920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88347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1A6AA-AF5E-4D83-9AE2-4BCDDB0639A5}" type="datetimeFigureOut">
              <a:rPr lang="bg-BG" smtClean="0"/>
              <a:pPr/>
              <a:t>27.3.2017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67FD-0B61-4523-BE19-F4BAFACF7920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98019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1A6AA-AF5E-4D83-9AE2-4BCDDB0639A5}" type="datetimeFigureOut">
              <a:rPr lang="bg-BG" smtClean="0"/>
              <a:pPr/>
              <a:t>27.3.2017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167FD-0B61-4523-BE19-F4BAFACF7920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95539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лавие 2"/>
          <p:cNvSpPr txBox="1">
            <a:spLocks/>
          </p:cNvSpPr>
          <p:nvPr/>
        </p:nvSpPr>
        <p:spPr>
          <a:xfrm>
            <a:off x="29658" y="4732946"/>
            <a:ext cx="9084684" cy="5190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g-BG" sz="2800" b="1" dirty="0">
                <a:solidFill>
                  <a:srgbClr val="003296"/>
                </a:solidFill>
                <a:ea typeface="+mj-ea"/>
                <a:cs typeface="Arial" panose="020B0604020202020204" pitchFamily="34" charset="0"/>
              </a:rPr>
              <a:t>Хасково, 29 март 2017</a:t>
            </a:r>
          </a:p>
        </p:txBody>
      </p:sp>
      <p:pic>
        <p:nvPicPr>
          <p:cNvPr id="13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5496" y="6237313"/>
            <a:ext cx="9120423" cy="618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3663751"/>
            <a:ext cx="91821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Заглавие 1"/>
          <p:cNvSpPr txBox="1">
            <a:spLocks/>
          </p:cNvSpPr>
          <p:nvPr/>
        </p:nvSpPr>
        <p:spPr>
          <a:xfrm>
            <a:off x="1147762" y="2204864"/>
            <a:ext cx="7050534" cy="14401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g-BG" sz="4000" b="1" dirty="0" smtClean="0">
                <a:solidFill>
                  <a:srgbClr val="003296"/>
                </a:solidFill>
                <a:latin typeface="+mn-lt"/>
                <a:cs typeface="Arial" panose="020B0604020202020204" pitchFamily="34" charset="0"/>
              </a:rPr>
              <a:t>Обучение </a:t>
            </a:r>
          </a:p>
          <a:p>
            <a:r>
              <a:rPr lang="bg-BG" sz="4000" b="1" dirty="0" smtClean="0">
                <a:solidFill>
                  <a:srgbClr val="003296"/>
                </a:solidFill>
                <a:latin typeface="+mn-lt"/>
                <a:cs typeface="Arial" panose="020B0604020202020204" pitchFamily="34" charset="0"/>
              </a:rPr>
              <a:t>„Изпълнение на проекти“</a:t>
            </a:r>
          </a:p>
        </p:txBody>
      </p:sp>
      <p:pic>
        <p:nvPicPr>
          <p:cNvPr id="14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0"/>
          <a:stretch/>
        </p:blipFill>
        <p:spPr bwMode="auto">
          <a:xfrm flipH="1">
            <a:off x="-2" y="0"/>
            <a:ext cx="9144002" cy="1613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4272" y="188640"/>
            <a:ext cx="2957513" cy="92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8881" y="5310432"/>
            <a:ext cx="908050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531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6237314"/>
            <a:ext cx="9152554" cy="620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0"/>
          <a:stretch/>
        </p:blipFill>
        <p:spPr bwMode="auto">
          <a:xfrm flipH="1">
            <a:off x="-2" y="0"/>
            <a:ext cx="9144002" cy="1613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04422"/>
            <a:ext cx="906447" cy="60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2952328" cy="91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275856" y="188640"/>
            <a:ext cx="45365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200" b="1" dirty="0" smtClean="0">
                <a:solidFill>
                  <a:srgbClr val="003296"/>
                </a:solidFill>
              </a:rPr>
              <a:t>Документи, подкрепящи изпълнението на услуги, свързани със строителните дейности</a:t>
            </a:r>
            <a:endParaRPr lang="en-US" sz="2200" b="1" dirty="0">
              <a:solidFill>
                <a:srgbClr val="003296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75856" y="1556792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>
                <a:solidFill>
                  <a:srgbClr val="003296"/>
                </a:solidFill>
              </a:rPr>
              <a:t>Дейности по</a:t>
            </a:r>
            <a:endParaRPr lang="en-US" b="1" dirty="0">
              <a:solidFill>
                <a:srgbClr val="003296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39344" y="1916832"/>
            <a:ext cx="59046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200" b="1" dirty="0" smtClean="0">
                <a:solidFill>
                  <a:srgbClr val="003296"/>
                </a:solidFill>
              </a:rPr>
              <a:t>авторски надзор</a:t>
            </a:r>
            <a:endParaRPr lang="en-US" sz="2200" b="1" dirty="0">
              <a:solidFill>
                <a:srgbClr val="003296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40000" y="2924944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SzPct val="80000"/>
              <a:buFont typeface="Wingdings" pitchFamily="2" charset="2"/>
              <a:buChar char="ü"/>
            </a:pPr>
            <a:r>
              <a:rPr lang="bg-BG" b="1" dirty="0" smtClean="0">
                <a:solidFill>
                  <a:srgbClr val="003296"/>
                </a:solidFill>
              </a:rPr>
              <a:t>Документи </a:t>
            </a:r>
            <a:r>
              <a:rPr lang="bg-BG" dirty="0" smtClean="0">
                <a:solidFill>
                  <a:srgbClr val="003296"/>
                </a:solidFill>
              </a:rPr>
              <a:t>във връзка с назначаване на авторския надзор </a:t>
            </a:r>
            <a:endParaRPr lang="en-US" dirty="0">
              <a:solidFill>
                <a:srgbClr val="003296"/>
              </a:solidFill>
            </a:endParaRPr>
          </a:p>
        </p:txBody>
      </p:sp>
      <p:pic>
        <p:nvPicPr>
          <p:cNvPr id="11" name="Picture 10" descr="construction-icons-in-vector-format3.jpg"/>
          <p:cNvPicPr>
            <a:picLocks/>
          </p:cNvPicPr>
          <p:nvPr/>
        </p:nvPicPr>
        <p:blipFill>
          <a:blip r:embed="rId6" cstate="print"/>
          <a:srcRect l="1617" r="61848" b="52272"/>
          <a:stretch>
            <a:fillRect/>
          </a:stretch>
        </p:blipFill>
        <p:spPr>
          <a:xfrm>
            <a:off x="539552" y="1052736"/>
            <a:ext cx="2160000" cy="172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TextBox 11"/>
          <p:cNvSpPr txBox="1"/>
          <p:nvPr/>
        </p:nvSpPr>
        <p:spPr>
          <a:xfrm>
            <a:off x="540000" y="3356992"/>
            <a:ext cx="8136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SzPct val="80000"/>
              <a:buFont typeface="Wingdings" pitchFamily="2" charset="2"/>
              <a:buChar char="ü"/>
            </a:pPr>
            <a:r>
              <a:rPr lang="bg-BG" b="1" dirty="0" smtClean="0">
                <a:solidFill>
                  <a:srgbClr val="003296"/>
                </a:solidFill>
              </a:rPr>
              <a:t>Договор/и за авторски надзор </a:t>
            </a:r>
            <a:r>
              <a:rPr lang="bg-BG" dirty="0" smtClean="0">
                <a:solidFill>
                  <a:srgbClr val="003296"/>
                </a:solidFill>
              </a:rPr>
              <a:t>с всички приложения – оферта на изпълнителя, график за изпълнение и др., включително допълнителни споразумения ако има такива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0000" y="4221088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SzPct val="80000"/>
              <a:buFont typeface="Wingdings" pitchFamily="2" charset="2"/>
              <a:buChar char="ü"/>
            </a:pPr>
            <a:r>
              <a:rPr lang="bg-BG" b="1" dirty="0" smtClean="0">
                <a:solidFill>
                  <a:srgbClr val="003296"/>
                </a:solidFill>
              </a:rPr>
              <a:t>Документи, доказващи изпълнението на авторски надзор </a:t>
            </a:r>
            <a:r>
              <a:rPr lang="bg-BG" dirty="0" smtClean="0">
                <a:solidFill>
                  <a:srgbClr val="003296"/>
                </a:solidFill>
              </a:rPr>
              <a:t>– доклади, протоколи от посещения на обекта, графици за вложено време, заповеди/инструкции/чертежи/др. документи, изработени от автора на проекта във връзка с изпълнението на строителните работи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0000" y="5373216"/>
            <a:ext cx="8136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SzPct val="80000"/>
              <a:buFont typeface="Wingdings" pitchFamily="2" charset="2"/>
              <a:buChar char="ü"/>
            </a:pPr>
            <a:r>
              <a:rPr lang="bg-BG" b="1" dirty="0" smtClean="0">
                <a:solidFill>
                  <a:srgbClr val="003296"/>
                </a:solidFill>
              </a:rPr>
              <a:t>Документи за плащане на извършения авторски надзор </a:t>
            </a:r>
            <a:r>
              <a:rPr lang="bg-BG" dirty="0" smtClean="0">
                <a:solidFill>
                  <a:srgbClr val="003296"/>
                </a:solidFill>
              </a:rPr>
              <a:t>– фактури, платежни нареждания, банкови извлечения и извлечения от счетоводната система, разписни бележки </a:t>
            </a:r>
            <a:endParaRPr lang="en-US" dirty="0">
              <a:solidFill>
                <a:srgbClr val="00329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59479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6237314"/>
            <a:ext cx="9152554" cy="620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0"/>
          <a:stretch/>
        </p:blipFill>
        <p:spPr bwMode="auto">
          <a:xfrm flipH="1">
            <a:off x="-2" y="0"/>
            <a:ext cx="9144002" cy="1613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04422"/>
            <a:ext cx="906447" cy="60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2952328" cy="91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2880000" y="1800000"/>
            <a:ext cx="58326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SzPct val="80000"/>
              <a:buFont typeface="Wingdings" pitchFamily="2" charset="2"/>
              <a:buChar char="ü"/>
            </a:pPr>
            <a:r>
              <a:rPr lang="bg-BG" b="1" dirty="0" smtClean="0">
                <a:solidFill>
                  <a:srgbClr val="003296"/>
                </a:solidFill>
              </a:rPr>
              <a:t>Дейностите по строителство/ремонт не се изпълняват синхронизирано със останалите неинвестиционни, т. нар. </a:t>
            </a:r>
            <a:r>
              <a:rPr lang="bg-BG" b="1" dirty="0" smtClean="0">
                <a:solidFill>
                  <a:srgbClr val="FF0000"/>
                </a:solidFill>
              </a:rPr>
              <a:t>„меки” дейности по проекта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6" name="Picture 15" descr="road-construction-vector-signs_MJVGFgPu_S.jpg"/>
          <p:cNvPicPr>
            <a:picLocks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40000" y="1080000"/>
            <a:ext cx="2160000" cy="172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1" name="TextBox 20"/>
          <p:cNvSpPr txBox="1"/>
          <p:nvPr/>
        </p:nvSpPr>
        <p:spPr>
          <a:xfrm>
            <a:off x="3275856" y="188640"/>
            <a:ext cx="45365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200" b="1" dirty="0">
              <a:solidFill>
                <a:srgbClr val="003296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275856" y="260648"/>
            <a:ext cx="4536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400" b="1" dirty="0" smtClean="0">
                <a:solidFill>
                  <a:srgbClr val="003296"/>
                </a:solidFill>
              </a:rPr>
              <a:t>Част от предизвикателствата</a:t>
            </a:r>
            <a:endParaRPr lang="en-US" sz="2400" b="1" dirty="0">
              <a:solidFill>
                <a:srgbClr val="003296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9552" y="2924944"/>
            <a:ext cx="8208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bg-BG" dirty="0" smtClean="0">
                <a:solidFill>
                  <a:srgbClr val="003296"/>
                </a:solidFill>
              </a:rPr>
              <a:t>По проекта е планирано мероприятие – </a:t>
            </a:r>
            <a:r>
              <a:rPr lang="bg-BG" i="1" dirty="0" smtClean="0">
                <a:solidFill>
                  <a:srgbClr val="003296"/>
                </a:solidFill>
              </a:rPr>
              <a:t>среща, обучение, конференция, информационно събитие</a:t>
            </a:r>
            <a:r>
              <a:rPr lang="bg-BG" dirty="0" smtClean="0">
                <a:solidFill>
                  <a:srgbClr val="003296"/>
                </a:solidFill>
              </a:rPr>
              <a:t>. То трябва да се проведе в обект, който се ремонтира също като част от дейностите по проекта. Забавяне в изпълнението на инвестиционните дейности води до забавяне/неизпълнение на “меки” дейности по проекта. 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9552" y="4320000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73050" algn="just"/>
            <a:r>
              <a:rPr lang="bg-BG" dirty="0" smtClean="0">
                <a:solidFill>
                  <a:srgbClr val="003296"/>
                </a:solidFill>
              </a:rPr>
              <a:t>Съществува и вариантът строителните работи на обекта да са приключили, но планираното мероприятие да не може да се проведе поради не предприети навреме  действия по процедурата за </a:t>
            </a:r>
            <a:r>
              <a:rPr lang="bg-BG" i="1" dirty="0" smtClean="0">
                <a:solidFill>
                  <a:srgbClr val="003296"/>
                </a:solidFill>
              </a:rPr>
              <a:t>въвеждане в експлоатация</a:t>
            </a:r>
            <a:r>
              <a:rPr lang="bg-BG" dirty="0" smtClean="0">
                <a:solidFill>
                  <a:srgbClr val="003296"/>
                </a:solidFill>
              </a:rPr>
              <a:t>, която е свързана с конкретни контролни органи и срокове. </a:t>
            </a:r>
            <a:endParaRPr lang="en-US" dirty="0">
              <a:solidFill>
                <a:srgbClr val="003296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39552" y="5517232"/>
            <a:ext cx="82089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73050" algn="just"/>
            <a:r>
              <a:rPr lang="bg-BG" dirty="0" smtClean="0">
                <a:solidFill>
                  <a:srgbClr val="003296"/>
                </a:solidFill>
              </a:rPr>
              <a:t>Аналогичен е случаят, когато дейностите по строителство не се изпълняват синхронизирано с други предвидени инвестиционни дейности като например доставката на обзавеждане и оборудване за нуждите на ремонтирания обект. </a:t>
            </a:r>
            <a:endParaRPr lang="en-US" dirty="0">
              <a:solidFill>
                <a:srgbClr val="00329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59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6237314"/>
            <a:ext cx="9152554" cy="620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0"/>
          <a:stretch/>
        </p:blipFill>
        <p:spPr bwMode="auto">
          <a:xfrm flipH="1">
            <a:off x="-2" y="0"/>
            <a:ext cx="9144002" cy="1613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04422"/>
            <a:ext cx="906447" cy="60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2952328" cy="91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2880000" y="1800000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SzPct val="80000"/>
              <a:buFont typeface="Wingdings" pitchFamily="2" charset="2"/>
              <a:buChar char="ü"/>
            </a:pPr>
            <a:r>
              <a:rPr lang="bg-BG" b="1" dirty="0" smtClean="0">
                <a:solidFill>
                  <a:srgbClr val="FF0000"/>
                </a:solidFill>
              </a:rPr>
              <a:t>Не са предвидени в проекта изискуеми съгласно действащото законодателство дейности/разходи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275856" y="188640"/>
            <a:ext cx="45365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200" b="1" dirty="0">
              <a:solidFill>
                <a:srgbClr val="003296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275856" y="260648"/>
            <a:ext cx="4536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400" b="1" dirty="0" smtClean="0">
                <a:solidFill>
                  <a:srgbClr val="003296"/>
                </a:solidFill>
              </a:rPr>
              <a:t>Част от предизвикателствата</a:t>
            </a:r>
            <a:endParaRPr lang="en-US" sz="2400" b="1" dirty="0">
              <a:solidFill>
                <a:srgbClr val="003296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9552" y="2924944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bg-BG" dirty="0" smtClean="0">
                <a:solidFill>
                  <a:srgbClr val="003296"/>
                </a:solidFill>
              </a:rPr>
              <a:t>Категорията на планираните строителни работи изисква те да се осъществят под контрола на лицензиран строителен надзор, който не е бил предвиден в дейностите по проекта и респективно в бюджета на проекта не са планирани разходи за неговото възлагане. </a:t>
            </a:r>
            <a:endParaRPr lang="en-US" dirty="0">
              <a:solidFill>
                <a:srgbClr val="003296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39552" y="4077072"/>
            <a:ext cx="82089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73050" algn="just"/>
            <a:r>
              <a:rPr lang="bg-BG" dirty="0" smtClean="0">
                <a:solidFill>
                  <a:srgbClr val="003296"/>
                </a:solidFill>
              </a:rPr>
              <a:t>Сграда е била предмет на саниране чрез инвестиционните дейности по проекта, а изискуемото сертифициране за енергийна ефективност не е включено в дейностите/бюджета на проекта.</a:t>
            </a:r>
            <a:endParaRPr lang="en-US" dirty="0">
              <a:solidFill>
                <a:srgbClr val="003296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39552" y="5013176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73050" algn="just"/>
            <a:r>
              <a:rPr lang="bg-BG" dirty="0" smtClean="0">
                <a:solidFill>
                  <a:srgbClr val="003296"/>
                </a:solidFill>
              </a:rPr>
              <a:t>Аналогични са случаите на необходимост от технически надзор на съоръжения с повишена степен на безопасност като асансьори и отоплителни инсталации или попълване на кадастрална карта след изграждане на инфраструктурен обект и др.</a:t>
            </a:r>
            <a:endParaRPr lang="en-US" dirty="0">
              <a:solidFill>
                <a:srgbClr val="003296"/>
              </a:solidFill>
            </a:endParaRPr>
          </a:p>
        </p:txBody>
      </p:sp>
      <p:pic>
        <p:nvPicPr>
          <p:cNvPr id="13" name="Picture 12" descr="images (3).jpg"/>
          <p:cNvPicPr>
            <a:picLocks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39552" y="1080000"/>
            <a:ext cx="2160000" cy="172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1459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-8554" y="6237314"/>
            <a:ext cx="9152554" cy="620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0"/>
          <a:stretch/>
        </p:blipFill>
        <p:spPr bwMode="auto">
          <a:xfrm flipH="1">
            <a:off x="-2" y="0"/>
            <a:ext cx="9144002" cy="1613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04422"/>
            <a:ext cx="906447" cy="60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2952328" cy="91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2880000" y="1800000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SzPct val="80000"/>
              <a:buFont typeface="Wingdings" pitchFamily="2" charset="2"/>
              <a:buChar char="ü"/>
            </a:pPr>
            <a:r>
              <a:rPr lang="bg-BG" b="1" dirty="0" smtClean="0">
                <a:solidFill>
                  <a:srgbClr val="FF0000"/>
                </a:solidFill>
              </a:rPr>
              <a:t>Пропуски в техническата документация </a:t>
            </a:r>
            <a:r>
              <a:rPr lang="bg-BG" b="1" dirty="0" smtClean="0">
                <a:solidFill>
                  <a:srgbClr val="003296"/>
                </a:solidFill>
              </a:rPr>
              <a:t>за изпълнение на строителните инвестиционни дейности</a:t>
            </a:r>
            <a:endParaRPr lang="en-US" dirty="0">
              <a:solidFill>
                <a:srgbClr val="003296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275856" y="188640"/>
            <a:ext cx="45365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200" b="1" dirty="0">
              <a:solidFill>
                <a:srgbClr val="003296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275856" y="260648"/>
            <a:ext cx="4536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400" b="1" dirty="0" smtClean="0">
                <a:solidFill>
                  <a:srgbClr val="003296"/>
                </a:solidFill>
              </a:rPr>
              <a:t>Част от предизвикателствата</a:t>
            </a:r>
            <a:endParaRPr lang="en-US" sz="2400" b="1" dirty="0">
              <a:solidFill>
                <a:srgbClr val="003296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9552" y="3068960"/>
            <a:ext cx="8208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bg-BG" dirty="0" smtClean="0">
                <a:solidFill>
                  <a:srgbClr val="003296"/>
                </a:solidFill>
              </a:rPr>
              <a:t>Възможно е на различен етап от изпълнението на проекта - преди възлагане на строителството, по време на изпълнение на строителните дейности, да се установи, че необходими видове работи не са били включени в количествените сметки. Това може да са както технически несъответствия между чертежите и количествените сметки, така и чисто аритметични грешки.</a:t>
            </a:r>
            <a:endParaRPr lang="en-US" dirty="0">
              <a:solidFill>
                <a:srgbClr val="003296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39552" y="4725144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73050" algn="just"/>
            <a:r>
              <a:rPr lang="bg-BG" dirty="0" smtClean="0">
                <a:solidFill>
                  <a:srgbClr val="003296"/>
                </a:solidFill>
              </a:rPr>
              <a:t>Може да възникне и ситуация, при която предложената в количествената сметка технология на строителните работи да не може да се реализира физически на обекта поради причини, които не са били предвидени от проектантите.</a:t>
            </a:r>
            <a:endParaRPr lang="en-US" dirty="0">
              <a:solidFill>
                <a:srgbClr val="003296"/>
              </a:solidFill>
            </a:endParaRPr>
          </a:p>
        </p:txBody>
      </p:sp>
      <p:pic>
        <p:nvPicPr>
          <p:cNvPr id="15" name="Picture 14" descr="under-construction-sign-with-traffic-cones_23-2147503995.jpg"/>
          <p:cNvPicPr>
            <a:picLocks/>
          </p:cNvPicPr>
          <p:nvPr/>
        </p:nvPicPr>
        <p:blipFill>
          <a:blip r:embed="rId6" cstate="print"/>
          <a:srcRect l="8940" t="18601" r="5317" b="19809"/>
          <a:stretch>
            <a:fillRect/>
          </a:stretch>
        </p:blipFill>
        <p:spPr>
          <a:xfrm>
            <a:off x="539552" y="1080000"/>
            <a:ext cx="2160000" cy="172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1459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-8554" y="6237314"/>
            <a:ext cx="9152554" cy="620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0"/>
          <a:stretch/>
        </p:blipFill>
        <p:spPr bwMode="auto">
          <a:xfrm flipH="1">
            <a:off x="-2" y="0"/>
            <a:ext cx="9144002" cy="1613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04422"/>
            <a:ext cx="906447" cy="60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2952328" cy="91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2880000" y="1800000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SzPct val="80000"/>
              <a:buFont typeface="Wingdings" pitchFamily="2" charset="2"/>
              <a:buChar char="ü"/>
            </a:pPr>
            <a:r>
              <a:rPr lang="bg-BG" b="1" dirty="0" smtClean="0">
                <a:solidFill>
                  <a:srgbClr val="003296"/>
                </a:solidFill>
              </a:rPr>
              <a:t>Възникване на </a:t>
            </a:r>
            <a:r>
              <a:rPr lang="bg-BG" b="1" dirty="0" smtClean="0">
                <a:solidFill>
                  <a:srgbClr val="FF0000"/>
                </a:solidFill>
              </a:rPr>
              <a:t>непредвидени обстоятелства </a:t>
            </a:r>
            <a:r>
              <a:rPr lang="bg-BG" b="1" dirty="0" smtClean="0">
                <a:solidFill>
                  <a:srgbClr val="003296"/>
                </a:solidFill>
              </a:rPr>
              <a:t>в хода на изпълнение на инвестиционните дейности</a:t>
            </a:r>
            <a:endParaRPr lang="en-US" dirty="0">
              <a:solidFill>
                <a:srgbClr val="003296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275856" y="188640"/>
            <a:ext cx="45365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200" b="1" dirty="0">
              <a:solidFill>
                <a:srgbClr val="003296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275856" y="260648"/>
            <a:ext cx="4536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400" b="1" dirty="0" smtClean="0">
                <a:solidFill>
                  <a:srgbClr val="003296"/>
                </a:solidFill>
              </a:rPr>
              <a:t>Част от предизвикателствата</a:t>
            </a:r>
            <a:endParaRPr lang="en-US" sz="2400" b="1" dirty="0">
              <a:solidFill>
                <a:srgbClr val="003296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9552" y="3068960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bg-BG" dirty="0" smtClean="0">
                <a:solidFill>
                  <a:srgbClr val="003296"/>
                </a:solidFill>
              </a:rPr>
              <a:t>Вероятна е ситуация, която възпрепятства навременното и качествено завършване на инвестиционните дейности – обилни валежи, снеготопене, ниски температури, както и забавяне на доставки на материали, стачка на работници, непредвидени технологични престои, строителни аварии.</a:t>
            </a:r>
            <a:endParaRPr lang="en-US" dirty="0">
              <a:solidFill>
                <a:srgbClr val="003296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39552" y="4365104"/>
            <a:ext cx="8208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73050" algn="just"/>
            <a:r>
              <a:rPr lang="bg-BG" dirty="0" smtClean="0">
                <a:solidFill>
                  <a:srgbClr val="003296"/>
                </a:solidFill>
              </a:rPr>
              <a:t>Също е възможно в процеса на изпълнение на дейностите по строителство да възникне необходимостта от изготвяне на допълнителна техническа документация – чертежи, детайли, технически указания, без които успешното завършване на обекта е невъзможно, но са необходими значителен финансов ресурс и време.</a:t>
            </a:r>
            <a:endParaRPr lang="en-US" dirty="0">
              <a:solidFill>
                <a:srgbClr val="003296"/>
              </a:solidFill>
            </a:endParaRPr>
          </a:p>
        </p:txBody>
      </p:sp>
      <p:pic>
        <p:nvPicPr>
          <p:cNvPr id="12" name="Picture 11" descr="images (1).jpg"/>
          <p:cNvPicPr>
            <a:picLocks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40000" y="1080000"/>
            <a:ext cx="2160000" cy="172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1459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-8554" y="6237314"/>
            <a:ext cx="9152554" cy="620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0"/>
          <a:stretch/>
        </p:blipFill>
        <p:spPr bwMode="auto">
          <a:xfrm flipH="1">
            <a:off x="-2" y="0"/>
            <a:ext cx="9144002" cy="1613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04422"/>
            <a:ext cx="906447" cy="60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2952328" cy="91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2880000" y="1800000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lvl="0" indent="-177800">
              <a:buFont typeface="Wingdings" pitchFamily="2" charset="2"/>
              <a:buChar char="ü"/>
            </a:pPr>
            <a:r>
              <a:rPr lang="bg-BG" b="1" dirty="0" smtClean="0">
                <a:solidFill>
                  <a:srgbClr val="003296"/>
                </a:solidFill>
              </a:rPr>
              <a:t>Недостатъчен контрол по време на изпълнение на инвестиционните дейности </a:t>
            </a:r>
            <a:endParaRPr lang="en-US" dirty="0">
              <a:solidFill>
                <a:srgbClr val="003296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275856" y="188640"/>
            <a:ext cx="45365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200" b="1" dirty="0">
              <a:solidFill>
                <a:srgbClr val="003296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275856" y="260648"/>
            <a:ext cx="4536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400" b="1" dirty="0" smtClean="0">
                <a:solidFill>
                  <a:srgbClr val="003296"/>
                </a:solidFill>
              </a:rPr>
              <a:t>Част от предизвикателствата</a:t>
            </a:r>
            <a:endParaRPr lang="en-US" sz="2400" b="1" dirty="0">
              <a:solidFill>
                <a:srgbClr val="003296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9552" y="3068960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bg-BG" dirty="0" smtClean="0">
                <a:solidFill>
                  <a:srgbClr val="003296"/>
                </a:solidFill>
              </a:rPr>
              <a:t>Поради липсата на компетентна текуща проверка върху изпълнението са възможни несъответствия между изпълнените на обекта строителни работи - по вид и по количество, с работите, които се отчитат в приемно-предавателните документи.</a:t>
            </a:r>
            <a:endParaRPr lang="en-US" dirty="0">
              <a:solidFill>
                <a:srgbClr val="003296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39552" y="4221088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73050" algn="just"/>
            <a:r>
              <a:rPr lang="bg-BG" dirty="0" smtClean="0">
                <a:solidFill>
                  <a:srgbClr val="003296"/>
                </a:solidFill>
              </a:rPr>
              <a:t>Често в приемно-предавателната документация не се отразяват изменения, настъпили по време на изпълнението на строителните дейности чрез съставянето на </a:t>
            </a:r>
            <a:r>
              <a:rPr lang="bg-BG" dirty="0" err="1" smtClean="0">
                <a:solidFill>
                  <a:srgbClr val="003296"/>
                </a:solidFill>
              </a:rPr>
              <a:t>заменителни</a:t>
            </a:r>
            <a:r>
              <a:rPr lang="bg-BG" dirty="0" smtClean="0">
                <a:solidFill>
                  <a:srgbClr val="003296"/>
                </a:solidFill>
              </a:rPr>
              <a:t> таблици, подробни ведомости и др. подкрепящи документи.</a:t>
            </a:r>
            <a:endParaRPr lang="en-US" dirty="0">
              <a:solidFill>
                <a:srgbClr val="003296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1560" y="5373216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73050" algn="just"/>
            <a:r>
              <a:rPr lang="bg-BG" dirty="0" smtClean="0">
                <a:solidFill>
                  <a:srgbClr val="003296"/>
                </a:solidFill>
              </a:rPr>
              <a:t>Друг пример за липсата на достатъчен контрол са разликите в съдържанието на съставените по реда на Наредба 3 актове и протоколи и съдържанието на приемно-предавателните протоколи (Акт 19) въз основа, на които се заплащат строителните работи.</a:t>
            </a:r>
            <a:endParaRPr lang="en-US" dirty="0">
              <a:solidFill>
                <a:srgbClr val="003296"/>
              </a:solidFill>
            </a:endParaRPr>
          </a:p>
        </p:txBody>
      </p:sp>
      <p:pic>
        <p:nvPicPr>
          <p:cNvPr id="15" name="Picture 14" descr="images (4).jpg"/>
          <p:cNvPicPr>
            <a:picLocks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40000" y="1080000"/>
            <a:ext cx="2160000" cy="172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1459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-8554" y="6237314"/>
            <a:ext cx="9152554" cy="620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0"/>
          <a:stretch/>
        </p:blipFill>
        <p:spPr bwMode="auto">
          <a:xfrm flipH="1">
            <a:off x="-2" y="0"/>
            <a:ext cx="9144002" cy="1613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04422"/>
            <a:ext cx="906447" cy="60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2952328" cy="91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3275856" y="188640"/>
            <a:ext cx="45365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200" b="1" dirty="0">
              <a:solidFill>
                <a:srgbClr val="003296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275856" y="260648"/>
            <a:ext cx="4536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400" b="1" dirty="0" smtClean="0">
                <a:solidFill>
                  <a:srgbClr val="003296"/>
                </a:solidFill>
              </a:rPr>
              <a:t>Изпълнение на инвестиционни проекти </a:t>
            </a:r>
            <a:endParaRPr lang="en-US" sz="2400" b="1" dirty="0">
              <a:solidFill>
                <a:srgbClr val="003296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67544" y="2996952"/>
            <a:ext cx="8280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800" b="1" cap="small" dirty="0" smtClean="0">
                <a:solidFill>
                  <a:srgbClr val="003296"/>
                </a:solidFill>
              </a:rPr>
              <a:t>Успехът на Програмата зависи от успеха на </a:t>
            </a:r>
          </a:p>
          <a:p>
            <a:pPr algn="ctr"/>
            <a:r>
              <a:rPr lang="bg-BG" sz="2800" b="1" cap="small" dirty="0" smtClean="0">
                <a:solidFill>
                  <a:srgbClr val="003296"/>
                </a:solidFill>
              </a:rPr>
              <a:t>Вашите проекти!</a:t>
            </a:r>
            <a:endParaRPr lang="en-US" sz="2800" b="1" cap="small" dirty="0">
              <a:solidFill>
                <a:srgbClr val="003296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9552" y="2060848"/>
            <a:ext cx="8208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ctr"/>
            <a:r>
              <a:rPr lang="bg-BG" b="1" dirty="0" smtClean="0">
                <a:solidFill>
                  <a:srgbClr val="003296"/>
                </a:solidFill>
              </a:rPr>
              <a:t>В случай на затруднения не се колебайте да потърсите съвет или помощ от Органите на Програмата.</a:t>
            </a:r>
          </a:p>
          <a:p>
            <a:pPr indent="355600" algn="ctr"/>
            <a:endParaRPr lang="bg-BG" b="1" dirty="0" smtClean="0">
              <a:solidFill>
                <a:srgbClr val="003296"/>
              </a:solidFill>
            </a:endParaRPr>
          </a:p>
          <a:p>
            <a:pPr indent="355600" algn="ctr"/>
            <a:r>
              <a:rPr lang="bg-BG" b="1" dirty="0" smtClean="0">
                <a:solidFill>
                  <a:srgbClr val="003296"/>
                </a:solidFill>
              </a:rPr>
              <a:t> </a:t>
            </a:r>
          </a:p>
          <a:p>
            <a:pPr indent="355600" algn="ctr"/>
            <a:endParaRPr lang="en-US" b="1" dirty="0">
              <a:solidFill>
                <a:srgbClr val="003296"/>
              </a:solidFill>
            </a:endParaRP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1619672" y="4365104"/>
            <a:ext cx="6481763" cy="523220"/>
          </a:xfrm>
          <a:prstGeom prst="rect">
            <a:avLst/>
          </a:prstGeom>
          <a:noFill/>
          <a:ln>
            <a:noFill/>
          </a:ln>
          <a:effectLst>
            <a:outerShdw dist="28398" dir="1593903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bg-BG" sz="2800" dirty="0">
                <a:solidFill>
                  <a:srgbClr val="003296"/>
                </a:solidFill>
                <a:latin typeface="+mj-lt"/>
              </a:rPr>
              <a:t> </a:t>
            </a:r>
            <a:r>
              <a:rPr lang="bg-BG" altLang="bg-BG" sz="2400" b="1" dirty="0">
                <a:solidFill>
                  <a:srgbClr val="003296"/>
                </a:solidFill>
                <a:latin typeface="+mj-lt"/>
              </a:rPr>
              <a:t>БЛАГОДАРЯ ЗА ВНИМАНИЕТО !</a:t>
            </a:r>
            <a:endParaRPr lang="bg-BG" altLang="bg-BG" sz="2400" b="1" dirty="0">
              <a:solidFill>
                <a:srgbClr val="003296"/>
              </a:solidFill>
              <a:latin typeface="+mj-lt"/>
              <a:cs typeface="Tahoma" pitchFamily="34" charset="0"/>
            </a:endParaRPr>
          </a:p>
        </p:txBody>
      </p: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4572000" y="5301208"/>
            <a:ext cx="4105499" cy="1015663"/>
          </a:xfrm>
          <a:prstGeom prst="rect">
            <a:avLst/>
          </a:prstGeom>
          <a:noFill/>
          <a:ln>
            <a:noFill/>
          </a:ln>
          <a:effectLst>
            <a:outerShdw dist="28398" dir="1593903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bg-BG" sz="2800" dirty="0">
                <a:solidFill>
                  <a:srgbClr val="003296"/>
                </a:solidFill>
                <a:latin typeface="+mj-lt"/>
              </a:rPr>
              <a:t> </a:t>
            </a:r>
            <a:r>
              <a:rPr lang="bg-BG" sz="1600" b="1" dirty="0" smtClean="0">
                <a:solidFill>
                  <a:srgbClr val="003296"/>
                </a:solidFill>
                <a:latin typeface="+mj-lt"/>
              </a:rPr>
              <a:t>Налян </a:t>
            </a:r>
            <a:r>
              <a:rPr lang="bg-BG" sz="1600" b="1" dirty="0" err="1" smtClean="0">
                <a:solidFill>
                  <a:srgbClr val="003296"/>
                </a:solidFill>
                <a:latin typeface="+mj-lt"/>
              </a:rPr>
              <a:t>Гюджен</a:t>
            </a:r>
            <a:r>
              <a:rPr lang="bg-BG" sz="1600" b="1" dirty="0" smtClean="0">
                <a:solidFill>
                  <a:srgbClr val="003296"/>
                </a:solidFill>
                <a:latin typeface="+mj-lt"/>
              </a:rPr>
              <a:t> – </a:t>
            </a:r>
            <a:r>
              <a:rPr lang="bg-BG" sz="1600" b="1" dirty="0">
                <a:solidFill>
                  <a:srgbClr val="003296"/>
                </a:solidFill>
                <a:latin typeface="+mj-lt"/>
              </a:rPr>
              <a:t>експерт </a:t>
            </a:r>
            <a:r>
              <a:rPr lang="bg-BG" sz="1600" b="1" dirty="0" smtClean="0">
                <a:solidFill>
                  <a:srgbClr val="003296"/>
                </a:solidFill>
                <a:latin typeface="+mj-lt"/>
              </a:rPr>
              <a:t>мониторинг на инвестиционни проекти </a:t>
            </a:r>
            <a:r>
              <a:rPr lang="bg-BG" sz="1600" b="1" dirty="0">
                <a:solidFill>
                  <a:srgbClr val="003296"/>
                </a:solidFill>
                <a:latin typeface="+mj-lt"/>
              </a:rPr>
              <a:t>в </a:t>
            </a:r>
            <a:r>
              <a:rPr lang="bg-BG" sz="1600" b="1" dirty="0" smtClean="0">
                <a:solidFill>
                  <a:srgbClr val="003296"/>
                </a:solidFill>
                <a:latin typeface="+mj-lt"/>
              </a:rPr>
              <a:t>СС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bg-BG" sz="1600" b="1" dirty="0" smtClean="0">
                <a:solidFill>
                  <a:srgbClr val="003296"/>
                </a:solidFill>
                <a:latin typeface="+mj-lt"/>
                <a:cs typeface="Tahoma" pitchFamily="34" charset="0"/>
              </a:rPr>
              <a:t>NGyudzhen@mrrb.government.bg</a:t>
            </a:r>
            <a:endParaRPr lang="bg-BG" altLang="bg-BG" sz="1600" b="1" dirty="0">
              <a:solidFill>
                <a:srgbClr val="003296"/>
              </a:solidFill>
              <a:latin typeface="+mj-lt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459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" y="6265583"/>
            <a:ext cx="9152554" cy="620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0"/>
          <a:stretch/>
        </p:blipFill>
        <p:spPr bwMode="auto">
          <a:xfrm flipH="1">
            <a:off x="-2" y="0"/>
            <a:ext cx="9144002" cy="1613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4" descr="Blue Abstract Backgrounds Free Online Wallpapers For Cell Phones Wallpaper"/>
          <p:cNvSpPr>
            <a:spLocks noChangeAspect="1" noChangeArrowheads="1"/>
          </p:cNvSpPr>
          <p:nvPr/>
        </p:nvSpPr>
        <p:spPr bwMode="auto">
          <a:xfrm>
            <a:off x="993046" y="11774"/>
            <a:ext cx="27865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bg-BG" dirty="0"/>
          </a:p>
        </p:txBody>
      </p:sp>
      <p:sp>
        <p:nvSpPr>
          <p:cNvPr id="9" name="Round Diagonal Corner Rectangle 8"/>
          <p:cNvSpPr/>
          <p:nvPr/>
        </p:nvSpPr>
        <p:spPr>
          <a:xfrm>
            <a:off x="5220072" y="6093296"/>
            <a:ext cx="3384376" cy="648072"/>
          </a:xfrm>
          <a:prstGeom prst="round2Diag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>
            <a:sp3d extrusionH="57150">
              <a:bevelT w="38100" h="38100"/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1600" b="1" dirty="0" smtClean="0">
                <a:solidFill>
                  <a:srgbClr val="003296"/>
                </a:solidFill>
                <a:latin typeface="Trebuchet MS" panose="020B0603020202020204" pitchFamily="34" charset="0"/>
                <a:cs typeface="Arial" pitchFamily="34" charset="0"/>
              </a:rPr>
              <a:t>Хасково</a:t>
            </a:r>
            <a:r>
              <a:rPr lang="en-US" sz="1600" b="1" dirty="0" smtClean="0">
                <a:solidFill>
                  <a:srgbClr val="003296"/>
                </a:solidFill>
                <a:latin typeface="Trebuchet MS" panose="020B0603020202020204" pitchFamily="34" charset="0"/>
                <a:cs typeface="Arial" pitchFamily="34" charset="0"/>
              </a:rPr>
              <a:t>, </a:t>
            </a:r>
            <a:r>
              <a:rPr lang="bg-BG" sz="1600" b="1" dirty="0" smtClean="0">
                <a:solidFill>
                  <a:srgbClr val="003296"/>
                </a:solidFill>
                <a:latin typeface="Trebuchet MS" panose="020B0603020202020204" pitchFamily="34" charset="0"/>
                <a:cs typeface="Arial" pitchFamily="34" charset="0"/>
              </a:rPr>
              <a:t>29 март 2017 </a:t>
            </a:r>
            <a:endParaRPr lang="en-US" sz="1600" b="1" dirty="0">
              <a:solidFill>
                <a:srgbClr val="003296"/>
              </a:solidFill>
              <a:latin typeface="Trebuchet MS" panose="020B0603020202020204" pitchFamily="34" charset="0"/>
              <a:cs typeface="Arial" pitchFamily="34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1200" b="1" dirty="0">
                <a:solidFill>
                  <a:srgbClr val="003296"/>
                </a:solidFill>
                <a:latin typeface="Trebuchet MS" panose="020B0603020202020204" pitchFamily="34" charset="0"/>
              </a:rPr>
              <a:t>ОБУЧЕНИЕ „ИЗПЪЛНЕНИЕ НА ПРОЕКТИ</a:t>
            </a:r>
            <a:r>
              <a:rPr lang="bg-BG" sz="1200" b="1" dirty="0">
                <a:solidFill>
                  <a:srgbClr val="002060"/>
                </a:solidFill>
                <a:latin typeface="Trebuchet MS" panose="020B0603020202020204" pitchFamily="34" charset="0"/>
              </a:rPr>
              <a:t>“ </a:t>
            </a:r>
            <a:endParaRPr lang="bg-BG" sz="1200" b="1" dirty="0" smtClean="0">
              <a:solidFill>
                <a:srgbClr val="002060"/>
              </a:solidFill>
              <a:latin typeface="Trebuchet MS" panose="020B0603020202020204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7504" y="2034714"/>
            <a:ext cx="84969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sz="4400" dirty="0" smtClean="0"/>
              <a:t> </a:t>
            </a:r>
            <a:r>
              <a:rPr lang="bg-BG" sz="4400" b="1" dirty="0">
                <a:solidFill>
                  <a:schemeClr val="bg1"/>
                </a:solidFill>
              </a:rPr>
              <a:t>МОЪВЕДДУЛ </a:t>
            </a:r>
            <a:r>
              <a:rPr lang="en-US" sz="4400" b="1" dirty="0" smtClean="0">
                <a:solidFill>
                  <a:schemeClr val="bg1"/>
                </a:solidFill>
              </a:rPr>
              <a:t>2.1</a:t>
            </a:r>
            <a:r>
              <a:rPr lang="bg-BG" sz="4400" b="1" dirty="0" smtClean="0">
                <a:solidFill>
                  <a:schemeClr val="bg1"/>
                </a:solidFill>
              </a:rPr>
              <a:t> </a:t>
            </a:r>
            <a:endParaRPr lang="en-US" sz="4400" b="1" dirty="0" smtClean="0">
              <a:solidFill>
                <a:schemeClr val="bg1"/>
              </a:solidFill>
            </a:endParaRPr>
          </a:p>
          <a:p>
            <a:pPr algn="r"/>
            <a:r>
              <a:rPr lang="bg-BG" sz="4800" b="1" dirty="0">
                <a:solidFill>
                  <a:srgbClr val="003296"/>
                </a:solidFill>
                <a:latin typeface="Trebuchet MS" panose="020B0603020202020204" pitchFamily="34" charset="0"/>
                <a:ea typeface="+mj-ea"/>
                <a:cs typeface="Arial" panose="020B0604020202020204" pitchFamily="34" charset="0"/>
                <a:sym typeface="Arial" charset="0"/>
              </a:rPr>
              <a:t>МОДУЛ </a:t>
            </a:r>
            <a:r>
              <a:rPr lang="bg-BG" sz="4800" b="1" dirty="0" smtClean="0">
                <a:solidFill>
                  <a:srgbClr val="003296"/>
                </a:solidFill>
                <a:latin typeface="Trebuchet MS" panose="020B0603020202020204" pitchFamily="34" charset="0"/>
                <a:ea typeface="+mj-ea"/>
                <a:cs typeface="Arial" panose="020B0604020202020204" pitchFamily="34" charset="0"/>
                <a:sym typeface="Arial" charset="0"/>
              </a:rPr>
              <a:t>2.</a:t>
            </a:r>
            <a:r>
              <a:rPr lang="en-US" sz="4800" b="1" dirty="0" smtClean="0">
                <a:solidFill>
                  <a:srgbClr val="003296"/>
                </a:solidFill>
                <a:latin typeface="Trebuchet MS" panose="020B0603020202020204" pitchFamily="34" charset="0"/>
                <a:ea typeface="+mj-ea"/>
                <a:cs typeface="Arial" panose="020B0604020202020204" pitchFamily="34" charset="0"/>
                <a:sym typeface="Arial" charset="0"/>
              </a:rPr>
              <a:t>3</a:t>
            </a:r>
            <a:endParaRPr lang="bg-BG" sz="4800" b="1" dirty="0">
              <a:solidFill>
                <a:srgbClr val="003296"/>
              </a:solidFill>
              <a:latin typeface="Trebuchet MS" panose="020B0603020202020204" pitchFamily="34" charset="0"/>
              <a:ea typeface="+mj-ea"/>
              <a:cs typeface="Arial" panose="020B0604020202020204" pitchFamily="34" charset="0"/>
              <a:sym typeface="Arial" charset="0"/>
            </a:endParaRPr>
          </a:p>
          <a:p>
            <a:pPr algn="r"/>
            <a:r>
              <a:rPr lang="bg-BG" sz="4400" b="1" dirty="0" smtClean="0">
                <a:solidFill>
                  <a:srgbClr val="003296"/>
                </a:solidFill>
              </a:rPr>
              <a:t>Изпълнение на</a:t>
            </a:r>
            <a:endParaRPr lang="en-US" sz="4400" b="1" dirty="0" smtClean="0">
              <a:solidFill>
                <a:srgbClr val="003296"/>
              </a:solidFill>
            </a:endParaRPr>
          </a:p>
          <a:p>
            <a:pPr algn="r"/>
            <a:r>
              <a:rPr lang="bg-BG" sz="4400" b="1" dirty="0" smtClean="0">
                <a:solidFill>
                  <a:srgbClr val="003296"/>
                </a:solidFill>
              </a:rPr>
              <a:t>инвестиционни проекти</a:t>
            </a:r>
            <a:endParaRPr lang="bg-BG" sz="4400" b="1" dirty="0">
              <a:solidFill>
                <a:srgbClr val="003296"/>
              </a:solidFill>
            </a:endParaRPr>
          </a:p>
        </p:txBody>
      </p:sp>
      <p:sp>
        <p:nvSpPr>
          <p:cNvPr id="15" name="Shape 19"/>
          <p:cNvSpPr txBox="1">
            <a:spLocks/>
          </p:cNvSpPr>
          <p:nvPr/>
        </p:nvSpPr>
        <p:spPr>
          <a:xfrm>
            <a:off x="107504" y="3006244"/>
            <a:ext cx="9152554" cy="2304256"/>
          </a:xfrm>
          <a:prstGeom prst="rect">
            <a:avLst/>
          </a:prstGeom>
        </p:spPr>
        <p:txBody>
          <a:bodyPr vert="horz" lIns="91440" tIns="45700" rIns="91440" bIns="4570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20040" indent="-320040">
              <a:buClr>
                <a:schemeClr val="accent6">
                  <a:lumMod val="75000"/>
                </a:schemeClr>
              </a:buClr>
              <a:defRPr/>
            </a:pPr>
            <a:endParaRPr lang="bg-BG" altLang="bg-BG" dirty="0">
              <a:solidFill>
                <a:srgbClr val="00206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206276"/>
            <a:ext cx="8321675" cy="120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9737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" y="6265583"/>
            <a:ext cx="9152554" cy="620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0"/>
          <a:stretch/>
        </p:blipFill>
        <p:spPr bwMode="auto">
          <a:xfrm flipH="1">
            <a:off x="-2" y="0"/>
            <a:ext cx="9144002" cy="1613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04422"/>
            <a:ext cx="906447" cy="60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2952328" cy="91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059832" y="1800000"/>
            <a:ext cx="5904656" cy="70788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bg-BG" sz="2000" b="1" dirty="0" smtClean="0">
                <a:solidFill>
                  <a:srgbClr val="003296"/>
                </a:solidFill>
              </a:rPr>
              <a:t>Изпълнението на инвестиционен проект може да се окаже голямо предизвикателство</a:t>
            </a:r>
            <a:endParaRPr lang="en-US" sz="2000" b="1" dirty="0">
              <a:solidFill>
                <a:srgbClr val="003296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75856" y="188640"/>
            <a:ext cx="4536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b="1" dirty="0" smtClean="0">
                <a:solidFill>
                  <a:srgbClr val="003296"/>
                </a:solidFill>
              </a:rPr>
              <a:t>Особености на инвестиционните проекти</a:t>
            </a:r>
            <a:endParaRPr lang="en-US" sz="2400" b="1" dirty="0">
              <a:solidFill>
                <a:srgbClr val="003296"/>
              </a:solidFill>
            </a:endParaRPr>
          </a:p>
        </p:txBody>
      </p:sp>
      <p:pic>
        <p:nvPicPr>
          <p:cNvPr id="10" name="Picture 9" descr="images.jpg"/>
          <p:cNvPicPr>
            <a:picLocks noChangeAspect="1"/>
          </p:cNvPicPr>
          <p:nvPr/>
        </p:nvPicPr>
        <p:blipFill>
          <a:blip r:embed="rId6" cstate="print"/>
          <a:srcRect t="6954" r="-799" b="9604"/>
          <a:stretch>
            <a:fillRect/>
          </a:stretch>
        </p:blipFill>
        <p:spPr>
          <a:xfrm>
            <a:off x="540000" y="1080000"/>
            <a:ext cx="2160240" cy="17281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TextBox 11"/>
          <p:cNvSpPr txBox="1"/>
          <p:nvPr/>
        </p:nvSpPr>
        <p:spPr>
          <a:xfrm>
            <a:off x="539552" y="3140968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SzPct val="80000"/>
              <a:buFont typeface="Wingdings" pitchFamily="2" charset="2"/>
              <a:buChar char="ü"/>
            </a:pPr>
            <a:r>
              <a:rPr lang="bg-BG" dirty="0" smtClean="0">
                <a:solidFill>
                  <a:srgbClr val="003296"/>
                </a:solidFill>
              </a:rPr>
              <a:t>Инвестиционните дейности изискват специфични компетенции и често са съпроводени със специални разрешителни режими</a:t>
            </a:r>
            <a:endParaRPr lang="en-US" dirty="0">
              <a:solidFill>
                <a:srgbClr val="003296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7544" y="3933056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SzPct val="80000"/>
              <a:buFont typeface="Wingdings" pitchFamily="2" charset="2"/>
              <a:buChar char="ü"/>
            </a:pPr>
            <a:r>
              <a:rPr lang="bg-BG" dirty="0" smtClean="0">
                <a:solidFill>
                  <a:srgbClr val="003296"/>
                </a:solidFill>
              </a:rPr>
              <a:t>Представляват процес с много участници, защото са неминуемо свързани с трети страни като проектанти, надзорници, контролни органи </a:t>
            </a:r>
            <a:endParaRPr lang="en-US" dirty="0">
              <a:solidFill>
                <a:srgbClr val="003296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7544" y="4653136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SzPct val="80000"/>
              <a:buFont typeface="Wingdings" pitchFamily="2" charset="2"/>
              <a:buChar char="ü"/>
            </a:pPr>
            <a:r>
              <a:rPr lang="bg-BG" dirty="0" smtClean="0">
                <a:solidFill>
                  <a:srgbClr val="003296"/>
                </a:solidFill>
              </a:rPr>
              <a:t>Съгласуването на инвестиционните дейности със т. нар. „меки дейности” е сложно</a:t>
            </a:r>
            <a:endParaRPr lang="en-US" dirty="0">
              <a:solidFill>
                <a:srgbClr val="003296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7544" y="5373216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SzPct val="80000"/>
              <a:buFont typeface="Wingdings" pitchFamily="2" charset="2"/>
              <a:buChar char="ü"/>
            </a:pPr>
            <a:r>
              <a:rPr lang="bg-BG" dirty="0" smtClean="0">
                <a:solidFill>
                  <a:srgbClr val="003296"/>
                </a:solidFill>
              </a:rPr>
              <a:t>Имат </a:t>
            </a:r>
            <a:r>
              <a:rPr lang="bg-BG" dirty="0" smtClean="0">
                <a:solidFill>
                  <a:srgbClr val="003296"/>
                </a:solidFill>
              </a:rPr>
              <a:t>по-дълъг </a:t>
            </a:r>
            <a:r>
              <a:rPr lang="bg-BG" dirty="0" smtClean="0">
                <a:solidFill>
                  <a:srgbClr val="003296"/>
                </a:solidFill>
              </a:rPr>
              <a:t>срок на изпълнение и са подложени на повече рискови фактори</a:t>
            </a:r>
            <a:endParaRPr lang="en-US" dirty="0">
              <a:solidFill>
                <a:srgbClr val="003296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7544" y="5877272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SzPct val="90000"/>
              <a:buFont typeface="Wingdings" pitchFamily="2" charset="2"/>
              <a:buChar char="ü"/>
            </a:pPr>
            <a:r>
              <a:rPr lang="bg-BG" dirty="0" smtClean="0">
                <a:solidFill>
                  <a:srgbClr val="003296"/>
                </a:solidFill>
              </a:rPr>
              <a:t> Последствията </a:t>
            </a:r>
            <a:r>
              <a:rPr lang="bg-BG" dirty="0" smtClean="0">
                <a:solidFill>
                  <a:srgbClr val="003296"/>
                </a:solidFill>
              </a:rPr>
              <a:t>при грешки имат значителни финансови измерения</a:t>
            </a:r>
            <a:endParaRPr lang="en-US" dirty="0">
              <a:solidFill>
                <a:srgbClr val="00329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59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6237314"/>
            <a:ext cx="9152554" cy="620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0"/>
          <a:stretch/>
        </p:blipFill>
        <p:spPr bwMode="auto">
          <a:xfrm flipH="1">
            <a:off x="-2" y="0"/>
            <a:ext cx="9144002" cy="1613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04422"/>
            <a:ext cx="906447" cy="60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2952328" cy="91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275856" y="188640"/>
            <a:ext cx="4536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b="1" dirty="0" smtClean="0">
                <a:solidFill>
                  <a:srgbClr val="003296"/>
                </a:solidFill>
              </a:rPr>
              <a:t>Особености на инвестиционните проекти</a:t>
            </a:r>
            <a:endParaRPr lang="en-US" sz="2400" b="1" dirty="0">
              <a:solidFill>
                <a:srgbClr val="003296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40000" y="3068960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SzPct val="80000"/>
              <a:buFont typeface="Wingdings" pitchFamily="2" charset="2"/>
              <a:buChar char="ü"/>
            </a:pPr>
            <a:r>
              <a:rPr lang="bg-BG" dirty="0" smtClean="0">
                <a:solidFill>
                  <a:srgbClr val="003296"/>
                </a:solidFill>
              </a:rPr>
              <a:t>Съгласно Договора за субсидия </a:t>
            </a:r>
            <a:r>
              <a:rPr lang="bg-BG" b="1" dirty="0" smtClean="0">
                <a:solidFill>
                  <a:srgbClr val="003296"/>
                </a:solidFill>
              </a:rPr>
              <a:t>авансовото плащане </a:t>
            </a:r>
            <a:r>
              <a:rPr lang="bg-BG" dirty="0" smtClean="0">
                <a:solidFill>
                  <a:srgbClr val="003296"/>
                </a:solidFill>
              </a:rPr>
              <a:t>при инвестиционните проекти е </a:t>
            </a:r>
            <a:r>
              <a:rPr lang="bg-BG" b="1" dirty="0" smtClean="0">
                <a:solidFill>
                  <a:srgbClr val="003296"/>
                </a:solidFill>
              </a:rPr>
              <a:t>20%</a:t>
            </a:r>
            <a:r>
              <a:rPr lang="bg-BG" dirty="0" smtClean="0">
                <a:solidFill>
                  <a:srgbClr val="003296"/>
                </a:solidFill>
              </a:rPr>
              <a:t> и може да се поиска</a:t>
            </a:r>
            <a:r>
              <a:rPr lang="bg-BG" b="1" dirty="0" smtClean="0">
                <a:solidFill>
                  <a:srgbClr val="003296"/>
                </a:solidFill>
              </a:rPr>
              <a:t> в два транша</a:t>
            </a:r>
            <a:r>
              <a:rPr lang="bg-BG" dirty="0" smtClean="0">
                <a:solidFill>
                  <a:srgbClr val="003296"/>
                </a:solidFill>
              </a:rPr>
              <a:t>: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0000" y="3717032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2550" lvl="6" algn="just">
              <a:buSzPct val="80000"/>
            </a:pPr>
            <a:r>
              <a:rPr lang="bg-BG" b="1" dirty="0" smtClean="0">
                <a:solidFill>
                  <a:srgbClr val="003296"/>
                </a:solidFill>
              </a:rPr>
              <a:t>Първи транш </a:t>
            </a:r>
            <a:r>
              <a:rPr lang="bg-BG" dirty="0" smtClean="0">
                <a:solidFill>
                  <a:srgbClr val="003296"/>
                </a:solidFill>
              </a:rPr>
              <a:t>- в размер на 10% от общата сума на договора за субсидия след влизането му в сила, но не по-късно от 45 календарни дни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80000" y="4365104"/>
            <a:ext cx="74168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2550" lvl="6" algn="just">
              <a:buSzPct val="80000"/>
            </a:pPr>
            <a:r>
              <a:rPr lang="bg-BG" b="1" dirty="0" smtClean="0">
                <a:solidFill>
                  <a:srgbClr val="003296"/>
                </a:solidFill>
              </a:rPr>
              <a:t>Втори транш </a:t>
            </a:r>
            <a:r>
              <a:rPr lang="bg-BG" dirty="0" smtClean="0">
                <a:solidFill>
                  <a:srgbClr val="003296"/>
                </a:solidFill>
              </a:rPr>
              <a:t>- в размер на 10% от общата сума на договора за субсидия след като един от партньорите по проекта възложи договор за изпълнение за инвестиционна дейност.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0000" y="5301208"/>
            <a:ext cx="79928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SzPct val="80000"/>
              <a:buFont typeface="Wingdings" pitchFamily="2" charset="2"/>
              <a:buChar char="ü"/>
            </a:pPr>
            <a:r>
              <a:rPr lang="bg-BG" dirty="0" smtClean="0">
                <a:solidFill>
                  <a:srgbClr val="003296"/>
                </a:solidFill>
              </a:rPr>
              <a:t>Съгласно Договора за субсидия при инвестиционни проекти партньорите са задължени да гарантират </a:t>
            </a:r>
            <a:r>
              <a:rPr lang="bg-BG" b="1" dirty="0" smtClean="0">
                <a:solidFill>
                  <a:srgbClr val="003296"/>
                </a:solidFill>
              </a:rPr>
              <a:t>устойчивостта на резултатите </a:t>
            </a:r>
            <a:r>
              <a:rPr lang="bg-BG" dirty="0" smtClean="0">
                <a:solidFill>
                  <a:srgbClr val="003296"/>
                </a:solidFill>
              </a:rPr>
              <a:t>от проекта за период не по-малък от </a:t>
            </a:r>
            <a:r>
              <a:rPr lang="bg-BG" b="1" dirty="0" smtClean="0">
                <a:solidFill>
                  <a:srgbClr val="003296"/>
                </a:solidFill>
              </a:rPr>
              <a:t>5 години </a:t>
            </a:r>
            <a:r>
              <a:rPr lang="bg-BG" dirty="0" smtClean="0">
                <a:solidFill>
                  <a:srgbClr val="003296"/>
                </a:solidFill>
              </a:rPr>
              <a:t>след приключване на периода за изпълнение на дейностите</a:t>
            </a:r>
          </a:p>
        </p:txBody>
      </p:sp>
      <p:pic>
        <p:nvPicPr>
          <p:cNvPr id="24" name="Picture 23" descr="images (2).jpg"/>
          <p:cNvPicPr>
            <a:picLocks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40000" y="1080000"/>
            <a:ext cx="2160000" cy="172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5" name="TextBox 24"/>
          <p:cNvSpPr txBox="1"/>
          <p:nvPr/>
        </p:nvSpPr>
        <p:spPr>
          <a:xfrm>
            <a:off x="3059832" y="1800000"/>
            <a:ext cx="59046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000" b="1" dirty="0" smtClean="0">
                <a:solidFill>
                  <a:srgbClr val="003296"/>
                </a:solidFill>
              </a:rPr>
              <a:t>Регламентирани специфични условия при изпълнението на инвестиционни проекти  </a:t>
            </a:r>
            <a:endParaRPr lang="en-US" sz="2000" b="1" dirty="0">
              <a:solidFill>
                <a:srgbClr val="00329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59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-8554" y="6237314"/>
            <a:ext cx="9152554" cy="620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0"/>
          <a:stretch/>
        </p:blipFill>
        <p:spPr bwMode="auto">
          <a:xfrm flipH="1">
            <a:off x="-2" y="0"/>
            <a:ext cx="9144002" cy="1613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04422"/>
            <a:ext cx="906447" cy="60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2952328" cy="91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059832" y="1844824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200" b="1" dirty="0" smtClean="0">
                <a:solidFill>
                  <a:srgbClr val="003296"/>
                </a:solidFill>
              </a:rPr>
              <a:t>изграждане, реконструкция, ремонтни работи, консервация и възстановяване  </a:t>
            </a:r>
            <a:endParaRPr lang="en-US" sz="2200" b="1" dirty="0">
              <a:solidFill>
                <a:srgbClr val="003296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75856" y="188640"/>
            <a:ext cx="45365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200" b="1" dirty="0" smtClean="0">
                <a:solidFill>
                  <a:srgbClr val="003296"/>
                </a:solidFill>
              </a:rPr>
              <a:t>Документи, подкрепящи изпълнението на строителните дейности</a:t>
            </a:r>
            <a:endParaRPr lang="en-US" sz="2200" b="1" dirty="0">
              <a:solidFill>
                <a:srgbClr val="003296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9552" y="3140968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SzPct val="80000"/>
              <a:buFont typeface="Wingdings" pitchFamily="2" charset="2"/>
              <a:buChar char="ü"/>
            </a:pPr>
            <a:r>
              <a:rPr lang="bg-BG" b="1" dirty="0" smtClean="0">
                <a:solidFill>
                  <a:srgbClr val="003296"/>
                </a:solidFill>
              </a:rPr>
              <a:t>Документация за избор на изпълнител </a:t>
            </a:r>
            <a:r>
              <a:rPr lang="bg-BG" dirty="0" smtClean="0">
                <a:solidFill>
                  <a:srgbClr val="003296"/>
                </a:solidFill>
              </a:rPr>
              <a:t>на строителните дейности – т. нар. “тръжно досие”</a:t>
            </a:r>
          </a:p>
        </p:txBody>
      </p:sp>
      <p:pic>
        <p:nvPicPr>
          <p:cNvPr id="17" name="Picture 16" descr="construction-icons-in-vector-format3.jpg"/>
          <p:cNvPicPr>
            <a:picLocks/>
          </p:cNvPicPr>
          <p:nvPr/>
        </p:nvPicPr>
        <p:blipFill>
          <a:blip r:embed="rId6" cstate="print"/>
          <a:srcRect l="50000" t="54726" r="3225" b="5770"/>
          <a:stretch>
            <a:fillRect/>
          </a:stretch>
        </p:blipFill>
        <p:spPr>
          <a:xfrm>
            <a:off x="540000" y="1080000"/>
            <a:ext cx="2160000" cy="172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8" name="TextBox 17"/>
          <p:cNvSpPr txBox="1"/>
          <p:nvPr/>
        </p:nvSpPr>
        <p:spPr>
          <a:xfrm>
            <a:off x="3059832" y="1556792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>
                <a:solidFill>
                  <a:srgbClr val="003296"/>
                </a:solidFill>
              </a:rPr>
              <a:t>Дейности по</a:t>
            </a:r>
            <a:endParaRPr lang="en-US" b="1" dirty="0">
              <a:solidFill>
                <a:srgbClr val="003296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9552" y="3789040"/>
            <a:ext cx="8136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SzPct val="80000"/>
              <a:buFont typeface="Wingdings" pitchFamily="2" charset="2"/>
              <a:buChar char="ü"/>
            </a:pPr>
            <a:r>
              <a:rPr lang="bg-BG" b="1" dirty="0" smtClean="0">
                <a:solidFill>
                  <a:srgbClr val="003296"/>
                </a:solidFill>
              </a:rPr>
              <a:t>Договор за строителство </a:t>
            </a:r>
            <a:r>
              <a:rPr lang="bg-BG" dirty="0" smtClean="0">
                <a:solidFill>
                  <a:srgbClr val="003296"/>
                </a:solidFill>
              </a:rPr>
              <a:t>с всички приложения към него – оферта на изпълнителя, количествено-стойностна сметка, анализи на единични цени, график за изпълнение и др.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9552" y="4797152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SzPct val="80000"/>
              <a:buFont typeface="Wingdings" pitchFamily="2" charset="2"/>
              <a:buChar char="ü"/>
            </a:pPr>
            <a:r>
              <a:rPr lang="bg-BG" b="1" dirty="0" smtClean="0">
                <a:solidFill>
                  <a:srgbClr val="003296"/>
                </a:solidFill>
              </a:rPr>
              <a:t>Кореспонденция</a:t>
            </a:r>
            <a:r>
              <a:rPr lang="bg-BG" dirty="0" smtClean="0">
                <a:solidFill>
                  <a:srgbClr val="003296"/>
                </a:solidFill>
              </a:rPr>
              <a:t>, свързана с изпълнението на договора за строителство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9552" y="5229200"/>
            <a:ext cx="81369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SzPct val="80000"/>
              <a:buFont typeface="Wingdings" pitchFamily="2" charset="2"/>
              <a:buChar char="ü"/>
            </a:pPr>
            <a:r>
              <a:rPr lang="bg-BG" b="1" dirty="0" smtClean="0">
                <a:solidFill>
                  <a:srgbClr val="003296"/>
                </a:solidFill>
              </a:rPr>
              <a:t>Разрешителни</a:t>
            </a:r>
            <a:r>
              <a:rPr lang="bg-BG" dirty="0" smtClean="0">
                <a:solidFill>
                  <a:srgbClr val="003296"/>
                </a:solidFill>
              </a:rPr>
              <a:t> в зависимост от вида на строителството - разрешение за строеж, разрешение за поставяне, за разчистване на терен, за премахване на растителност, за извозване на </a:t>
            </a:r>
            <a:r>
              <a:rPr lang="bg-BG" dirty="0" err="1" smtClean="0">
                <a:solidFill>
                  <a:srgbClr val="003296"/>
                </a:solidFill>
              </a:rPr>
              <a:t>хумус</a:t>
            </a:r>
            <a:r>
              <a:rPr lang="en-US" dirty="0" smtClean="0">
                <a:solidFill>
                  <a:srgbClr val="003296"/>
                </a:solidFill>
              </a:rPr>
              <a:t>, </a:t>
            </a:r>
            <a:r>
              <a:rPr lang="bg-BG" dirty="0" smtClean="0">
                <a:solidFill>
                  <a:srgbClr val="003296"/>
                </a:solidFill>
              </a:rPr>
              <a:t>земни маси</a:t>
            </a:r>
            <a:r>
              <a:rPr lang="en-US" dirty="0" smtClean="0">
                <a:solidFill>
                  <a:srgbClr val="003296"/>
                </a:solidFill>
              </a:rPr>
              <a:t> </a:t>
            </a:r>
            <a:r>
              <a:rPr lang="bg-BG" dirty="0" smtClean="0">
                <a:solidFill>
                  <a:srgbClr val="003296"/>
                </a:solidFill>
              </a:rPr>
              <a:t>и строителни отпадъци или становище от компетентния орган, че обектът не е предмет на разрешителен режим</a:t>
            </a:r>
          </a:p>
        </p:txBody>
      </p:sp>
    </p:spTree>
    <p:extLst>
      <p:ext uri="{BB962C8B-B14F-4D97-AF65-F5344CB8AC3E}">
        <p14:creationId xmlns:p14="http://schemas.microsoft.com/office/powerpoint/2010/main" val="131459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6237314"/>
            <a:ext cx="9152554" cy="620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0"/>
          <a:stretch/>
        </p:blipFill>
        <p:spPr bwMode="auto">
          <a:xfrm flipH="1">
            <a:off x="-2" y="0"/>
            <a:ext cx="9144002" cy="1613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04422"/>
            <a:ext cx="906447" cy="60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2952328" cy="91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275856" y="188640"/>
            <a:ext cx="45365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200" b="1" dirty="0" smtClean="0">
                <a:solidFill>
                  <a:srgbClr val="003296"/>
                </a:solidFill>
              </a:rPr>
              <a:t>Документи, подкрепящи изпълнението на строителните дейности</a:t>
            </a:r>
            <a:endParaRPr lang="en-US" sz="2200" b="1" dirty="0">
              <a:solidFill>
                <a:srgbClr val="003296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9552" y="1412776"/>
            <a:ext cx="8136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SzPct val="80000"/>
              <a:buFont typeface="Wingdings" pitchFamily="2" charset="2"/>
              <a:buChar char="ü"/>
            </a:pPr>
            <a:r>
              <a:rPr lang="bg-BG" b="1" dirty="0" smtClean="0">
                <a:solidFill>
                  <a:srgbClr val="003296"/>
                </a:solidFill>
              </a:rPr>
              <a:t>Приемно-предавателни документи </a:t>
            </a:r>
            <a:r>
              <a:rPr lang="bg-BG" dirty="0" smtClean="0">
                <a:solidFill>
                  <a:srgbClr val="003296"/>
                </a:solidFill>
              </a:rPr>
              <a:t>– </a:t>
            </a:r>
            <a:r>
              <a:rPr lang="bg-BG" dirty="0" err="1" smtClean="0">
                <a:solidFill>
                  <a:srgbClr val="003296"/>
                </a:solidFill>
              </a:rPr>
              <a:t>документи</a:t>
            </a:r>
            <a:r>
              <a:rPr lang="bg-BG" dirty="0" smtClean="0">
                <a:solidFill>
                  <a:srgbClr val="003296"/>
                </a:solidFill>
              </a:rPr>
              <a:t>, в които се проследява връзката между количествата изпълнени работи и дължимите плащания като </a:t>
            </a:r>
            <a:r>
              <a:rPr lang="bg-BG" dirty="0" err="1" smtClean="0">
                <a:solidFill>
                  <a:srgbClr val="003296"/>
                </a:solidFill>
              </a:rPr>
              <a:t>заменителни</a:t>
            </a:r>
            <a:r>
              <a:rPr lang="bg-BG" dirty="0" smtClean="0">
                <a:solidFill>
                  <a:srgbClr val="003296"/>
                </a:solidFill>
              </a:rPr>
              <a:t> таблици, подробни ведомости, строителни дневници</a:t>
            </a:r>
            <a:endParaRPr lang="bg-BG" dirty="0">
              <a:solidFill>
                <a:srgbClr val="003296"/>
              </a:solidFill>
            </a:endParaRPr>
          </a:p>
        </p:txBody>
      </p:sp>
      <p:pic>
        <p:nvPicPr>
          <p:cNvPr id="1028" name="Picture 4"/>
          <p:cNvPicPr>
            <a:picLocks noChangeArrowheads="1"/>
          </p:cNvPicPr>
          <p:nvPr/>
        </p:nvPicPr>
        <p:blipFill>
          <a:blip r:embed="rId6" cstate="print"/>
          <a:srcRect t="1739"/>
          <a:stretch>
            <a:fillRect/>
          </a:stretch>
        </p:blipFill>
        <p:spPr bwMode="auto">
          <a:xfrm>
            <a:off x="971600" y="2636912"/>
            <a:ext cx="7560000" cy="396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TextBox 10"/>
          <p:cNvSpPr txBox="1"/>
          <p:nvPr/>
        </p:nvSpPr>
        <p:spPr>
          <a:xfrm>
            <a:off x="683568" y="2276872"/>
            <a:ext cx="81369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ctr">
              <a:buSzPct val="80000"/>
            </a:pPr>
            <a:r>
              <a:rPr lang="bg-BG" sz="1600" b="1" i="1" dirty="0" smtClean="0">
                <a:solidFill>
                  <a:srgbClr val="003296"/>
                </a:solidFill>
              </a:rPr>
              <a:t>за българските партньори - т. нар. “Акт 19”</a:t>
            </a:r>
            <a:endParaRPr lang="en-US" sz="1600" b="1" i="1" dirty="0">
              <a:solidFill>
                <a:srgbClr val="00329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59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6237314"/>
            <a:ext cx="9152554" cy="620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0"/>
          <a:stretch/>
        </p:blipFill>
        <p:spPr bwMode="auto">
          <a:xfrm flipH="1">
            <a:off x="-2" y="0"/>
            <a:ext cx="9144002" cy="1613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04422"/>
            <a:ext cx="906447" cy="60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2952328" cy="91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275856" y="188640"/>
            <a:ext cx="45365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200" b="1" dirty="0" smtClean="0">
                <a:solidFill>
                  <a:srgbClr val="003296"/>
                </a:solidFill>
              </a:rPr>
              <a:t>Документи, подкрепящи изпълнението на строителните дейности</a:t>
            </a:r>
            <a:endParaRPr lang="en-US" sz="2200" b="1" dirty="0">
              <a:solidFill>
                <a:srgbClr val="003296"/>
              </a:solidFill>
            </a:endParaRPr>
          </a:p>
        </p:txBody>
      </p:sp>
      <p:pic>
        <p:nvPicPr>
          <p:cNvPr id="2050" name="Picture 2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9592" y="2348880"/>
            <a:ext cx="7560000" cy="396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TextBox 9"/>
          <p:cNvSpPr txBox="1"/>
          <p:nvPr/>
        </p:nvSpPr>
        <p:spPr>
          <a:xfrm>
            <a:off x="683568" y="1484784"/>
            <a:ext cx="8136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ctr">
              <a:buSzPct val="80000"/>
            </a:pPr>
            <a:r>
              <a:rPr lang="bg-BG" sz="1600" b="1" i="1" dirty="0" smtClean="0">
                <a:solidFill>
                  <a:srgbClr val="003296"/>
                </a:solidFill>
              </a:rPr>
              <a:t>за турските партньори - т. нар. </a:t>
            </a:r>
            <a:r>
              <a:rPr lang="bg-BG" sz="1600" b="1" i="1" dirty="0" smtClean="0">
                <a:solidFill>
                  <a:srgbClr val="003296"/>
                </a:solidFill>
              </a:rPr>
              <a:t>“</a:t>
            </a:r>
            <a:r>
              <a:rPr lang="tr-TR" sz="1600" b="1" i="1" dirty="0" smtClean="0">
                <a:solidFill>
                  <a:srgbClr val="003296"/>
                </a:solidFill>
              </a:rPr>
              <a:t>Hakedi</a:t>
            </a:r>
            <a:r>
              <a:rPr lang="tr-TR" sz="1600" b="1" i="1" dirty="0" smtClean="0">
                <a:solidFill>
                  <a:srgbClr val="003296"/>
                </a:solidFill>
                <a:latin typeface="Calibri"/>
              </a:rPr>
              <a:t>ş</a:t>
            </a:r>
            <a:r>
              <a:rPr lang="tr-TR" sz="1600" b="1" i="1" dirty="0" smtClean="0">
                <a:solidFill>
                  <a:srgbClr val="003296"/>
                </a:solidFill>
              </a:rPr>
              <a:t> Raporu</a:t>
            </a:r>
            <a:r>
              <a:rPr lang="bg-BG" sz="1600" b="1" i="1" dirty="0" smtClean="0">
                <a:solidFill>
                  <a:srgbClr val="003296"/>
                </a:solidFill>
              </a:rPr>
              <a:t>”</a:t>
            </a:r>
            <a:r>
              <a:rPr lang="en-US" sz="1600" b="1" i="1" dirty="0" smtClean="0">
                <a:solidFill>
                  <a:srgbClr val="003296"/>
                </a:solidFill>
              </a:rPr>
              <a:t> </a:t>
            </a:r>
            <a:r>
              <a:rPr lang="bg-BG" sz="1600" b="1" i="1" dirty="0" smtClean="0">
                <a:solidFill>
                  <a:srgbClr val="003296"/>
                </a:solidFill>
              </a:rPr>
              <a:t>и съставните му части</a:t>
            </a:r>
            <a:r>
              <a:rPr lang="en-US" sz="1600" b="1" i="1" dirty="0" smtClean="0">
                <a:solidFill>
                  <a:srgbClr val="003296"/>
                </a:solidFill>
              </a:rPr>
              <a:t> </a:t>
            </a:r>
            <a:r>
              <a:rPr lang="en-US" sz="1600" b="1" i="1" dirty="0" smtClean="0">
                <a:solidFill>
                  <a:srgbClr val="003296"/>
                </a:solidFill>
              </a:rPr>
              <a:t>“</a:t>
            </a:r>
            <a:r>
              <a:rPr lang="tr-TR" sz="1600" b="1" i="1" dirty="0" smtClean="0">
                <a:solidFill>
                  <a:srgbClr val="003296"/>
                </a:solidFill>
              </a:rPr>
              <a:t>Metraj Icmali”, “Yap</a:t>
            </a:r>
            <a:r>
              <a:rPr lang="tr-TR" sz="1600" b="1" i="1" dirty="0" smtClean="0">
                <a:solidFill>
                  <a:srgbClr val="003296"/>
                </a:solidFill>
                <a:latin typeface="Calibri"/>
              </a:rPr>
              <a:t>ı</a:t>
            </a:r>
            <a:r>
              <a:rPr lang="tr-TR" sz="1600" b="1" i="1" dirty="0" smtClean="0">
                <a:solidFill>
                  <a:srgbClr val="003296"/>
                </a:solidFill>
              </a:rPr>
              <a:t>lan Işler Listesi” </a:t>
            </a:r>
            <a:endParaRPr lang="tr-TR" sz="1600" b="1" i="1" dirty="0">
              <a:solidFill>
                <a:srgbClr val="00329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59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6237314"/>
            <a:ext cx="9152554" cy="620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0"/>
          <a:stretch/>
        </p:blipFill>
        <p:spPr bwMode="auto">
          <a:xfrm flipH="1">
            <a:off x="-2" y="0"/>
            <a:ext cx="9144002" cy="1613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04422"/>
            <a:ext cx="906447" cy="60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2952328" cy="91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275856" y="188640"/>
            <a:ext cx="45365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200" b="1" dirty="0" smtClean="0">
                <a:solidFill>
                  <a:srgbClr val="003296"/>
                </a:solidFill>
              </a:rPr>
              <a:t>Документи, подкрепящи изпълнението на строителните дейности</a:t>
            </a:r>
            <a:endParaRPr lang="en-US" sz="2200" b="1" dirty="0">
              <a:solidFill>
                <a:srgbClr val="003296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0000" y="5949280"/>
            <a:ext cx="8136904" cy="54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SzPct val="80000"/>
              <a:buFont typeface="Wingdings" pitchFamily="2" charset="2"/>
              <a:buChar char="ü"/>
            </a:pPr>
            <a:r>
              <a:rPr lang="bg-BG" b="1" dirty="0" smtClean="0">
                <a:solidFill>
                  <a:srgbClr val="003296"/>
                </a:solidFill>
              </a:rPr>
              <a:t>Снимков материал </a:t>
            </a:r>
            <a:r>
              <a:rPr lang="bg-BG" dirty="0" smtClean="0">
                <a:solidFill>
                  <a:srgbClr val="003296"/>
                </a:solidFill>
              </a:rPr>
              <a:t>на обектите на интервенция, показващ състоянието на обекта преди, по време и след изпълнение на строителните работи  </a:t>
            </a:r>
            <a:endParaRPr lang="en-US" dirty="0">
              <a:solidFill>
                <a:srgbClr val="003296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40000" y="5085184"/>
            <a:ext cx="8136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SzPct val="80000"/>
              <a:buFont typeface="Wingdings" pitchFamily="2" charset="2"/>
              <a:buChar char="ü"/>
            </a:pPr>
            <a:r>
              <a:rPr lang="bg-BG" b="1" dirty="0" smtClean="0">
                <a:solidFill>
                  <a:srgbClr val="003296"/>
                </a:solidFill>
              </a:rPr>
              <a:t>Разрешение за ползване, удостоверение за въвеждане в експлоатация, др. документи,</a:t>
            </a:r>
            <a:r>
              <a:rPr lang="bg-BG" dirty="0" smtClean="0">
                <a:solidFill>
                  <a:srgbClr val="003296"/>
                </a:solidFill>
              </a:rPr>
              <a:t> потвърждаващи че обектът може да се използва по предназначение  </a:t>
            </a:r>
            <a:endParaRPr lang="en-US" dirty="0">
              <a:solidFill>
                <a:srgbClr val="003296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9552" y="1412776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SzPct val="80000"/>
              <a:buFont typeface="Wingdings" pitchFamily="2" charset="2"/>
              <a:buChar char="ü"/>
            </a:pPr>
            <a:r>
              <a:rPr lang="bg-BG" b="1" dirty="0" smtClean="0">
                <a:solidFill>
                  <a:srgbClr val="003296"/>
                </a:solidFill>
              </a:rPr>
              <a:t>Документи за плащане на строителните работи </a:t>
            </a:r>
            <a:r>
              <a:rPr lang="bg-BG" dirty="0" smtClean="0">
                <a:solidFill>
                  <a:srgbClr val="003296"/>
                </a:solidFill>
              </a:rPr>
              <a:t>– фактури, платежни нареждания, банкови извлечения и извлечения от счетоводната система </a:t>
            </a:r>
            <a:endParaRPr lang="en-US" dirty="0">
              <a:solidFill>
                <a:srgbClr val="003296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9552" y="2060848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SzPct val="80000"/>
              <a:buFont typeface="Wingdings" pitchFamily="2" charset="2"/>
              <a:buChar char="ü"/>
            </a:pPr>
            <a:r>
              <a:rPr lang="bg-BG" b="1" dirty="0" smtClean="0">
                <a:solidFill>
                  <a:srgbClr val="003296"/>
                </a:solidFill>
              </a:rPr>
              <a:t>Документация по реда на Наредба 3 от 2003 г.</a:t>
            </a:r>
            <a:r>
              <a:rPr lang="bg-BG" dirty="0" smtClean="0">
                <a:solidFill>
                  <a:srgbClr val="003296"/>
                </a:solidFill>
              </a:rPr>
              <a:t> за съставянето на актове и протоколи по време на строителството за българските партньори (ако е приложимо за обекта) и </a:t>
            </a:r>
            <a:r>
              <a:rPr lang="bg-BG" b="1" dirty="0" smtClean="0">
                <a:solidFill>
                  <a:srgbClr val="003296"/>
                </a:solidFill>
              </a:rPr>
              <a:t>докладите, съставени от строителния надзор </a:t>
            </a:r>
            <a:r>
              <a:rPr lang="bg-BG" dirty="0" smtClean="0">
                <a:solidFill>
                  <a:srgbClr val="003296"/>
                </a:solidFill>
              </a:rPr>
              <a:t>за турските партньори   </a:t>
            </a:r>
            <a:endParaRPr lang="en-US" dirty="0">
              <a:solidFill>
                <a:srgbClr val="003296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0000" y="3212976"/>
            <a:ext cx="8136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SzPct val="80000"/>
              <a:buFont typeface="Wingdings" pitchFamily="2" charset="2"/>
              <a:buChar char="ü"/>
            </a:pPr>
            <a:r>
              <a:rPr lang="bg-BG" b="1" dirty="0" smtClean="0">
                <a:solidFill>
                  <a:srgbClr val="003296"/>
                </a:solidFill>
              </a:rPr>
              <a:t>Окончателен доклад, </a:t>
            </a:r>
            <a:r>
              <a:rPr lang="bg-BG" dirty="0" smtClean="0">
                <a:solidFill>
                  <a:srgbClr val="003296"/>
                </a:solidFill>
              </a:rPr>
              <a:t>съгласно чл. 168, ал. 6 от ЗУТ за българските партньори (ако е приложимо за обекта) и доклад от назначения строителен надзор за турските партньори </a:t>
            </a:r>
            <a:endParaRPr lang="en-US" dirty="0">
              <a:solidFill>
                <a:srgbClr val="003296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0000" y="4149080"/>
            <a:ext cx="8136904" cy="54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SzPct val="80000"/>
              <a:buFont typeface="Wingdings" pitchFamily="2" charset="2"/>
              <a:buChar char="ü"/>
            </a:pPr>
            <a:r>
              <a:rPr lang="bg-BG" b="1" dirty="0" smtClean="0">
                <a:solidFill>
                  <a:srgbClr val="003296"/>
                </a:solidFill>
              </a:rPr>
              <a:t>Технически паспорт </a:t>
            </a:r>
            <a:r>
              <a:rPr lang="bg-BG" dirty="0" smtClean="0">
                <a:solidFill>
                  <a:srgbClr val="003296"/>
                </a:solidFill>
              </a:rPr>
              <a:t>(ако е приложимо за обекта)</a:t>
            </a:r>
            <a:endParaRPr lang="en-US" dirty="0">
              <a:solidFill>
                <a:srgbClr val="003296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9552" y="4509120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SzPct val="80000"/>
              <a:buFont typeface="Wingdings" pitchFamily="2" charset="2"/>
              <a:buChar char="ü"/>
            </a:pPr>
            <a:r>
              <a:rPr lang="bg-BG" b="1" dirty="0" smtClean="0">
                <a:solidFill>
                  <a:srgbClr val="003296"/>
                </a:solidFill>
              </a:rPr>
              <a:t>Други документи </a:t>
            </a:r>
            <a:r>
              <a:rPr lang="bg-BG" dirty="0" smtClean="0">
                <a:solidFill>
                  <a:srgbClr val="003296"/>
                </a:solidFill>
              </a:rPr>
              <a:t>–</a:t>
            </a:r>
            <a:r>
              <a:rPr lang="bg-BG" b="1" dirty="0" smtClean="0">
                <a:solidFill>
                  <a:srgbClr val="003296"/>
                </a:solidFill>
              </a:rPr>
              <a:t> </a:t>
            </a:r>
            <a:r>
              <a:rPr lang="bg-BG" dirty="0" smtClean="0">
                <a:solidFill>
                  <a:srgbClr val="003296"/>
                </a:solidFill>
              </a:rPr>
              <a:t>становища, доклади, отчети, които са изрично упоменати в клаузите на договора за строителство</a:t>
            </a:r>
            <a:endParaRPr lang="en-US" dirty="0">
              <a:solidFill>
                <a:srgbClr val="00329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59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6237314"/>
            <a:ext cx="9152554" cy="620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0"/>
          <a:stretch/>
        </p:blipFill>
        <p:spPr bwMode="auto">
          <a:xfrm flipH="1">
            <a:off x="-2" y="0"/>
            <a:ext cx="9144002" cy="1613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04422"/>
            <a:ext cx="906447" cy="60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2952328" cy="91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275856" y="188640"/>
            <a:ext cx="45365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200" b="1" dirty="0" smtClean="0">
                <a:solidFill>
                  <a:srgbClr val="003296"/>
                </a:solidFill>
              </a:rPr>
              <a:t>Документи, подкрепящи изпълнението на услуги, свързани със строителните дейности</a:t>
            </a:r>
            <a:endParaRPr lang="en-US" sz="2200" b="1" dirty="0">
              <a:solidFill>
                <a:srgbClr val="003296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75856" y="1556792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>
                <a:solidFill>
                  <a:srgbClr val="003296"/>
                </a:solidFill>
              </a:rPr>
              <a:t>Дейности по</a:t>
            </a:r>
            <a:endParaRPr lang="en-US" b="1" dirty="0">
              <a:solidFill>
                <a:srgbClr val="003296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39344" y="1916832"/>
            <a:ext cx="59046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200" b="1" dirty="0" smtClean="0">
                <a:solidFill>
                  <a:srgbClr val="003296"/>
                </a:solidFill>
              </a:rPr>
              <a:t>строителен надзор</a:t>
            </a:r>
            <a:endParaRPr lang="en-US" sz="2200" b="1" dirty="0">
              <a:solidFill>
                <a:srgbClr val="003296"/>
              </a:solidFill>
            </a:endParaRPr>
          </a:p>
        </p:txBody>
      </p:sp>
      <p:pic>
        <p:nvPicPr>
          <p:cNvPr id="21" name="Picture 20" descr="construction-icons-in-vector-format3.jpg"/>
          <p:cNvPicPr>
            <a:picLocks/>
          </p:cNvPicPr>
          <p:nvPr/>
        </p:nvPicPr>
        <p:blipFill>
          <a:blip r:embed="rId6" cstate="print"/>
          <a:srcRect t="46976" r="48488" b="3129"/>
          <a:stretch>
            <a:fillRect/>
          </a:stretch>
        </p:blipFill>
        <p:spPr>
          <a:xfrm>
            <a:off x="611560" y="1196752"/>
            <a:ext cx="2160000" cy="172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2" name="TextBox 21"/>
          <p:cNvSpPr txBox="1"/>
          <p:nvPr/>
        </p:nvSpPr>
        <p:spPr>
          <a:xfrm>
            <a:off x="539552" y="3068960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SzPct val="80000"/>
              <a:buFont typeface="Wingdings" pitchFamily="2" charset="2"/>
              <a:buChar char="ü"/>
            </a:pPr>
            <a:r>
              <a:rPr lang="bg-BG" b="1" dirty="0" smtClean="0">
                <a:solidFill>
                  <a:srgbClr val="003296"/>
                </a:solidFill>
              </a:rPr>
              <a:t>Документация за избор на строителен надзор</a:t>
            </a:r>
            <a:endParaRPr lang="bg-BG" dirty="0" smtClean="0">
              <a:solidFill>
                <a:srgbClr val="003296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9552" y="3356992"/>
            <a:ext cx="8136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SzPct val="80000"/>
              <a:buFont typeface="Wingdings" pitchFamily="2" charset="2"/>
              <a:buChar char="ü"/>
            </a:pPr>
            <a:r>
              <a:rPr lang="bg-BG" b="1" dirty="0" smtClean="0">
                <a:solidFill>
                  <a:srgbClr val="003296"/>
                </a:solidFill>
              </a:rPr>
              <a:t>Договор за строителен надзор </a:t>
            </a:r>
            <a:r>
              <a:rPr lang="bg-BG" dirty="0" smtClean="0">
                <a:solidFill>
                  <a:srgbClr val="003296"/>
                </a:solidFill>
              </a:rPr>
              <a:t>с всички приложения към него – оферта на изпълнителя, график за изпълнение и др., включително допълнителни споразумения ако има такива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9552" y="4221088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SzPct val="80000"/>
              <a:buFont typeface="Wingdings" pitchFamily="2" charset="2"/>
              <a:buChar char="ü"/>
            </a:pPr>
            <a:r>
              <a:rPr lang="bg-BG" b="1" dirty="0" smtClean="0">
                <a:solidFill>
                  <a:srgbClr val="003296"/>
                </a:solidFill>
              </a:rPr>
              <a:t>Окончателен доклад, </a:t>
            </a:r>
            <a:r>
              <a:rPr lang="bg-BG" dirty="0" smtClean="0">
                <a:solidFill>
                  <a:srgbClr val="003296"/>
                </a:solidFill>
              </a:rPr>
              <a:t>съгласно чл. 168, ал. 6 от ЗУТ за българските партньори и доклад от назначения строителен надзор за турските партньори </a:t>
            </a:r>
            <a:endParaRPr lang="en-US" dirty="0">
              <a:solidFill>
                <a:srgbClr val="003296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9552" y="4869160"/>
            <a:ext cx="8136904" cy="54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SzPct val="80000"/>
              <a:buFont typeface="Wingdings" pitchFamily="2" charset="2"/>
              <a:buChar char="ü"/>
            </a:pPr>
            <a:r>
              <a:rPr lang="bg-BG" b="1" dirty="0" smtClean="0">
                <a:solidFill>
                  <a:srgbClr val="003296"/>
                </a:solidFill>
              </a:rPr>
              <a:t>Технически паспорт </a:t>
            </a:r>
            <a:r>
              <a:rPr lang="bg-BG" dirty="0" smtClean="0">
                <a:solidFill>
                  <a:srgbClr val="003296"/>
                </a:solidFill>
              </a:rPr>
              <a:t>(ако е приложимо за обекта)</a:t>
            </a:r>
            <a:endParaRPr lang="en-US" dirty="0">
              <a:solidFill>
                <a:srgbClr val="003296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9552" y="5229200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SzPct val="80000"/>
              <a:buFont typeface="Wingdings" pitchFamily="2" charset="2"/>
              <a:buChar char="ü"/>
            </a:pPr>
            <a:r>
              <a:rPr lang="bg-BG" b="1" dirty="0" smtClean="0">
                <a:solidFill>
                  <a:srgbClr val="003296"/>
                </a:solidFill>
              </a:rPr>
              <a:t>Други документи </a:t>
            </a:r>
            <a:r>
              <a:rPr lang="bg-BG" dirty="0" smtClean="0">
                <a:solidFill>
                  <a:srgbClr val="003296"/>
                </a:solidFill>
              </a:rPr>
              <a:t>–</a:t>
            </a:r>
            <a:r>
              <a:rPr lang="bg-BG" b="1" dirty="0" smtClean="0">
                <a:solidFill>
                  <a:srgbClr val="003296"/>
                </a:solidFill>
              </a:rPr>
              <a:t> </a:t>
            </a:r>
            <a:r>
              <a:rPr lang="bg-BG" dirty="0" smtClean="0">
                <a:solidFill>
                  <a:srgbClr val="003296"/>
                </a:solidFill>
              </a:rPr>
              <a:t>становища, доклади, отчети, които са изрично упоменати в клаузите на договора за строителство</a:t>
            </a:r>
            <a:endParaRPr lang="en-US" dirty="0">
              <a:solidFill>
                <a:srgbClr val="003296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9552" y="5805264"/>
            <a:ext cx="8136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SzPct val="80000"/>
              <a:buFont typeface="Wingdings" pitchFamily="2" charset="2"/>
              <a:buChar char="ü"/>
            </a:pPr>
            <a:r>
              <a:rPr lang="bg-BG" b="1" dirty="0" smtClean="0">
                <a:solidFill>
                  <a:srgbClr val="003296"/>
                </a:solidFill>
              </a:rPr>
              <a:t>Документи за плащане на извършения строителен надзор </a:t>
            </a:r>
            <a:r>
              <a:rPr lang="bg-BG" dirty="0" smtClean="0">
                <a:solidFill>
                  <a:srgbClr val="003296"/>
                </a:solidFill>
              </a:rPr>
              <a:t>– фактури, платежни нареждания, банкови извлечения и извлечения от счетоводната система </a:t>
            </a:r>
            <a:endParaRPr lang="en-US" dirty="0">
              <a:solidFill>
                <a:srgbClr val="00329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59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3427</TotalTime>
  <Words>1481</Words>
  <Application>Microsoft Office PowerPoint</Application>
  <PresentationFormat>On-screen Show (4:3)</PresentationFormat>
  <Paragraphs>105</Paragraphs>
  <Slides>16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Toni Jakimovski</dc:creator>
  <cp:lastModifiedBy>Ivan Delchev</cp:lastModifiedBy>
  <cp:revision>320</cp:revision>
  <dcterms:created xsi:type="dcterms:W3CDTF">2015-08-20T10:52:59Z</dcterms:created>
  <dcterms:modified xsi:type="dcterms:W3CDTF">2017-03-27T13:38:09Z</dcterms:modified>
</cp:coreProperties>
</file>