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6" r:id="rId3"/>
    <p:sldId id="258" r:id="rId4"/>
    <p:sldId id="259" r:id="rId5"/>
    <p:sldId id="260" r:id="rId6"/>
    <p:sldId id="261" r:id="rId7"/>
    <p:sldId id="262" r:id="rId8"/>
    <p:sldId id="270" r:id="rId9"/>
    <p:sldId id="272" r:id="rId10"/>
    <p:sldId id="263" r:id="rId11"/>
    <p:sldId id="264" r:id="rId12"/>
    <p:sldId id="266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6"/>
    <a:srgbClr val="9900FF"/>
    <a:srgbClr val="159B25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15" autoAdjust="0"/>
    <p:restoredTop sz="97943" autoAdjust="0"/>
  </p:normalViewPr>
  <p:slideViewPr>
    <p:cSldViewPr>
      <p:cViewPr>
        <p:scale>
          <a:sx n="100" d="100"/>
          <a:sy n="100" d="100"/>
        </p:scale>
        <p:origin x="-237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F4A8-6EAE-4506-8549-C0FE2203036F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C7151-B796-421F-B0FE-316FBDE7ED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152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298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/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7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C7151-B796-421F-B0FE-316FBDE7ED1B}" type="slidenum">
              <a:rPr lang="bg-BG" smtClean="0">
                <a:solidFill>
                  <a:prstClr val="black"/>
                </a:solidFill>
              </a:rPr>
              <a:pPr/>
              <a:t>10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3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230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422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255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10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259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3243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19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43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838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834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801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1A6AA-AF5E-4D83-9AE2-4BCDDB0639A5}" type="datetimeFigureOut">
              <a:rPr lang="bg-BG" smtClean="0"/>
              <a:t>3.4.2017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67FD-0B61-4523-BE19-F4BAFACF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55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pacbc-bgtr.e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VHristova@mrrb.government.b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лавие 2"/>
          <p:cNvSpPr txBox="1">
            <a:spLocks/>
          </p:cNvSpPr>
          <p:nvPr/>
        </p:nvSpPr>
        <p:spPr>
          <a:xfrm>
            <a:off x="29658" y="4732946"/>
            <a:ext cx="9084684" cy="519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800" b="1" dirty="0">
                <a:solidFill>
                  <a:srgbClr val="003296"/>
                </a:solidFill>
                <a:ea typeface="+mj-ea"/>
                <a:cs typeface="Arial" panose="020B0604020202020204" pitchFamily="34" charset="0"/>
              </a:rPr>
              <a:t>Хасково, 29 март 2017</a:t>
            </a:r>
          </a:p>
        </p:txBody>
      </p:sp>
      <p:pic>
        <p:nvPicPr>
          <p:cNvPr id="13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96" y="6237313"/>
            <a:ext cx="9120423" cy="61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663751"/>
            <a:ext cx="9182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лавие 1"/>
          <p:cNvSpPr txBox="1">
            <a:spLocks/>
          </p:cNvSpPr>
          <p:nvPr/>
        </p:nvSpPr>
        <p:spPr>
          <a:xfrm>
            <a:off x="1147762" y="2204864"/>
            <a:ext cx="7050534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000" b="1" dirty="0" smtClean="0">
                <a:solidFill>
                  <a:srgbClr val="003296"/>
                </a:solidFill>
                <a:latin typeface="+mn-lt"/>
                <a:cs typeface="Arial" panose="020B0604020202020204" pitchFamily="34" charset="0"/>
              </a:rPr>
              <a:t>Обучение </a:t>
            </a:r>
          </a:p>
          <a:p>
            <a:r>
              <a:rPr lang="bg-BG" sz="4000" b="1" dirty="0" smtClean="0">
                <a:solidFill>
                  <a:srgbClr val="003296"/>
                </a:solidFill>
                <a:latin typeface="+mn-lt"/>
                <a:cs typeface="Arial" panose="020B0604020202020204" pitchFamily="34" charset="0"/>
              </a:rPr>
              <a:t>„Изпълнение на проекти“</a:t>
            </a:r>
          </a:p>
        </p:txBody>
      </p:sp>
      <p:pic>
        <p:nvPicPr>
          <p:cNvPr id="1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276"/>
            <a:ext cx="83216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1067691"/>
            <a:ext cx="9152555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rgbClr val="003296"/>
                </a:solidFill>
              </a:rPr>
              <a:t>Представяне на проекта и визуални елементи</a:t>
            </a:r>
            <a:endParaRPr lang="bg-BG" sz="2000" dirty="0">
              <a:solidFill>
                <a:srgbClr val="00329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7" y="1556791"/>
            <a:ext cx="8107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rgbClr val="C00000"/>
                </a:solidFill>
              </a:rPr>
              <a:t>Полезни съвети:</a:t>
            </a:r>
          </a:p>
          <a:p>
            <a:endParaRPr lang="bg-BG" b="1" dirty="0" smtClean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Използвайте логото на ЕС, логото на Програмата и логото на проекта във векторен вариант;</a:t>
            </a:r>
            <a:endParaRPr lang="en-US" sz="1600" dirty="0">
              <a:solidFill>
                <a:srgbClr val="00329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Където е възможно използвайте български език.</a:t>
            </a:r>
            <a:r>
              <a:rPr lang="en-US" sz="1600" dirty="0" smtClean="0">
                <a:solidFill>
                  <a:srgbClr val="003296"/>
                </a:solidFill>
              </a:rPr>
              <a:t> </a:t>
            </a:r>
            <a:r>
              <a:rPr lang="ru-RU" sz="1600" dirty="0">
                <a:solidFill>
                  <a:srgbClr val="003296"/>
                </a:solidFill>
              </a:rPr>
              <a:t>Двуезичните рекламни материали, като брошури, също са </a:t>
            </a:r>
            <a:r>
              <a:rPr lang="ru-RU" sz="1600" dirty="0" smtClean="0">
                <a:solidFill>
                  <a:srgbClr val="003296"/>
                </a:solidFill>
              </a:rPr>
              <a:t>вариант, но не се препоръчва изготвянето на промоционални материали на три езика. Включването на всички </a:t>
            </a:r>
            <a:r>
              <a:rPr lang="ru-RU" sz="1600" dirty="0" smtClean="0">
                <a:solidFill>
                  <a:srgbClr val="003296"/>
                </a:solidFill>
              </a:rPr>
              <a:t>визуа</a:t>
            </a:r>
            <a:r>
              <a:rPr lang="bg-BG" sz="1600" dirty="0">
                <a:solidFill>
                  <a:srgbClr val="003296"/>
                </a:solidFill>
              </a:rPr>
              <a:t>л</a:t>
            </a:r>
            <a:r>
              <a:rPr lang="ru-RU" sz="1600" dirty="0" smtClean="0">
                <a:solidFill>
                  <a:srgbClr val="003296"/>
                </a:solidFill>
              </a:rPr>
              <a:t>ни </a:t>
            </a:r>
            <a:r>
              <a:rPr lang="ru-RU" sz="1600" dirty="0" smtClean="0">
                <a:solidFill>
                  <a:srgbClr val="003296"/>
                </a:solidFill>
              </a:rPr>
              <a:t>елементи на корицата е сложно. В случай, че решите да направите материал на три езика, използвайте по-голям формат като А4 например;</a:t>
            </a:r>
            <a:endParaRPr lang="bg-BG" sz="1600" dirty="0" smtClean="0">
              <a:solidFill>
                <a:srgbClr val="00329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Използвайте един от следните шрифтове: </a:t>
            </a:r>
            <a:r>
              <a:rPr lang="en-US" sz="1600" dirty="0" smtClean="0">
                <a:solidFill>
                  <a:srgbClr val="003296"/>
                </a:solidFill>
              </a:rPr>
              <a:t>Calibri</a:t>
            </a:r>
            <a:r>
              <a:rPr lang="en-US" sz="1600" dirty="0">
                <a:solidFill>
                  <a:srgbClr val="003296"/>
                </a:solidFill>
              </a:rPr>
              <a:t>, Arial </a:t>
            </a:r>
            <a:r>
              <a:rPr lang="bg-BG" sz="1600" dirty="0" smtClean="0">
                <a:solidFill>
                  <a:srgbClr val="003296"/>
                </a:solidFill>
              </a:rPr>
              <a:t>или</a:t>
            </a:r>
            <a:r>
              <a:rPr lang="en-US" sz="1600" dirty="0" smtClean="0">
                <a:solidFill>
                  <a:srgbClr val="003296"/>
                </a:solidFill>
              </a:rPr>
              <a:t> </a:t>
            </a:r>
            <a:r>
              <a:rPr lang="en-US" sz="1600" dirty="0">
                <a:solidFill>
                  <a:srgbClr val="003296"/>
                </a:solidFill>
              </a:rPr>
              <a:t>Times New </a:t>
            </a:r>
            <a:r>
              <a:rPr lang="en-US" sz="1600" dirty="0" smtClean="0">
                <a:solidFill>
                  <a:srgbClr val="003296"/>
                </a:solidFill>
              </a:rPr>
              <a:t>Roman</a:t>
            </a:r>
            <a:r>
              <a:rPr lang="bg-BG" sz="1600" dirty="0" smtClean="0">
                <a:solidFill>
                  <a:srgbClr val="003296"/>
                </a:solidFill>
              </a:rPr>
              <a:t>. В една публикация използвайте само един шрифт;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296"/>
                </a:solidFill>
              </a:rPr>
              <a:t>Илюстрирайте </a:t>
            </a:r>
            <a:r>
              <a:rPr lang="ru-RU" sz="1600" dirty="0">
                <a:solidFill>
                  <a:srgbClr val="003296"/>
                </a:solidFill>
              </a:rPr>
              <a:t>вашите материали </a:t>
            </a:r>
            <a:r>
              <a:rPr lang="ru-RU" sz="1600" dirty="0" smtClean="0">
                <a:solidFill>
                  <a:srgbClr val="003296"/>
                </a:solidFill>
              </a:rPr>
              <a:t>с </a:t>
            </a:r>
            <a:r>
              <a:rPr lang="ru-RU" sz="1600" dirty="0">
                <a:solidFill>
                  <a:srgbClr val="003296"/>
                </a:solidFill>
              </a:rPr>
              <a:t>подходящи изображения </a:t>
            </a:r>
            <a:r>
              <a:rPr lang="ru-RU" sz="1600" dirty="0" smtClean="0">
                <a:solidFill>
                  <a:srgbClr val="003296"/>
                </a:solidFill>
              </a:rPr>
              <a:t>и/ </a:t>
            </a:r>
            <a:r>
              <a:rPr lang="ru-RU" sz="1600" dirty="0">
                <a:solidFill>
                  <a:srgbClr val="003296"/>
                </a:solidFill>
              </a:rPr>
              <a:t>или </a:t>
            </a:r>
            <a:r>
              <a:rPr lang="ru-RU" sz="1600" dirty="0" smtClean="0">
                <a:solidFill>
                  <a:srgbClr val="003296"/>
                </a:solidFill>
              </a:rPr>
              <a:t>снимки.</a:t>
            </a:r>
            <a:endParaRPr lang="bg-BG" sz="1600" dirty="0">
              <a:solidFill>
                <a:srgbClr val="003296"/>
              </a:solidFill>
            </a:endParaRPr>
          </a:p>
        </p:txBody>
      </p:sp>
      <p:pic>
        <p:nvPicPr>
          <p:cNvPr id="1026" name="Picture 2" descr="\\Storage-038\js\Contract Ceremoni First Call\MRRB - 21.03.2017 - Part II\MRRB - 21.03.2017 - Part II\DSC_29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07604"/>
            <a:ext cx="2448272" cy="16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75" y="5107603"/>
            <a:ext cx="2334561" cy="16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62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1067691"/>
            <a:ext cx="9152555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rgbClr val="003296"/>
                </a:solidFill>
              </a:rPr>
              <a:t>Представяне на проекта и визуални елементи</a:t>
            </a:r>
            <a:endParaRPr lang="bg-BG" sz="2000" dirty="0">
              <a:solidFill>
                <a:srgbClr val="00329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7" y="1556792"/>
            <a:ext cx="810724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b="1" dirty="0" smtClean="0">
                <a:solidFill>
                  <a:srgbClr val="C00000"/>
                </a:solidFill>
              </a:rPr>
              <a:t>Често срещани грешки и причини за тях:</a:t>
            </a:r>
          </a:p>
          <a:p>
            <a:pPr algn="just"/>
            <a:endParaRPr lang="bg-BG" sz="120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Не всички визуални елементи на Програмата са включени в публикации, финансирани по проекта;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Най-често липсва декларацията за съфинансиране и/или декларацията за освобождаване от отговорност: </a:t>
            </a:r>
            <a:r>
              <a:rPr lang="bg-BG" sz="1600" dirty="0" smtClean="0">
                <a:solidFill>
                  <a:srgbClr val="C00000"/>
                </a:solidFill>
              </a:rPr>
              <a:t>подобни пропуски водят до финансови санкции;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Бенефициентите не се координират с или не контролират подизпълнителя;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Липса на планиране на достатъчна рекламна площ при публикации в пресата;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Правописни грешки в името на Програмата или останалите визуални елементи.</a:t>
            </a:r>
            <a:endParaRPr lang="bg-BG" sz="1600" dirty="0">
              <a:solidFill>
                <a:srgbClr val="00329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463391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0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333" y="6288615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1067691"/>
            <a:ext cx="9152555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rgbClr val="003296"/>
                </a:solidFill>
              </a:rPr>
              <a:t>Заключение</a:t>
            </a:r>
            <a:endParaRPr lang="bg-BG" sz="2000" dirty="0">
              <a:solidFill>
                <a:srgbClr val="00329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7" y="1556792"/>
            <a:ext cx="81072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 smtClean="0">
                <a:solidFill>
                  <a:srgbClr val="C00000"/>
                </a:solidFill>
              </a:rPr>
              <a:t>Полезни съвети:</a:t>
            </a:r>
            <a:endParaRPr lang="bg-BG" sz="1200" dirty="0" smtClean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Осигурете финансираните по проекта публикации/ТВ и радио репортажи да съдържат всички изисквани от Програмата визуални елементи;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Използвайте предложените образци от Програмата: </a:t>
            </a:r>
            <a:r>
              <a:rPr lang="bg-BG" sz="1600" dirty="0" err="1" smtClean="0">
                <a:solidFill>
                  <a:srgbClr val="003296"/>
                </a:solidFill>
                <a:hlinkClick r:id="rId6"/>
              </a:rPr>
              <a:t>www</a:t>
            </a:r>
            <a:r>
              <a:rPr lang="bg-BG" sz="1600" dirty="0" smtClean="0">
                <a:solidFill>
                  <a:srgbClr val="003296"/>
                </a:solidFill>
                <a:hlinkClick r:id="rId6"/>
              </a:rPr>
              <a:t>.</a:t>
            </a:r>
            <a:r>
              <a:rPr lang="bg-BG" sz="1600" dirty="0" err="1" smtClean="0">
                <a:solidFill>
                  <a:srgbClr val="003296"/>
                </a:solidFill>
                <a:hlinkClick r:id="rId6"/>
              </a:rPr>
              <a:t>ipacbc-bgtr</a:t>
            </a:r>
            <a:r>
              <a:rPr lang="bg-BG" sz="1600" dirty="0" smtClean="0">
                <a:solidFill>
                  <a:srgbClr val="003296"/>
                </a:solidFill>
                <a:hlinkClick r:id="rId6"/>
              </a:rPr>
              <a:t>.</a:t>
            </a:r>
            <a:r>
              <a:rPr lang="bg-BG" sz="1600" dirty="0" err="1" smtClean="0">
                <a:solidFill>
                  <a:srgbClr val="003296"/>
                </a:solidFill>
                <a:hlinkClick r:id="rId6"/>
              </a:rPr>
              <a:t>eu</a:t>
            </a:r>
            <a:r>
              <a:rPr lang="bg-BG" sz="1600" dirty="0" smtClean="0">
                <a:solidFill>
                  <a:srgbClr val="003296"/>
                </a:solidFill>
              </a:rPr>
              <a:t>  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Консултирайте се с експерта по връзки с обществеността от СС преди да отпечатате материалите.</a:t>
            </a:r>
            <a:endParaRPr lang="bg-BG" sz="1600" dirty="0">
              <a:solidFill>
                <a:srgbClr val="00329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43" y="4509120"/>
            <a:ext cx="2253325" cy="1593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051" name="Picture 3" descr="C:\Users\HristovaV\Desktop\PIM 2017\Business_Car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4509120"/>
            <a:ext cx="2737296" cy="156416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1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1067691"/>
            <a:ext cx="9152555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rgbClr val="003296"/>
                </a:solidFill>
              </a:rPr>
              <a:t>Програма за ТГС ИНТЕРРЕГ-ИПП България-Турция 2014-2020 - примери</a:t>
            </a:r>
            <a:endParaRPr lang="bg-BG" sz="2000" dirty="0">
              <a:solidFill>
                <a:srgbClr val="00329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6440" y="3140968"/>
            <a:ext cx="498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solidFill>
                  <a:srgbClr val="003296"/>
                </a:solidFill>
              </a:rPr>
              <a:t>CBC programme "</a:t>
            </a:r>
            <a:r>
              <a:rPr lang="en-GB" sz="1600" dirty="0" err="1" smtClean="0">
                <a:solidFill>
                  <a:srgbClr val="003296"/>
                </a:solidFill>
              </a:rPr>
              <a:t>Interreg</a:t>
            </a:r>
            <a:r>
              <a:rPr lang="en-GB" sz="1600" dirty="0" smtClean="0">
                <a:solidFill>
                  <a:srgbClr val="003296"/>
                </a:solidFill>
              </a:rPr>
              <a:t>-IPA CBC Bulgaria-Turkey" for the years 2014-2020 under the Instrument for Pre-accession Assistance (IPA II) </a:t>
            </a:r>
            <a:endParaRPr lang="en-GB" sz="1600" dirty="0">
              <a:solidFill>
                <a:srgbClr val="003296"/>
              </a:solidFill>
            </a:endParaRPr>
          </a:p>
        </p:txBody>
      </p:sp>
      <p:pic>
        <p:nvPicPr>
          <p:cNvPr id="13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" y="1613845"/>
            <a:ext cx="3528392" cy="454443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39775" y="2132856"/>
            <a:ext cx="498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dirty="0" smtClean="0"/>
              <a:t>„</a:t>
            </a:r>
            <a:r>
              <a:rPr lang="bg-BG" sz="1600" dirty="0" smtClean="0">
                <a:solidFill>
                  <a:srgbClr val="003296"/>
                </a:solidFill>
              </a:rPr>
              <a:t>Програма за трансгранично сътрудничество </a:t>
            </a:r>
            <a:r>
              <a:rPr lang="bg-BG" sz="1600" dirty="0" err="1" smtClean="0">
                <a:solidFill>
                  <a:srgbClr val="003296"/>
                </a:solidFill>
              </a:rPr>
              <a:t>Interreg—ИПП</a:t>
            </a:r>
            <a:r>
              <a:rPr lang="bg-BG" sz="1600" dirty="0" smtClean="0">
                <a:solidFill>
                  <a:srgbClr val="003296"/>
                </a:solidFill>
              </a:rPr>
              <a:t> България — Турция 2014—2020 г.“ по линия на Инструмента за предприсъединителна помощ (ИПП II) </a:t>
            </a:r>
            <a:endParaRPr lang="bg-BG" sz="1600" dirty="0">
              <a:solidFill>
                <a:srgbClr val="00329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30622" y="1700809"/>
            <a:ext cx="4773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</a:rPr>
              <a:t>Правилно изписване името на Програмата</a:t>
            </a:r>
            <a:endParaRPr lang="bg-BG" sz="16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30622" y="4170566"/>
            <a:ext cx="4773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</a:rPr>
              <a:t>Малки или специфични рекламни материали:</a:t>
            </a:r>
            <a:endParaRPr lang="bg-BG" sz="16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0622" y="4644425"/>
            <a:ext cx="390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знамето </a:t>
            </a:r>
            <a:r>
              <a:rPr lang="bg-BG" sz="1600" dirty="0">
                <a:solidFill>
                  <a:srgbClr val="003296"/>
                </a:solidFill>
              </a:rPr>
              <a:t>на Европейския съюз</a:t>
            </a:r>
            <a:r>
              <a:rPr lang="bg-BG" sz="1600" dirty="0" smtClean="0">
                <a:solidFill>
                  <a:srgbClr val="003296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логото </a:t>
            </a:r>
            <a:r>
              <a:rPr lang="bg-BG" sz="1600" dirty="0">
                <a:solidFill>
                  <a:srgbClr val="003296"/>
                </a:solidFill>
              </a:rPr>
              <a:t>на програмата.</a:t>
            </a:r>
          </a:p>
        </p:txBody>
      </p:sp>
    </p:spTree>
    <p:extLst>
      <p:ext uri="{BB962C8B-B14F-4D97-AF65-F5344CB8AC3E}">
        <p14:creationId xmlns:p14="http://schemas.microsoft.com/office/powerpoint/2010/main" val="11001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1067691"/>
            <a:ext cx="9152555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3296"/>
                </a:solidFill>
              </a:rPr>
              <a:t>Програма за ТГС ИНТЕРРЕГ-ИПП </a:t>
            </a:r>
            <a:r>
              <a:rPr lang="ru-RU" sz="2000" dirty="0" smtClean="0">
                <a:solidFill>
                  <a:srgbClr val="003296"/>
                </a:solidFill>
              </a:rPr>
              <a:t>България-Турция 2014-2020</a:t>
            </a:r>
            <a:endParaRPr lang="bg-BG" sz="2000" dirty="0">
              <a:solidFill>
                <a:srgbClr val="003296"/>
              </a:solidFill>
            </a:endParaRPr>
          </a:p>
        </p:txBody>
      </p:sp>
      <p:pic>
        <p:nvPicPr>
          <p:cNvPr id="8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49488"/>
            <a:ext cx="3117010" cy="3124822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128326" y="1957548"/>
            <a:ext cx="5024229" cy="404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bg-BG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Arial" pitchFamily="34" charset="0"/>
              </a:rPr>
              <a:t>Follow us on our social media channels: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bg-BG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bg-BG" sz="1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https://www.facebook.com/BulgariaTurkey/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bg-BG" sz="14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bg-BG" sz="1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https://twitter.com/BgTr_IPACBC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bg-BG" sz="14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bg-BG" sz="1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https://www.youtube.com/channel/UCX8un48A5Vn1lCz2xtbDkww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bg-BG" sz="14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bg-BG" sz="1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https://plus.google.com/u/0/b/106412826278251786921/?pageId=106412826278251786921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bg-BG" sz="14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bg-BG" sz="1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https://www.linkedin.com/in/interreg-ipa-cbc-bg-tr/</a:t>
            </a:r>
            <a:endParaRPr kumimoji="0" lang="bg-BG" alt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0888"/>
            <a:ext cx="46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00" y="2996952"/>
            <a:ext cx="4953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25" y="3633509"/>
            <a:ext cx="5238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75" y="4292699"/>
            <a:ext cx="4381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000" y="4966220"/>
            <a:ext cx="4667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5" y="1957548"/>
            <a:ext cx="18478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0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1067691"/>
            <a:ext cx="9152555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3296"/>
                </a:solidFill>
              </a:rPr>
              <a:t>Програма за ТГС ИНТЕРРЕГ-ИПП </a:t>
            </a:r>
            <a:r>
              <a:rPr lang="ru-RU" sz="2000" dirty="0" smtClean="0">
                <a:solidFill>
                  <a:srgbClr val="003296"/>
                </a:solidFill>
              </a:rPr>
              <a:t>България-Турция 2014-2020</a:t>
            </a:r>
            <a:endParaRPr lang="bg-BG" sz="2000" dirty="0">
              <a:solidFill>
                <a:srgbClr val="00329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5337" y="2924944"/>
            <a:ext cx="3649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dirty="0">
                <a:solidFill>
                  <a:srgbClr val="003296"/>
                </a:solidFill>
              </a:rPr>
              <a:t>Благодаря за вниманието!</a:t>
            </a:r>
          </a:p>
        </p:txBody>
      </p:sp>
      <p:pic>
        <p:nvPicPr>
          <p:cNvPr id="14" name="Картина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910" y="5893695"/>
            <a:ext cx="3151905" cy="7437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17783" y="4071262"/>
            <a:ext cx="32844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g-BG" sz="1600" dirty="0" smtClean="0">
                <a:solidFill>
                  <a:srgbClr val="003296"/>
                </a:solidFill>
              </a:rPr>
              <a:t>Ваня Христова</a:t>
            </a:r>
          </a:p>
          <a:p>
            <a:pPr algn="r"/>
            <a:r>
              <a:rPr lang="bg-BG" sz="1600" dirty="0">
                <a:solidFill>
                  <a:srgbClr val="003296"/>
                </a:solidFill>
              </a:rPr>
              <a:t>експерт </a:t>
            </a:r>
            <a:r>
              <a:rPr lang="en-US" sz="1600" dirty="0" smtClean="0">
                <a:solidFill>
                  <a:srgbClr val="003296"/>
                </a:solidFill>
              </a:rPr>
              <a:t>“</a:t>
            </a:r>
            <a:r>
              <a:rPr lang="bg-BG" sz="1600" dirty="0" smtClean="0">
                <a:solidFill>
                  <a:srgbClr val="003296"/>
                </a:solidFill>
              </a:rPr>
              <a:t>Връзки </a:t>
            </a:r>
            <a:r>
              <a:rPr lang="bg-BG" sz="1600" dirty="0">
                <a:solidFill>
                  <a:srgbClr val="003296"/>
                </a:solidFill>
              </a:rPr>
              <a:t>с </a:t>
            </a:r>
            <a:r>
              <a:rPr lang="bg-BG" sz="1600" dirty="0" smtClean="0">
                <a:solidFill>
                  <a:srgbClr val="003296"/>
                </a:solidFill>
              </a:rPr>
              <a:t>обществеността</a:t>
            </a:r>
            <a:r>
              <a:rPr lang="en-US" sz="1600" dirty="0" smtClean="0">
                <a:solidFill>
                  <a:srgbClr val="003296"/>
                </a:solidFill>
              </a:rPr>
              <a:t>”</a:t>
            </a:r>
          </a:p>
          <a:p>
            <a:pPr algn="r"/>
            <a:r>
              <a:rPr lang="bg-BG" sz="1600" dirty="0" smtClean="0">
                <a:solidFill>
                  <a:srgbClr val="003296"/>
                </a:solidFill>
              </a:rPr>
              <a:t>СС – Хасково</a:t>
            </a:r>
            <a:endParaRPr lang="en-US" sz="1600" dirty="0">
              <a:solidFill>
                <a:srgbClr val="003296"/>
              </a:solidFill>
            </a:endParaRPr>
          </a:p>
          <a:p>
            <a:pPr algn="r"/>
            <a:r>
              <a:rPr lang="en-US" sz="1600" dirty="0" smtClean="0">
                <a:solidFill>
                  <a:srgbClr val="C00000"/>
                </a:solidFill>
                <a:hlinkClick r:id="rId7"/>
              </a:rPr>
              <a:t>VHristova@mrrb.government.bg</a:t>
            </a:r>
            <a:endParaRPr lang="bg-BG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Blue Abstract Backgrounds Free Online Wallpapers For Cell Phones Wallpaper"/>
          <p:cNvSpPr>
            <a:spLocks noChangeAspect="1" noChangeArrowheads="1"/>
          </p:cNvSpPr>
          <p:nvPr/>
        </p:nvSpPr>
        <p:spPr bwMode="auto">
          <a:xfrm>
            <a:off x="993046" y="11774"/>
            <a:ext cx="2786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5220072" y="6093296"/>
            <a:ext cx="3384376" cy="648072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Хасково</a:t>
            </a:r>
            <a:r>
              <a:rPr lang="en-US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, </a:t>
            </a:r>
            <a:r>
              <a:rPr lang="bg-BG" sz="1600" b="1" dirty="0" smtClean="0">
                <a:solidFill>
                  <a:srgbClr val="003296"/>
                </a:solidFill>
                <a:latin typeface="Trebuchet MS" panose="020B0603020202020204" pitchFamily="34" charset="0"/>
                <a:cs typeface="Arial" pitchFamily="34" charset="0"/>
              </a:rPr>
              <a:t>29 март 2017 </a:t>
            </a:r>
            <a:endParaRPr lang="en-US" sz="1600" b="1" dirty="0">
              <a:solidFill>
                <a:srgbClr val="003296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200" b="1" dirty="0">
                <a:solidFill>
                  <a:srgbClr val="003296"/>
                </a:solidFill>
                <a:latin typeface="Trebuchet MS" panose="020B0603020202020204" pitchFamily="34" charset="0"/>
              </a:rPr>
              <a:t>ОБУЧЕНИЕ „ИЗПЪЛНЕНИЕ НА ПРОЕКТИ</a:t>
            </a:r>
            <a:r>
              <a:rPr lang="bg-BG" sz="1200" b="1" dirty="0">
                <a:solidFill>
                  <a:srgbClr val="002060"/>
                </a:solidFill>
                <a:latin typeface="Trebuchet MS" panose="020B0603020202020204" pitchFamily="34" charset="0"/>
              </a:rPr>
              <a:t>“ </a:t>
            </a:r>
            <a:endParaRPr lang="bg-BG" sz="1200" b="1" dirty="0" smtClean="0">
              <a:solidFill>
                <a:srgbClr val="00206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203471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dirty="0" smtClean="0"/>
              <a:t> </a:t>
            </a:r>
            <a:r>
              <a:rPr lang="bg-BG" sz="4400" b="1" dirty="0">
                <a:solidFill>
                  <a:schemeClr val="bg1"/>
                </a:solidFill>
              </a:rPr>
              <a:t>МОЪВЕДДУЛ </a:t>
            </a:r>
            <a:r>
              <a:rPr lang="en-US" sz="4400" b="1" dirty="0" smtClean="0">
                <a:solidFill>
                  <a:schemeClr val="bg1"/>
                </a:solidFill>
              </a:rPr>
              <a:t>2.1</a:t>
            </a:r>
            <a:r>
              <a:rPr lang="bg-BG" sz="4400" b="1" dirty="0" smtClean="0">
                <a:solidFill>
                  <a:schemeClr val="bg1"/>
                </a:solidFill>
              </a:rPr>
              <a:t>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r"/>
            <a:r>
              <a:rPr lang="bg-BG" sz="4800" b="1" dirty="0">
                <a:solidFill>
                  <a:srgbClr val="003296"/>
                </a:solidFill>
                <a:ea typeface="+mj-ea"/>
                <a:cs typeface="Arial" panose="020B0604020202020204" pitchFamily="34" charset="0"/>
                <a:sym typeface="Arial" charset="0"/>
              </a:rPr>
              <a:t>МОДУЛ </a:t>
            </a:r>
            <a:r>
              <a:rPr lang="bg-BG" sz="48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  <a:sym typeface="Arial" charset="0"/>
              </a:rPr>
              <a:t>2.</a:t>
            </a:r>
            <a:r>
              <a:rPr lang="en-US" sz="4800" b="1" dirty="0" smtClean="0">
                <a:solidFill>
                  <a:srgbClr val="003296"/>
                </a:solidFill>
                <a:ea typeface="+mj-ea"/>
                <a:cs typeface="Arial" panose="020B0604020202020204" pitchFamily="34" charset="0"/>
                <a:sym typeface="Arial" charset="0"/>
              </a:rPr>
              <a:t>4</a:t>
            </a:r>
            <a:endParaRPr lang="bg-BG" sz="4800" b="1" dirty="0">
              <a:solidFill>
                <a:srgbClr val="003296"/>
              </a:solidFill>
              <a:ea typeface="+mj-ea"/>
              <a:cs typeface="Arial" panose="020B0604020202020204" pitchFamily="34" charset="0"/>
              <a:sym typeface="Arial" charset="0"/>
            </a:endParaRPr>
          </a:p>
          <a:p>
            <a:pPr algn="r"/>
            <a:r>
              <a:rPr lang="bg-BG" sz="4800" b="1" dirty="0">
                <a:solidFill>
                  <a:srgbClr val="003296"/>
                </a:solidFill>
                <a:ea typeface="+mj-ea"/>
                <a:cs typeface="Arial" panose="020B0604020202020204" pitchFamily="34" charset="0"/>
                <a:sym typeface="Arial" charset="0"/>
              </a:rPr>
              <a:t>Информация и публичност</a:t>
            </a:r>
            <a:endParaRPr lang="en-US" sz="4800" b="1" dirty="0">
              <a:solidFill>
                <a:srgbClr val="003296"/>
              </a:solidFill>
              <a:ea typeface="+mj-ea"/>
              <a:cs typeface="Arial" panose="020B0604020202020204" pitchFamily="34" charset="0"/>
              <a:sym typeface="Arial" charset="0"/>
            </a:endParaRPr>
          </a:p>
        </p:txBody>
      </p:sp>
      <p:sp>
        <p:nvSpPr>
          <p:cNvPr id="15" name="Shape 19"/>
          <p:cNvSpPr txBox="1">
            <a:spLocks/>
          </p:cNvSpPr>
          <p:nvPr/>
        </p:nvSpPr>
        <p:spPr>
          <a:xfrm>
            <a:off x="107504" y="3006244"/>
            <a:ext cx="9152554" cy="2304256"/>
          </a:xfrm>
          <a:prstGeom prst="rect">
            <a:avLst/>
          </a:prstGeom>
        </p:spPr>
        <p:txBody>
          <a:bodyPr vert="horz" lIns="91440" tIns="45700" rIns="91440" bIns="457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endParaRPr lang="bg-BG" altLang="bg-BG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06276"/>
            <a:ext cx="83216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67691"/>
            <a:ext cx="9144000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rgbClr val="003296"/>
                </a:solidFill>
              </a:rPr>
              <a:t>Информация, публичност и визуализация</a:t>
            </a:r>
            <a:endParaRPr lang="bg-BG" sz="2000" dirty="0">
              <a:solidFill>
                <a:srgbClr val="00329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1652659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</a:rPr>
              <a:t>• </a:t>
            </a:r>
            <a:r>
              <a:rPr lang="bg-BG" sz="1600" b="1" dirty="0" smtClean="0">
                <a:solidFill>
                  <a:srgbClr val="C00000"/>
                </a:solidFill>
              </a:rPr>
              <a:t>Значението </a:t>
            </a:r>
            <a:r>
              <a:rPr lang="bg-BG" sz="1600" b="1" dirty="0">
                <a:solidFill>
                  <a:srgbClr val="C00000"/>
                </a:solidFill>
              </a:rPr>
              <a:t>на добрата визуализация; </a:t>
            </a:r>
            <a:endParaRPr lang="bg-BG" sz="16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2363396"/>
            <a:ext cx="4168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</a:rPr>
              <a:t>• Ключови </a:t>
            </a:r>
            <a:r>
              <a:rPr lang="bg-BG" sz="1600" b="1" dirty="0">
                <a:solidFill>
                  <a:srgbClr val="C00000"/>
                </a:solidFill>
              </a:rPr>
              <a:t>визуални елементи</a:t>
            </a:r>
            <a:r>
              <a:rPr lang="bg-BG" sz="1600" b="1" dirty="0" smtClean="0">
                <a:solidFill>
                  <a:srgbClr val="C00000"/>
                </a:solidFill>
              </a:rPr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Европейско знаме - емблема;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Име и лого на програмата;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Декларация за съфинансиране;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Декларация за освобождаване от отговорност. </a:t>
            </a:r>
            <a:endParaRPr lang="bg-BG" sz="1600" dirty="0">
              <a:solidFill>
                <a:srgbClr val="00329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34" y="1761212"/>
            <a:ext cx="3072109" cy="21718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83568" y="4365104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</a:rPr>
              <a:t>• Примери: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Подходящо представяне на проекта и визуални елементи;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По-добър уебсайт на проекта на по-ниска стойност;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3296"/>
                </a:solidFill>
              </a:rPr>
              <a:t>“Пропуснати” визуални елементи.</a:t>
            </a:r>
            <a:endParaRPr lang="bg-BG" sz="1600" dirty="0">
              <a:solidFill>
                <a:srgbClr val="003296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5113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5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1067691"/>
            <a:ext cx="9152555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rgbClr val="003296"/>
                </a:solidFill>
              </a:rPr>
              <a:t>Значението на добрата визуализация</a:t>
            </a:r>
            <a:endParaRPr lang="bg-BG" sz="2000" dirty="0">
              <a:solidFill>
                <a:srgbClr val="00329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7" y="1556792"/>
            <a:ext cx="7560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</a:rPr>
              <a:t>Какво представлява визуализацията на проекта?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dirty="0" smtClean="0">
                <a:solidFill>
                  <a:srgbClr val="003296"/>
                </a:solidFill>
              </a:rPr>
              <a:t>Повишаване на осведомеността за проектните ДЕЙНОСТИ и РЕЗУЛТАТИ сред специфичната целева аудитория И сред населението на трансграничния район.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2667" y="2708920"/>
            <a:ext cx="75608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b="1" dirty="0" smtClean="0">
                <a:solidFill>
                  <a:srgbClr val="C00000"/>
                </a:solidFill>
              </a:rPr>
              <a:t>Защо визуализацията е важна?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dirty="0" smtClean="0">
                <a:solidFill>
                  <a:srgbClr val="003296"/>
                </a:solidFill>
              </a:rPr>
              <a:t>Защото хората трябва да бъдат осведомени относно резултатите и ползите от проекта;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dirty="0" smtClean="0">
                <a:solidFill>
                  <a:srgbClr val="003296"/>
                </a:solidFill>
              </a:rPr>
              <a:t>Хората трябва да знаят кой изпълнява и кой финансира проекта;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dirty="0" smtClean="0">
                <a:solidFill>
                  <a:srgbClr val="003296"/>
                </a:solidFill>
              </a:rPr>
              <a:t>Липсата на подходяща визуализация на проекта може да доведе до значителни финансови санкции.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2667" y="4437112"/>
            <a:ext cx="7560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b="1" dirty="0" smtClean="0">
                <a:solidFill>
                  <a:srgbClr val="C00000"/>
                </a:solidFill>
              </a:rPr>
              <a:t>Как НИЕ постигаме това?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C00000"/>
                </a:solidFill>
              </a:rPr>
              <a:t>Заедно: </a:t>
            </a:r>
            <a:r>
              <a:rPr lang="bg-BG" sz="1600" dirty="0" smtClean="0">
                <a:solidFill>
                  <a:srgbClr val="003296"/>
                </a:solidFill>
              </a:rPr>
              <a:t>експертът по връзки обществеността от СС </a:t>
            </a:r>
            <a:r>
              <a:rPr lang="bg-BG" sz="1600" dirty="0">
                <a:solidFill>
                  <a:srgbClr val="003296"/>
                </a:solidFill>
              </a:rPr>
              <a:t>е</a:t>
            </a:r>
            <a:r>
              <a:rPr lang="bg-BG" sz="1600" dirty="0" smtClean="0">
                <a:solidFill>
                  <a:srgbClr val="003296"/>
                </a:solidFill>
              </a:rPr>
              <a:t> ваш ПОМОЩНИК – консултирайте се с него при необходимост;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C00000"/>
                </a:solidFill>
              </a:rPr>
              <a:t>Следвайки </a:t>
            </a:r>
            <a:r>
              <a:rPr lang="bg-BG" sz="1600" dirty="0" smtClean="0">
                <a:solidFill>
                  <a:srgbClr val="003296"/>
                </a:solidFill>
              </a:rPr>
              <a:t>Наръчника за изпълнение на проекти и Насоките за визуализация (приложение 10);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b="1" dirty="0" smtClean="0">
                <a:solidFill>
                  <a:srgbClr val="C00000"/>
                </a:solidFill>
              </a:rPr>
              <a:t>Планираме</a:t>
            </a:r>
            <a:r>
              <a:rPr lang="bg-BG" sz="1600" b="1" dirty="0" smtClean="0"/>
              <a:t> </a:t>
            </a:r>
            <a:r>
              <a:rPr lang="bg-BG" sz="1600" dirty="0" smtClean="0">
                <a:solidFill>
                  <a:srgbClr val="003296"/>
                </a:solidFill>
              </a:rPr>
              <a:t>предварително.</a:t>
            </a:r>
            <a:endParaRPr lang="bg-BG" sz="1600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67691"/>
            <a:ext cx="9144000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>
                <a:solidFill>
                  <a:srgbClr val="003296"/>
                </a:solidFill>
              </a:rPr>
              <a:t>Ключови визуални елементи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165265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solidFill>
                  <a:srgbClr val="C00000"/>
                </a:solidFill>
              </a:rPr>
              <a:t>За повечето информационни материали и публикации се нуждаете от следните 3 основни елемента</a:t>
            </a:r>
            <a:r>
              <a:rPr lang="bg-BG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:</a:t>
            </a:r>
            <a:endParaRPr lang="bg-BG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178" y="2492896"/>
            <a:ext cx="1571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</a:rPr>
              <a:t>Емблема на ЕС</a:t>
            </a:r>
            <a:endParaRPr lang="bg-BG" sz="16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1840" y="2492896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 smtClean="0">
                <a:solidFill>
                  <a:srgbClr val="C00000"/>
                </a:solidFill>
              </a:rPr>
              <a:t>Лого на програмата </a:t>
            </a:r>
            <a:endParaRPr lang="bg-BG" sz="16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5961" y="2348880"/>
            <a:ext cx="2291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b="1" dirty="0">
                <a:solidFill>
                  <a:srgbClr val="C00000"/>
                </a:solidFill>
              </a:rPr>
              <a:t>Декларация за съфинансиране:</a:t>
            </a:r>
            <a:endParaRPr lang="bg-BG" sz="1600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62064"/>
            <a:ext cx="1362075" cy="114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43" y="2862064"/>
            <a:ext cx="3475327" cy="10773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12160" y="2924944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i="1" dirty="0" smtClean="0">
                <a:solidFill>
                  <a:srgbClr val="003296"/>
                </a:solidFill>
              </a:rPr>
              <a:t>Проектът е </a:t>
            </a:r>
            <a:r>
              <a:rPr lang="bg-BG" sz="1600" i="1" dirty="0" err="1" smtClean="0">
                <a:solidFill>
                  <a:srgbClr val="003296"/>
                </a:solidFill>
              </a:rPr>
              <a:t>съфинансиран</a:t>
            </a:r>
            <a:r>
              <a:rPr lang="bg-BG" sz="1600" i="1" dirty="0" smtClean="0">
                <a:solidFill>
                  <a:srgbClr val="003296"/>
                </a:solidFill>
              </a:rPr>
              <a:t> от ЕС чрез програмата за ТГС ИНТЕРРЕГ-ИПП България-Турция 2014-2020. </a:t>
            </a:r>
            <a:endParaRPr lang="bg-BG" sz="1600" dirty="0">
              <a:solidFill>
                <a:srgbClr val="003296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29" y="4026928"/>
            <a:ext cx="628303" cy="62620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9512" y="4787860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Важи за всички публикации като: брошури, диплянки, проучвания, </a:t>
            </a:r>
            <a:r>
              <a:rPr lang="bg-BG" sz="1600" dirty="0" err="1" smtClean="0">
                <a:solidFill>
                  <a:srgbClr val="C00000"/>
                </a:solidFill>
              </a:rPr>
              <a:t>прес-съобщения</a:t>
            </a:r>
            <a:r>
              <a:rPr lang="bg-BG" sz="1600" dirty="0" smtClean="0">
                <a:solidFill>
                  <a:srgbClr val="C00000"/>
                </a:solidFill>
              </a:rPr>
              <a:t> и т. н.</a:t>
            </a:r>
            <a:endParaRPr lang="bg-BG" sz="16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7768" y="5157192"/>
            <a:ext cx="8766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600" b="1" dirty="0" smtClean="0">
                <a:solidFill>
                  <a:srgbClr val="C00000"/>
                </a:solidFill>
              </a:rPr>
              <a:t>Декларация за освобождаване от отговорност:</a:t>
            </a:r>
            <a:r>
              <a:rPr lang="bg-BG" sz="1600" dirty="0" smtClean="0"/>
              <a:t> </a:t>
            </a:r>
            <a:r>
              <a:rPr lang="bg-BG" sz="1600" dirty="0" smtClean="0">
                <a:solidFill>
                  <a:srgbClr val="003296"/>
                </a:solidFill>
              </a:rPr>
              <a:t>Настоящата публикация е осъществена с подкрепата на Европейския съюз чрез Програмата за ТГС ИНТЕРРЕГ-ИПП България-Турция 2014-2020 (CCI </a:t>
            </a:r>
            <a:r>
              <a:rPr lang="bg-BG" sz="1600" dirty="0">
                <a:solidFill>
                  <a:srgbClr val="003296"/>
                </a:solidFill>
              </a:rPr>
              <a:t>№</a:t>
            </a:r>
            <a:r>
              <a:rPr lang="bg-BG" sz="1600" dirty="0" smtClean="0">
                <a:solidFill>
                  <a:srgbClr val="003296"/>
                </a:solidFill>
              </a:rPr>
              <a:t> 2014TC16I5CB005). Съдържанието на тази публикация е отговорност единствено на &lt;Име на автора/бенефициента&gt; и по никакъв начин не отразява позицията на Европейския съюз или на Управляващия орган на програмата.</a:t>
            </a:r>
            <a:endParaRPr lang="bg-BG" sz="1600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67691"/>
            <a:ext cx="9144000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rgbClr val="003296"/>
                </a:solidFill>
              </a:rPr>
              <a:t>Ключови визуални елементи</a:t>
            </a:r>
            <a:endParaRPr lang="bg-BG" sz="2000" dirty="0">
              <a:solidFill>
                <a:srgbClr val="00329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3568" y="155679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</a:rPr>
              <a:t>За информационни табели: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3296"/>
                </a:solidFill>
              </a:rPr>
              <a:t>Общ размер на финансирането от страна на програмата;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3296"/>
                </a:solidFill>
              </a:rPr>
              <a:t>Началната и крайната дата на строителството / ремонтните дейности.</a:t>
            </a:r>
            <a:endParaRPr lang="bg-BG" dirty="0">
              <a:solidFill>
                <a:srgbClr val="00329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263691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</a:rPr>
              <a:t>За малки и специфични рекламни материали: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3296"/>
                </a:solidFill>
              </a:rPr>
              <a:t>Знамето на Европейския съюз;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3296"/>
                </a:solidFill>
              </a:rPr>
              <a:t>Логото на програмата.</a:t>
            </a:r>
            <a:endParaRPr lang="bg-BG" dirty="0">
              <a:solidFill>
                <a:srgbClr val="003296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5183014" cy="19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83568" y="370774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</a:rPr>
              <a:t>Мото на Програмата: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3568" y="4244895"/>
            <a:ext cx="8107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C00000"/>
                </a:solidFill>
              </a:rPr>
              <a:t>Изобразяване на приоритетните оси:</a:t>
            </a:r>
          </a:p>
          <a:p>
            <a:endParaRPr lang="bg-BG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3296"/>
                </a:solidFill>
              </a:rPr>
              <a:t>Приоритетна ос 1: Околна среда:</a:t>
            </a:r>
          </a:p>
          <a:p>
            <a:endParaRPr lang="bg-BG" dirty="0" smtClean="0">
              <a:solidFill>
                <a:srgbClr val="00329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3296"/>
                </a:solidFill>
              </a:rPr>
              <a:t>Приоритетна ос 2: Устойчив туризъм:</a:t>
            </a:r>
          </a:p>
          <a:p>
            <a:endParaRPr lang="bg-BG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06" y="4581128"/>
            <a:ext cx="625746" cy="62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611" y="5264102"/>
            <a:ext cx="613169" cy="61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55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67691"/>
            <a:ext cx="9144000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rgbClr val="003296"/>
                </a:solidFill>
              </a:rPr>
              <a:t>Лого на проекта</a:t>
            </a:r>
            <a:endParaRPr lang="bg-BG" sz="2000" dirty="0">
              <a:solidFill>
                <a:srgbClr val="00329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600" y="3735030"/>
            <a:ext cx="76328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dirty="0" smtClean="0">
                <a:solidFill>
                  <a:srgbClr val="C00000"/>
                </a:solidFill>
              </a:rPr>
              <a:t>Съвети за дизайн на собствено лого: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dirty="0" smtClean="0">
                <a:solidFill>
                  <a:srgbClr val="003296"/>
                </a:solidFill>
              </a:rPr>
              <a:t>Създайте просто и ясно различимо лого, дори когато е изобразено в малък размер и / или е монохромно;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dirty="0" smtClean="0">
                <a:solidFill>
                  <a:srgbClr val="003296"/>
                </a:solidFill>
              </a:rPr>
              <a:t>Логото може да включва името на проекта (ако е кратко), </a:t>
            </a:r>
            <a:r>
              <a:rPr lang="bg-BG" sz="1600" dirty="0" err="1" smtClean="0">
                <a:solidFill>
                  <a:srgbClr val="003296"/>
                </a:solidFill>
              </a:rPr>
              <a:t>акронима</a:t>
            </a:r>
            <a:r>
              <a:rPr lang="bg-BG" sz="1600" dirty="0" smtClean="0">
                <a:solidFill>
                  <a:srgbClr val="003296"/>
                </a:solidFill>
              </a:rPr>
              <a:t> на проекта (ако е смислен) или мотото на проекта;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dirty="0" smtClean="0">
                <a:solidFill>
                  <a:srgbClr val="003296"/>
                </a:solidFill>
              </a:rPr>
              <a:t>Изисквайте от вашия дизайнер да ви осигури най-различни цветови варианти на логото (цветни, черно-бели, едноцветни), както и образ във векторен формат;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sz="1600" dirty="0" smtClean="0">
                <a:solidFill>
                  <a:srgbClr val="003296"/>
                </a:solidFill>
              </a:rPr>
              <a:t>Логото на проекта трябва символично да представлява основната идея на проекта и / или неговата цел.</a:t>
            </a:r>
            <a:endParaRPr lang="bg-BG" sz="1600" dirty="0">
              <a:solidFill>
                <a:srgbClr val="00329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1547500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bg-BG" sz="1600" dirty="0" smtClean="0">
                <a:solidFill>
                  <a:srgbClr val="C00000"/>
                </a:solidFill>
              </a:rPr>
              <a:t>Използване на логото на програмата, заедно с ЛОГОТО на проекта:</a:t>
            </a:r>
            <a:endParaRPr lang="bg-BG" sz="16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3568" y="2673069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bg-BG" sz="1600" dirty="0" smtClean="0">
                <a:solidFill>
                  <a:srgbClr val="C00000"/>
                </a:solidFill>
              </a:rPr>
              <a:t>Използване на логото на програмата, заедно с ИМЕТО на проекта:</a:t>
            </a:r>
            <a:endParaRPr lang="bg-BG" sz="16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752"/>
            <a:ext cx="1944216" cy="83572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76" y="2708752"/>
            <a:ext cx="1944215" cy="838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37289"/>
            <a:ext cx="3292971" cy="95560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1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265583"/>
            <a:ext cx="9152554" cy="6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67691"/>
            <a:ext cx="9144000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solidFill>
                  <a:srgbClr val="003296"/>
                </a:solidFill>
              </a:rPr>
              <a:t>Финално описание (резюме) на проекта</a:t>
            </a:r>
            <a:endParaRPr lang="bg-BG" sz="2000" dirty="0">
              <a:solidFill>
                <a:srgbClr val="00329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5536" y="1556792"/>
            <a:ext cx="83952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 smtClean="0">
                <a:solidFill>
                  <a:srgbClr val="C00000"/>
                </a:solidFill>
              </a:rPr>
              <a:t>Процедура за подаване: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bg-BG" dirty="0" smtClean="0">
                <a:solidFill>
                  <a:srgbClr val="003296"/>
                </a:solidFill>
              </a:rPr>
              <a:t>Едновременно с подаването на финалния доклад за напредъка водещият партньор следва да представи финално резюме на проекта (ФРП), което се одобрява от експерта по връзки с обществеността на съвместния секретариат.</a:t>
            </a:r>
            <a:endParaRPr lang="en-US" dirty="0" smtClean="0">
              <a:solidFill>
                <a:srgbClr val="003296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rgbClr val="C00000"/>
                </a:solidFill>
              </a:rPr>
              <a:t>Съдържание</a:t>
            </a:r>
            <a:r>
              <a:rPr lang="bg-BG" b="1" dirty="0" smtClean="0">
                <a:solidFill>
                  <a:srgbClr val="C00000"/>
                </a:solidFill>
              </a:rPr>
              <a:t>: </a:t>
            </a:r>
            <a:r>
              <a:rPr lang="bg-BG" dirty="0" smtClean="0">
                <a:solidFill>
                  <a:srgbClr val="003296"/>
                </a:solidFill>
              </a:rPr>
              <a:t>В Анекс 3.1 са представени основните изисквания към съдържанието на ФРП: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3296"/>
                </a:solidFill>
              </a:rPr>
              <a:t>Име, партньори, продължителност и бюджет;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3296"/>
                </a:solidFill>
              </a:rPr>
              <a:t>Кратък разказ за проекта и описание на изпълнените дейности;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3296"/>
                </a:solidFill>
              </a:rPr>
              <a:t>Продукти на проекта и изработени материали за информация и публичност;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003296"/>
                </a:solidFill>
              </a:rPr>
              <a:t>Рекламни снимки.</a:t>
            </a:r>
            <a:endParaRPr lang="en-US" dirty="0" smtClean="0">
              <a:solidFill>
                <a:srgbClr val="003296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b="1" dirty="0">
                <a:solidFill>
                  <a:srgbClr val="C00000"/>
                </a:solidFill>
              </a:rPr>
              <a:t>Значение</a:t>
            </a:r>
            <a:r>
              <a:rPr lang="bg-BG" b="1" dirty="0" smtClean="0">
                <a:solidFill>
                  <a:srgbClr val="C00000"/>
                </a:solidFill>
              </a:rPr>
              <a:t>:</a:t>
            </a:r>
            <a:r>
              <a:rPr lang="bg-BG" dirty="0" smtClean="0">
                <a:solidFill>
                  <a:srgbClr val="C00000"/>
                </a:solidFill>
              </a:rPr>
              <a:t> </a:t>
            </a:r>
            <a:r>
              <a:rPr lang="bg-BG" dirty="0" smtClean="0">
                <a:solidFill>
                  <a:srgbClr val="003296"/>
                </a:solidFill>
              </a:rPr>
              <a:t>Информацията от ФРП се използва от УО, НО и СС за популяризиране на проекта. Одобряването на ФРП е неразделна част от одобряването на финалния доклад за напредъка.</a:t>
            </a:r>
            <a:endParaRPr lang="en-US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aasinhighered.files.wordpress.com/2009/10/cropped-ts-powerpoint-header-plain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/>
          <a:stretch/>
        </p:blipFill>
        <p:spPr bwMode="auto">
          <a:xfrm flipH="1">
            <a:off x="-2" y="0"/>
            <a:ext cx="9144002" cy="161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4422"/>
            <a:ext cx="906447" cy="60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52328" cy="91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1067691"/>
            <a:ext cx="9152555" cy="417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3296"/>
                </a:solidFill>
              </a:rPr>
              <a:t>Визуализация на проекта в Интернет – уебсайт и </a:t>
            </a:r>
            <a:r>
              <a:rPr lang="ru-RU" sz="2000" dirty="0" err="1">
                <a:solidFill>
                  <a:srgbClr val="003296"/>
                </a:solidFill>
              </a:rPr>
              <a:t>социални</a:t>
            </a:r>
            <a:r>
              <a:rPr lang="ru-RU" sz="2000" dirty="0">
                <a:solidFill>
                  <a:srgbClr val="003296"/>
                </a:solidFill>
              </a:rPr>
              <a:t> </a:t>
            </a:r>
            <a:r>
              <a:rPr lang="ru-RU" sz="2000" dirty="0" smtClean="0">
                <a:solidFill>
                  <a:srgbClr val="003296"/>
                </a:solidFill>
              </a:rPr>
              <a:t>медии</a:t>
            </a:r>
            <a:endParaRPr lang="ru-RU" sz="2000" dirty="0">
              <a:solidFill>
                <a:srgbClr val="00329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7" y="1556791"/>
            <a:ext cx="81072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Основни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препоръчки</a:t>
            </a:r>
            <a:r>
              <a:rPr lang="ru-RU" b="1" dirty="0">
                <a:solidFill>
                  <a:srgbClr val="C00000"/>
                </a:solidFill>
              </a:rPr>
              <a:t>:</a:t>
            </a:r>
          </a:p>
          <a:p>
            <a:pPr algn="just"/>
            <a:endParaRPr lang="ru-RU" sz="1600" dirty="0">
              <a:solidFill>
                <a:srgbClr val="00329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296"/>
                </a:solidFill>
              </a:rPr>
              <a:t>При подготвяне на Техническото задание се консултирайте с експерт по уебсайт дизайн;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296"/>
                </a:solidFill>
              </a:rPr>
              <a:t>Съдържанието на уебсайта следва да бъде насочено към съответната целева аудитория;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296"/>
                </a:solidFill>
              </a:rPr>
              <a:t>Осигурете сайтът да дава информация на трите езика: български, турски и английски език;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3296"/>
                </a:solidFill>
              </a:rPr>
              <a:t>Актуализирайте редовно съдържанието на уеб сайта на проекта и страниците в социалните медии;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3296"/>
                </a:solidFill>
              </a:rPr>
              <a:t>Включете </a:t>
            </a:r>
            <a:r>
              <a:rPr lang="ru-RU" sz="1600" dirty="0">
                <a:solidFill>
                  <a:srgbClr val="003296"/>
                </a:solidFill>
              </a:rPr>
              <a:t>адреса на уебсайта на проекта във всички </a:t>
            </a:r>
            <a:r>
              <a:rPr lang="ru-RU" sz="1600" dirty="0" smtClean="0">
                <a:solidFill>
                  <a:srgbClr val="003296"/>
                </a:solidFill>
              </a:rPr>
              <a:t>изготвяни материали за проекта.</a:t>
            </a:r>
            <a:endParaRPr lang="ru-RU" sz="1600" dirty="0">
              <a:solidFill>
                <a:srgbClr val="00329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49" y="4473575"/>
            <a:ext cx="28829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43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1095</Words>
  <Application>Microsoft Office PowerPoint</Application>
  <PresentationFormat>On-screen Show (4:3)</PresentationFormat>
  <Paragraphs>134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Jakimovski</dc:creator>
  <cp:lastModifiedBy>Vania Hristova</cp:lastModifiedBy>
  <cp:revision>317</cp:revision>
  <dcterms:created xsi:type="dcterms:W3CDTF">2015-08-20T10:52:59Z</dcterms:created>
  <dcterms:modified xsi:type="dcterms:W3CDTF">2017-04-03T12:34:48Z</dcterms:modified>
</cp:coreProperties>
</file>