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4" r:id="rId4"/>
    <p:sldId id="284" r:id="rId5"/>
    <p:sldId id="261" r:id="rId6"/>
    <p:sldId id="263" r:id="rId7"/>
    <p:sldId id="269" r:id="rId8"/>
    <p:sldId id="270" r:id="rId9"/>
    <p:sldId id="285" r:id="rId10"/>
    <p:sldId id="286" r:id="rId11"/>
    <p:sldId id="271" r:id="rId12"/>
    <p:sldId id="287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3" r:id="rId21"/>
    <p:sldId id="288" r:id="rId22"/>
    <p:sldId id="268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3296"/>
    <a:srgbClr val="159B2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81371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1BBFC-C845-4974-9255-C8FB5DCA7F5F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CBEB6D2-9CC8-478B-AB4B-E029A6BCC136}">
      <dgm:prSet phldrT="[Text]"/>
      <dgm:spPr/>
      <dgm:t>
        <a:bodyPr/>
        <a:lstStyle/>
        <a:p>
          <a:r>
            <a:rPr lang="tr-TR" dirty="0" smtClean="0"/>
            <a:t>İhale</a:t>
          </a:r>
          <a:endParaRPr lang="bg-BG" dirty="0"/>
        </a:p>
      </dgm:t>
    </dgm:pt>
    <dgm:pt modelId="{8F67223A-95F4-45A2-8A5D-16207179EA86}" type="parTrans" cxnId="{A5D8C115-7E97-483D-B177-9C1EDDBD6E89}">
      <dgm:prSet/>
      <dgm:spPr/>
      <dgm:t>
        <a:bodyPr/>
        <a:lstStyle/>
        <a:p>
          <a:endParaRPr lang="bg-BG"/>
        </a:p>
      </dgm:t>
    </dgm:pt>
    <dgm:pt modelId="{DC5BB8A2-D358-49F3-AF5A-BDB8861B7821}" type="sibTrans" cxnId="{A5D8C115-7E97-483D-B177-9C1EDDBD6E89}">
      <dgm:prSet/>
      <dgm:spPr/>
      <dgm:t>
        <a:bodyPr/>
        <a:lstStyle/>
        <a:p>
          <a:endParaRPr lang="bg-BG"/>
        </a:p>
      </dgm:t>
    </dgm:pt>
    <dgm:pt modelId="{ED0B312E-BA3A-4647-8134-04829F038CA1}">
      <dgm:prSet phldrT="[Text]"/>
      <dgm:spPr/>
      <dgm:t>
        <a:bodyPr/>
        <a:lstStyle/>
        <a:p>
          <a:r>
            <a:rPr lang="tr-TR" dirty="0" smtClean="0"/>
            <a:t>Hizmet Verenler</a:t>
          </a:r>
          <a:endParaRPr lang="bg-BG" dirty="0"/>
        </a:p>
      </dgm:t>
    </dgm:pt>
    <dgm:pt modelId="{F25BC6D3-8EB6-451A-9569-ACFCF944A6E7}" type="parTrans" cxnId="{88DFC89F-2E38-4E66-BFB9-2B140A86911F}">
      <dgm:prSet/>
      <dgm:spPr/>
      <dgm:t>
        <a:bodyPr/>
        <a:lstStyle/>
        <a:p>
          <a:endParaRPr lang="bg-BG"/>
        </a:p>
      </dgm:t>
    </dgm:pt>
    <dgm:pt modelId="{FDFF44E9-FB1E-4890-A02A-3B759ABE7877}" type="sibTrans" cxnId="{88DFC89F-2E38-4E66-BFB9-2B140A86911F}">
      <dgm:prSet/>
      <dgm:spPr/>
      <dgm:t>
        <a:bodyPr/>
        <a:lstStyle/>
        <a:p>
          <a:endParaRPr lang="bg-BG"/>
        </a:p>
      </dgm:t>
    </dgm:pt>
    <dgm:pt modelId="{DCC8651C-B0C5-4087-B41F-89B5C6E00CDC}">
      <dgm:prSet phldrT="[Text]"/>
      <dgm:spPr/>
      <dgm:t>
        <a:bodyPr/>
        <a:lstStyle/>
        <a:p>
          <a:r>
            <a:rPr lang="tr-TR" dirty="0" smtClean="0"/>
            <a:t>Faturalar</a:t>
          </a:r>
          <a:endParaRPr lang="bg-BG" dirty="0"/>
        </a:p>
      </dgm:t>
    </dgm:pt>
    <dgm:pt modelId="{18236222-A983-4659-8DA5-4DAA0D02850C}" type="parTrans" cxnId="{834511F0-A261-4ED7-96E2-097FAC7CCF39}">
      <dgm:prSet/>
      <dgm:spPr/>
      <dgm:t>
        <a:bodyPr/>
        <a:lstStyle/>
        <a:p>
          <a:endParaRPr lang="bg-BG"/>
        </a:p>
      </dgm:t>
    </dgm:pt>
    <dgm:pt modelId="{E6F854CF-B926-4DF7-BB36-FC5016C64FA2}" type="sibTrans" cxnId="{834511F0-A261-4ED7-96E2-097FAC7CCF39}">
      <dgm:prSet/>
      <dgm:spPr/>
      <dgm:t>
        <a:bodyPr/>
        <a:lstStyle/>
        <a:p>
          <a:endParaRPr lang="bg-BG"/>
        </a:p>
      </dgm:t>
    </dgm:pt>
    <dgm:pt modelId="{4436F1BD-6E2B-4243-8305-F718AD8A74FD}">
      <dgm:prSet phldrT="[Text]"/>
      <dgm:spPr/>
      <dgm:t>
        <a:bodyPr/>
        <a:lstStyle/>
        <a:p>
          <a:r>
            <a:rPr lang="tr-TR" dirty="0" smtClean="0"/>
            <a:t>Fatura Raporu</a:t>
          </a:r>
          <a:endParaRPr lang="bg-BG" dirty="0"/>
        </a:p>
      </dgm:t>
    </dgm:pt>
    <dgm:pt modelId="{5F16DCBD-0B2A-4DD9-96B9-2D9BE406BFAD}" type="parTrans" cxnId="{1F39ACEC-B1D3-4280-B332-C9498BB72157}">
      <dgm:prSet/>
      <dgm:spPr/>
      <dgm:t>
        <a:bodyPr/>
        <a:lstStyle/>
        <a:p>
          <a:endParaRPr lang="bg-BG"/>
        </a:p>
      </dgm:t>
    </dgm:pt>
    <dgm:pt modelId="{CE21AB64-A069-4CBA-9F37-2C470BAFDF37}" type="sibTrans" cxnId="{1F39ACEC-B1D3-4280-B332-C9498BB72157}">
      <dgm:prSet/>
      <dgm:spPr/>
      <dgm:t>
        <a:bodyPr/>
        <a:lstStyle/>
        <a:p>
          <a:endParaRPr lang="bg-BG"/>
        </a:p>
      </dgm:t>
    </dgm:pt>
    <dgm:pt modelId="{7DDB54F7-E1F6-4935-A78F-E981495BA4D5}">
      <dgm:prSet phldrT="[Text]"/>
      <dgm:spPr/>
      <dgm:t>
        <a:bodyPr/>
        <a:lstStyle/>
        <a:p>
          <a:r>
            <a:rPr lang="tr-TR" dirty="0" smtClean="0"/>
            <a:t>Ödeme Talebi</a:t>
          </a:r>
          <a:endParaRPr lang="bg-BG" dirty="0"/>
        </a:p>
      </dgm:t>
    </dgm:pt>
    <dgm:pt modelId="{595D083C-078F-447D-917F-E4A43C8F11B1}" type="parTrans" cxnId="{2B5D56BA-B8BF-4E8E-B3BE-1A781FD617C6}">
      <dgm:prSet/>
      <dgm:spPr/>
      <dgm:t>
        <a:bodyPr/>
        <a:lstStyle/>
        <a:p>
          <a:endParaRPr lang="bg-BG"/>
        </a:p>
      </dgm:t>
    </dgm:pt>
    <dgm:pt modelId="{C27EC1E4-7789-44E4-ACFE-8CBD282B2503}" type="sibTrans" cxnId="{2B5D56BA-B8BF-4E8E-B3BE-1A781FD617C6}">
      <dgm:prSet/>
      <dgm:spPr/>
      <dgm:t>
        <a:bodyPr/>
        <a:lstStyle/>
        <a:p>
          <a:endParaRPr lang="bg-BG"/>
        </a:p>
      </dgm:t>
    </dgm:pt>
    <dgm:pt modelId="{793C8031-B2AA-46C8-A955-78AA2550D80C}" type="pres">
      <dgm:prSet presAssocID="{C9D1BBFC-C845-4974-9255-C8FB5DCA7F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C1D3367-A96C-4B58-9034-E4AB38EFBC8B}" type="pres">
      <dgm:prSet presAssocID="{2CBEB6D2-9CC8-478B-AB4B-E029A6BCC136}" presName="node" presStyleLbl="node1" presStyleIdx="0" presStyleCnt="5" custScaleY="332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6876306-D17C-4C07-A7BC-02F9527E2736}" type="pres">
      <dgm:prSet presAssocID="{DC5BB8A2-D358-49F3-AF5A-BDB8861B7821}" presName="sibTrans" presStyleLbl="sibTrans1D1" presStyleIdx="0" presStyleCnt="4"/>
      <dgm:spPr/>
      <dgm:t>
        <a:bodyPr/>
        <a:lstStyle/>
        <a:p>
          <a:endParaRPr lang="bg-BG"/>
        </a:p>
      </dgm:t>
    </dgm:pt>
    <dgm:pt modelId="{95F4F01F-B910-4DDE-B5B7-0628E327CCD1}" type="pres">
      <dgm:prSet presAssocID="{DC5BB8A2-D358-49F3-AF5A-BDB8861B7821}" presName="connectorText" presStyleLbl="sibTrans1D1" presStyleIdx="0" presStyleCnt="4"/>
      <dgm:spPr/>
      <dgm:t>
        <a:bodyPr/>
        <a:lstStyle/>
        <a:p>
          <a:endParaRPr lang="bg-BG"/>
        </a:p>
      </dgm:t>
    </dgm:pt>
    <dgm:pt modelId="{544FFC22-45CC-4068-844D-B0DD89E49569}" type="pres">
      <dgm:prSet presAssocID="{ED0B312E-BA3A-4647-8134-04829F038CA1}" presName="node" presStyleLbl="node1" presStyleIdx="1" presStyleCnt="5" custScaleY="332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6644C4-1967-4C4E-ADBD-BA5BC31A7C4B}" type="pres">
      <dgm:prSet presAssocID="{FDFF44E9-FB1E-4890-A02A-3B759ABE7877}" presName="sibTrans" presStyleLbl="sibTrans1D1" presStyleIdx="1" presStyleCnt="4"/>
      <dgm:spPr/>
      <dgm:t>
        <a:bodyPr/>
        <a:lstStyle/>
        <a:p>
          <a:endParaRPr lang="bg-BG"/>
        </a:p>
      </dgm:t>
    </dgm:pt>
    <dgm:pt modelId="{A9D513E1-700F-43B0-A5CE-F890CA9075A7}" type="pres">
      <dgm:prSet presAssocID="{FDFF44E9-FB1E-4890-A02A-3B759ABE7877}" presName="connectorText" presStyleLbl="sibTrans1D1" presStyleIdx="1" presStyleCnt="4"/>
      <dgm:spPr/>
      <dgm:t>
        <a:bodyPr/>
        <a:lstStyle/>
        <a:p>
          <a:endParaRPr lang="bg-BG"/>
        </a:p>
      </dgm:t>
    </dgm:pt>
    <dgm:pt modelId="{D07D6EDD-2546-468F-9019-88E9A742FA18}" type="pres">
      <dgm:prSet presAssocID="{DCC8651C-B0C5-4087-B41F-89B5C6E00CDC}" presName="node" presStyleLbl="node1" presStyleIdx="2" presStyleCnt="5" custScaleY="332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7012E0-7C36-470B-8DC4-FA9566B53C53}" type="pres">
      <dgm:prSet presAssocID="{E6F854CF-B926-4DF7-BB36-FC5016C64FA2}" presName="sibTrans" presStyleLbl="sibTrans1D1" presStyleIdx="2" presStyleCnt="4"/>
      <dgm:spPr/>
      <dgm:t>
        <a:bodyPr/>
        <a:lstStyle/>
        <a:p>
          <a:endParaRPr lang="bg-BG"/>
        </a:p>
      </dgm:t>
    </dgm:pt>
    <dgm:pt modelId="{69B79BC9-E4E2-4ACC-8FCE-80D2335FF74E}" type="pres">
      <dgm:prSet presAssocID="{E6F854CF-B926-4DF7-BB36-FC5016C64FA2}" presName="connectorText" presStyleLbl="sibTrans1D1" presStyleIdx="2" presStyleCnt="4"/>
      <dgm:spPr/>
      <dgm:t>
        <a:bodyPr/>
        <a:lstStyle/>
        <a:p>
          <a:endParaRPr lang="bg-BG"/>
        </a:p>
      </dgm:t>
    </dgm:pt>
    <dgm:pt modelId="{BD178164-AB98-4ACA-AF30-6E813C17D043}" type="pres">
      <dgm:prSet presAssocID="{4436F1BD-6E2B-4243-8305-F718AD8A74FD}" presName="node" presStyleLbl="node1" presStyleIdx="3" presStyleCnt="5" custScaleY="332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C3EE9A-EEA0-4BBF-8AF5-2783FF6FBD1E}" type="pres">
      <dgm:prSet presAssocID="{CE21AB64-A069-4CBA-9F37-2C470BAFDF37}" presName="sibTrans" presStyleLbl="sibTrans1D1" presStyleIdx="3" presStyleCnt="4"/>
      <dgm:spPr/>
      <dgm:t>
        <a:bodyPr/>
        <a:lstStyle/>
        <a:p>
          <a:endParaRPr lang="bg-BG"/>
        </a:p>
      </dgm:t>
    </dgm:pt>
    <dgm:pt modelId="{AC316415-642F-4E3D-8887-0F03B11072E4}" type="pres">
      <dgm:prSet presAssocID="{CE21AB64-A069-4CBA-9F37-2C470BAFDF37}" presName="connectorText" presStyleLbl="sibTrans1D1" presStyleIdx="3" presStyleCnt="4"/>
      <dgm:spPr/>
      <dgm:t>
        <a:bodyPr/>
        <a:lstStyle/>
        <a:p>
          <a:endParaRPr lang="bg-BG"/>
        </a:p>
      </dgm:t>
    </dgm:pt>
    <dgm:pt modelId="{9F6BD9D9-4163-48E9-93D9-F08D927B040A}" type="pres">
      <dgm:prSet presAssocID="{7DDB54F7-E1F6-4935-A78F-E981495BA4D5}" presName="node" presStyleLbl="node1" presStyleIdx="4" presStyleCnt="5" custScaleY="332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F39ACEC-B1D3-4280-B332-C9498BB72157}" srcId="{C9D1BBFC-C845-4974-9255-C8FB5DCA7F5F}" destId="{4436F1BD-6E2B-4243-8305-F718AD8A74FD}" srcOrd="3" destOrd="0" parTransId="{5F16DCBD-0B2A-4DD9-96B9-2D9BE406BFAD}" sibTransId="{CE21AB64-A069-4CBA-9F37-2C470BAFDF37}"/>
    <dgm:cxn modelId="{5215E300-7DD1-4C3E-AD89-A936CAE8D672}" type="presOf" srcId="{CE21AB64-A069-4CBA-9F37-2C470BAFDF37}" destId="{27C3EE9A-EEA0-4BBF-8AF5-2783FF6FBD1E}" srcOrd="0" destOrd="0" presId="urn:microsoft.com/office/officeart/2005/8/layout/bProcess3"/>
    <dgm:cxn modelId="{ECD3877E-CC86-4502-905D-BABFC72582E3}" type="presOf" srcId="{7DDB54F7-E1F6-4935-A78F-E981495BA4D5}" destId="{9F6BD9D9-4163-48E9-93D9-F08D927B040A}" srcOrd="0" destOrd="0" presId="urn:microsoft.com/office/officeart/2005/8/layout/bProcess3"/>
    <dgm:cxn modelId="{7FD2D5E7-41F1-480A-B346-24F3E9114BB4}" type="presOf" srcId="{C9D1BBFC-C845-4974-9255-C8FB5DCA7F5F}" destId="{793C8031-B2AA-46C8-A955-78AA2550D80C}" srcOrd="0" destOrd="0" presId="urn:microsoft.com/office/officeart/2005/8/layout/bProcess3"/>
    <dgm:cxn modelId="{EFEDAF29-0023-47C9-A01D-FC2FF63B2F40}" type="presOf" srcId="{DC5BB8A2-D358-49F3-AF5A-BDB8861B7821}" destId="{36876306-D17C-4C07-A7BC-02F9527E2736}" srcOrd="0" destOrd="0" presId="urn:microsoft.com/office/officeart/2005/8/layout/bProcess3"/>
    <dgm:cxn modelId="{A4651C7A-E4C7-4DE2-9EB7-4F61C085EEF1}" type="presOf" srcId="{4436F1BD-6E2B-4243-8305-F718AD8A74FD}" destId="{BD178164-AB98-4ACA-AF30-6E813C17D043}" srcOrd="0" destOrd="0" presId="urn:microsoft.com/office/officeart/2005/8/layout/bProcess3"/>
    <dgm:cxn modelId="{CC29CA04-4BB4-450B-83CF-A74CF63408CC}" type="presOf" srcId="{E6F854CF-B926-4DF7-BB36-FC5016C64FA2}" destId="{B37012E0-7C36-470B-8DC4-FA9566B53C53}" srcOrd="0" destOrd="0" presId="urn:microsoft.com/office/officeart/2005/8/layout/bProcess3"/>
    <dgm:cxn modelId="{DA5B5E2D-7317-40F4-9F61-672CB156C2C8}" type="presOf" srcId="{FDFF44E9-FB1E-4890-A02A-3B759ABE7877}" destId="{A9D513E1-700F-43B0-A5CE-F890CA9075A7}" srcOrd="1" destOrd="0" presId="urn:microsoft.com/office/officeart/2005/8/layout/bProcess3"/>
    <dgm:cxn modelId="{ADF50811-80A5-44D7-A520-0EDC74DB50DC}" type="presOf" srcId="{DCC8651C-B0C5-4087-B41F-89B5C6E00CDC}" destId="{D07D6EDD-2546-468F-9019-88E9A742FA18}" srcOrd="0" destOrd="0" presId="urn:microsoft.com/office/officeart/2005/8/layout/bProcess3"/>
    <dgm:cxn modelId="{E8FA6B42-9CF9-4D65-89D7-A052E57A490A}" type="presOf" srcId="{ED0B312E-BA3A-4647-8134-04829F038CA1}" destId="{544FFC22-45CC-4068-844D-B0DD89E49569}" srcOrd="0" destOrd="0" presId="urn:microsoft.com/office/officeart/2005/8/layout/bProcess3"/>
    <dgm:cxn modelId="{88DFC89F-2E38-4E66-BFB9-2B140A86911F}" srcId="{C9D1BBFC-C845-4974-9255-C8FB5DCA7F5F}" destId="{ED0B312E-BA3A-4647-8134-04829F038CA1}" srcOrd="1" destOrd="0" parTransId="{F25BC6D3-8EB6-451A-9569-ACFCF944A6E7}" sibTransId="{FDFF44E9-FB1E-4890-A02A-3B759ABE7877}"/>
    <dgm:cxn modelId="{58E08314-62C4-4B98-B188-E971902DC16C}" type="presOf" srcId="{CE21AB64-A069-4CBA-9F37-2C470BAFDF37}" destId="{AC316415-642F-4E3D-8887-0F03B11072E4}" srcOrd="1" destOrd="0" presId="urn:microsoft.com/office/officeart/2005/8/layout/bProcess3"/>
    <dgm:cxn modelId="{834511F0-A261-4ED7-96E2-097FAC7CCF39}" srcId="{C9D1BBFC-C845-4974-9255-C8FB5DCA7F5F}" destId="{DCC8651C-B0C5-4087-B41F-89B5C6E00CDC}" srcOrd="2" destOrd="0" parTransId="{18236222-A983-4659-8DA5-4DAA0D02850C}" sibTransId="{E6F854CF-B926-4DF7-BB36-FC5016C64FA2}"/>
    <dgm:cxn modelId="{60DDA8AC-AC7E-4488-9C48-0A569A02B80A}" type="presOf" srcId="{DC5BB8A2-D358-49F3-AF5A-BDB8861B7821}" destId="{95F4F01F-B910-4DDE-B5B7-0628E327CCD1}" srcOrd="1" destOrd="0" presId="urn:microsoft.com/office/officeart/2005/8/layout/bProcess3"/>
    <dgm:cxn modelId="{A5D8C115-7E97-483D-B177-9C1EDDBD6E89}" srcId="{C9D1BBFC-C845-4974-9255-C8FB5DCA7F5F}" destId="{2CBEB6D2-9CC8-478B-AB4B-E029A6BCC136}" srcOrd="0" destOrd="0" parTransId="{8F67223A-95F4-45A2-8A5D-16207179EA86}" sibTransId="{DC5BB8A2-D358-49F3-AF5A-BDB8861B7821}"/>
    <dgm:cxn modelId="{4D58AB2C-2416-4A08-890E-5260E0A4A782}" type="presOf" srcId="{E6F854CF-B926-4DF7-BB36-FC5016C64FA2}" destId="{69B79BC9-E4E2-4ACC-8FCE-80D2335FF74E}" srcOrd="1" destOrd="0" presId="urn:microsoft.com/office/officeart/2005/8/layout/bProcess3"/>
    <dgm:cxn modelId="{689BF02C-B99F-4F6A-BCBC-DC7DDE6AA2F2}" type="presOf" srcId="{FDFF44E9-FB1E-4890-A02A-3B759ABE7877}" destId="{876644C4-1967-4C4E-ADBD-BA5BC31A7C4B}" srcOrd="0" destOrd="0" presId="urn:microsoft.com/office/officeart/2005/8/layout/bProcess3"/>
    <dgm:cxn modelId="{140EB7D2-0C4C-4039-B568-114AD15088BE}" type="presOf" srcId="{2CBEB6D2-9CC8-478B-AB4B-E029A6BCC136}" destId="{AC1D3367-A96C-4B58-9034-E4AB38EFBC8B}" srcOrd="0" destOrd="0" presId="urn:microsoft.com/office/officeart/2005/8/layout/bProcess3"/>
    <dgm:cxn modelId="{2B5D56BA-B8BF-4E8E-B3BE-1A781FD617C6}" srcId="{C9D1BBFC-C845-4974-9255-C8FB5DCA7F5F}" destId="{7DDB54F7-E1F6-4935-A78F-E981495BA4D5}" srcOrd="4" destOrd="0" parTransId="{595D083C-078F-447D-917F-E4A43C8F11B1}" sibTransId="{C27EC1E4-7789-44E4-ACFE-8CBD282B2503}"/>
    <dgm:cxn modelId="{FCCE6F36-0460-4F23-938E-6E7272A3A40F}" type="presParOf" srcId="{793C8031-B2AA-46C8-A955-78AA2550D80C}" destId="{AC1D3367-A96C-4B58-9034-E4AB38EFBC8B}" srcOrd="0" destOrd="0" presId="urn:microsoft.com/office/officeart/2005/8/layout/bProcess3"/>
    <dgm:cxn modelId="{2BBB49F4-8E29-4A7F-AA67-E1AA97D90337}" type="presParOf" srcId="{793C8031-B2AA-46C8-A955-78AA2550D80C}" destId="{36876306-D17C-4C07-A7BC-02F9527E2736}" srcOrd="1" destOrd="0" presId="urn:microsoft.com/office/officeart/2005/8/layout/bProcess3"/>
    <dgm:cxn modelId="{8472F467-2DE1-47B9-BFDA-31AE6F5A4702}" type="presParOf" srcId="{36876306-D17C-4C07-A7BC-02F9527E2736}" destId="{95F4F01F-B910-4DDE-B5B7-0628E327CCD1}" srcOrd="0" destOrd="0" presId="urn:microsoft.com/office/officeart/2005/8/layout/bProcess3"/>
    <dgm:cxn modelId="{B4CBEA2B-F793-413C-A066-2FB786658D97}" type="presParOf" srcId="{793C8031-B2AA-46C8-A955-78AA2550D80C}" destId="{544FFC22-45CC-4068-844D-B0DD89E49569}" srcOrd="2" destOrd="0" presId="urn:microsoft.com/office/officeart/2005/8/layout/bProcess3"/>
    <dgm:cxn modelId="{3FF31765-0EE3-46A4-87C9-D8F541271B58}" type="presParOf" srcId="{793C8031-B2AA-46C8-A955-78AA2550D80C}" destId="{876644C4-1967-4C4E-ADBD-BA5BC31A7C4B}" srcOrd="3" destOrd="0" presId="urn:microsoft.com/office/officeart/2005/8/layout/bProcess3"/>
    <dgm:cxn modelId="{310A40C5-3310-4EFD-B7A4-61C8EF743D64}" type="presParOf" srcId="{876644C4-1967-4C4E-ADBD-BA5BC31A7C4B}" destId="{A9D513E1-700F-43B0-A5CE-F890CA9075A7}" srcOrd="0" destOrd="0" presId="urn:microsoft.com/office/officeart/2005/8/layout/bProcess3"/>
    <dgm:cxn modelId="{DA38EA71-0543-4C13-915D-7FFAF981E26A}" type="presParOf" srcId="{793C8031-B2AA-46C8-A955-78AA2550D80C}" destId="{D07D6EDD-2546-468F-9019-88E9A742FA18}" srcOrd="4" destOrd="0" presId="urn:microsoft.com/office/officeart/2005/8/layout/bProcess3"/>
    <dgm:cxn modelId="{A481158E-C8FC-4319-835B-75665B5FA702}" type="presParOf" srcId="{793C8031-B2AA-46C8-A955-78AA2550D80C}" destId="{B37012E0-7C36-470B-8DC4-FA9566B53C53}" srcOrd="5" destOrd="0" presId="urn:microsoft.com/office/officeart/2005/8/layout/bProcess3"/>
    <dgm:cxn modelId="{688A3F68-F07A-4912-9021-35F56E9BD99D}" type="presParOf" srcId="{B37012E0-7C36-470B-8DC4-FA9566B53C53}" destId="{69B79BC9-E4E2-4ACC-8FCE-80D2335FF74E}" srcOrd="0" destOrd="0" presId="urn:microsoft.com/office/officeart/2005/8/layout/bProcess3"/>
    <dgm:cxn modelId="{E67466A3-285B-40DA-BF70-034227CD9B6D}" type="presParOf" srcId="{793C8031-B2AA-46C8-A955-78AA2550D80C}" destId="{BD178164-AB98-4ACA-AF30-6E813C17D043}" srcOrd="6" destOrd="0" presId="urn:microsoft.com/office/officeart/2005/8/layout/bProcess3"/>
    <dgm:cxn modelId="{9EEF714A-748F-41FE-9C8F-59F61658D8FF}" type="presParOf" srcId="{793C8031-B2AA-46C8-A955-78AA2550D80C}" destId="{27C3EE9A-EEA0-4BBF-8AF5-2783FF6FBD1E}" srcOrd="7" destOrd="0" presId="urn:microsoft.com/office/officeart/2005/8/layout/bProcess3"/>
    <dgm:cxn modelId="{94966FE3-473F-4BF6-B9AE-E497801BECD6}" type="presParOf" srcId="{27C3EE9A-EEA0-4BBF-8AF5-2783FF6FBD1E}" destId="{AC316415-642F-4E3D-8887-0F03B11072E4}" srcOrd="0" destOrd="0" presId="urn:microsoft.com/office/officeart/2005/8/layout/bProcess3"/>
    <dgm:cxn modelId="{93F8C36F-36CD-4FFD-8952-450DD0BB49DC}" type="presParOf" srcId="{793C8031-B2AA-46C8-A955-78AA2550D80C}" destId="{9F6BD9D9-4163-48E9-93D9-F08D927B040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bc.ab.gov.tr/siteimages/documents/BG-TR/Yararlan%C4%B1c%C4%B1%20Portal%C4%B1%20Kullan%C4%B1m%20K%C4%B1lavuzu.pd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ipacbc-bgtr.eu/tr/implementation-stage-news/ikinci-cagri-kapsaminda-proje-uygulama-rehberi-versiyon-2-agustos-2020-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p-ipacbc-bgtr.mrrb.bg/beneficiary/logi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cbc.ab.gov.tr/sayfa/30334/interreg-ipa-bulgaristanturkiye-sinir-otesi-isbirligi-programi-yararlanici-portali-egitimi-notlari-yayimlanmisti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6237313"/>
            <a:ext cx="9120423" cy="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63751"/>
            <a:ext cx="9182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лавие 1"/>
          <p:cNvSpPr txBox="1">
            <a:spLocks/>
          </p:cNvSpPr>
          <p:nvPr/>
        </p:nvSpPr>
        <p:spPr>
          <a:xfrm>
            <a:off x="1147762" y="2204864"/>
            <a:ext cx="705053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Yararlanıcı </a:t>
            </a:r>
            <a:r>
              <a:rPr lang="tr-TR" sz="4000" b="1" dirty="0" err="1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Portalı</a:t>
            </a:r>
            <a:endParaRPr lang="bg-BG" sz="4000" b="1" dirty="0" smtClean="0">
              <a:solidFill>
                <a:srgbClr val="00329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003296"/>
                </a:solidFill>
              </a:rPr>
              <a:t>İhaleler </a:t>
            </a:r>
            <a:r>
              <a:rPr lang="tr-TR" sz="2400" b="1" dirty="0">
                <a:solidFill>
                  <a:srgbClr val="003296"/>
                </a:solidFill>
              </a:rPr>
              <a:t>için verilerin girilmesi</a:t>
            </a: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905650" cy="41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Faturalar </a:t>
            </a:r>
            <a:r>
              <a:rPr lang="it-IT" sz="2400" b="1" dirty="0">
                <a:solidFill>
                  <a:srgbClr val="003296"/>
                </a:solidFill>
              </a:rPr>
              <a:t>için verilerin </a:t>
            </a:r>
            <a:r>
              <a:rPr lang="it-IT" sz="2400" b="1" dirty="0" smtClean="0">
                <a:solidFill>
                  <a:srgbClr val="003296"/>
                </a:solidFill>
              </a:rPr>
              <a:t>girilmesi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>
                <a:solidFill>
                  <a:srgbClr val="003296"/>
                </a:solidFill>
              </a:rPr>
              <a:t>Faturaların hazırlanması- </a:t>
            </a:r>
            <a:r>
              <a:rPr lang="tr-TR" sz="2000" dirty="0" err="1" smtClean="0">
                <a:solidFill>
                  <a:srgbClr val="003296"/>
                </a:solidFill>
              </a:rPr>
              <a:t>Payments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 smtClean="0">
                <a:solidFill>
                  <a:srgbClr val="003296"/>
                </a:solidFill>
              </a:rPr>
              <a:t>İnvoice-Add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Record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smtClean="0">
                <a:solidFill>
                  <a:srgbClr val="003296"/>
                </a:solidFill>
              </a:rPr>
              <a:t>Yüklenici seçimi(</a:t>
            </a:r>
            <a:r>
              <a:rPr lang="tr-TR" sz="2000" dirty="0" err="1" smtClean="0">
                <a:solidFill>
                  <a:srgbClr val="003296"/>
                </a:solidFill>
              </a:rPr>
              <a:t>contractor</a:t>
            </a:r>
            <a:r>
              <a:rPr lang="tr-TR" sz="2000" dirty="0">
                <a:solidFill>
                  <a:srgbClr val="003296"/>
                </a:solidFill>
              </a:rPr>
              <a:t>)- </a:t>
            </a:r>
            <a:r>
              <a:rPr lang="tr-TR" sz="2000" dirty="0" err="1">
                <a:solidFill>
                  <a:srgbClr val="003296"/>
                </a:solidFill>
              </a:rPr>
              <a:t>Invoice</a:t>
            </a:r>
            <a:r>
              <a:rPr lang="tr-TR" sz="2000" dirty="0">
                <a:solidFill>
                  <a:srgbClr val="003296"/>
                </a:solidFill>
              </a:rPr>
              <a:t> No.* (Fatura No.*); </a:t>
            </a:r>
            <a:r>
              <a:rPr lang="tr-TR" sz="2000" dirty="0" err="1">
                <a:solidFill>
                  <a:srgbClr val="003296"/>
                </a:solidFill>
              </a:rPr>
              <a:t>Issued</a:t>
            </a:r>
            <a:r>
              <a:rPr lang="tr-TR" sz="2000" dirty="0">
                <a:solidFill>
                  <a:srgbClr val="003296"/>
                </a:solidFill>
              </a:rPr>
              <a:t> on (Kesme Tarihi); </a:t>
            </a:r>
            <a:r>
              <a:rPr lang="tr-TR" sz="2000" dirty="0" err="1">
                <a:solidFill>
                  <a:srgbClr val="003296"/>
                </a:solidFill>
              </a:rPr>
              <a:t>Paid</a:t>
            </a:r>
            <a:r>
              <a:rPr lang="tr-TR" sz="2000" dirty="0">
                <a:solidFill>
                  <a:srgbClr val="003296"/>
                </a:solidFill>
              </a:rPr>
              <a:t> on* (</a:t>
            </a:r>
            <a:r>
              <a:rPr lang="tr-TR" sz="2000" dirty="0" smtClean="0">
                <a:solidFill>
                  <a:schemeClr val="tx2"/>
                </a:solidFill>
              </a:rPr>
              <a:t>Ödeme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>
                <a:solidFill>
                  <a:srgbClr val="003296"/>
                </a:solidFill>
              </a:rPr>
              <a:t>Tarihi*) (bu, gerçek ödemenin yapıldığı tarihtir) - </a:t>
            </a:r>
            <a:r>
              <a:rPr lang="tr-TR" sz="2000" dirty="0" err="1">
                <a:solidFill>
                  <a:srgbClr val="003296"/>
                </a:solidFill>
              </a:rPr>
              <a:t>State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aid</a:t>
            </a:r>
            <a:r>
              <a:rPr lang="tr-TR" sz="2000" dirty="0">
                <a:solidFill>
                  <a:srgbClr val="003296"/>
                </a:solidFill>
              </a:rPr>
              <a:t> (0) - arşivi yükleme- Faturayı </a:t>
            </a:r>
            <a:r>
              <a:rPr lang="tr-TR" sz="2000" dirty="0" smtClean="0">
                <a:solidFill>
                  <a:srgbClr val="003296"/>
                </a:solidFill>
              </a:rPr>
              <a:t>kaydet-        </a:t>
            </a:r>
            <a:r>
              <a:rPr lang="tr-TR" sz="2000" dirty="0" err="1" smtClean="0">
                <a:solidFill>
                  <a:srgbClr val="003296"/>
                </a:solidFill>
              </a:rPr>
              <a:t>büyüteçe</a:t>
            </a:r>
            <a:r>
              <a:rPr lang="tr-TR" sz="2000" dirty="0" smtClean="0">
                <a:solidFill>
                  <a:srgbClr val="003296"/>
                </a:solidFill>
              </a:rPr>
              <a:t> tıkla </a:t>
            </a:r>
            <a:r>
              <a:rPr lang="tr-TR" sz="2000" dirty="0">
                <a:solidFill>
                  <a:srgbClr val="003296"/>
                </a:solidFill>
              </a:rPr>
              <a:t>-                        -  ilgili bütçe kalemini seç- İlgili alt satırı seç - İlgili para birimi- </a:t>
            </a:r>
            <a:r>
              <a:rPr lang="tr-TR" sz="2000" dirty="0" err="1">
                <a:solidFill>
                  <a:srgbClr val="003296"/>
                </a:solidFill>
              </a:rPr>
              <a:t>Eligible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smtClean="0">
                <a:solidFill>
                  <a:srgbClr val="003296"/>
                </a:solidFill>
              </a:rPr>
              <a:t>VAT (0)- Form doldurulup kaydedilir.</a:t>
            </a: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endParaRPr lang="tr-TR" sz="2000" dirty="0">
              <a:solidFill>
                <a:srgbClr val="003296"/>
              </a:solidFill>
            </a:endParaRPr>
          </a:p>
          <a:p>
            <a:pPr algn="just"/>
            <a:endParaRPr lang="en-GB" sz="2000" dirty="0">
              <a:solidFill>
                <a:srgbClr val="0032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63454"/>
            <a:ext cx="360040" cy="3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66581"/>
            <a:ext cx="12477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Faturalar </a:t>
            </a:r>
            <a:r>
              <a:rPr lang="it-IT" sz="2400" b="1" dirty="0">
                <a:solidFill>
                  <a:srgbClr val="003296"/>
                </a:solidFill>
              </a:rPr>
              <a:t>için verilerin </a:t>
            </a:r>
            <a:r>
              <a:rPr lang="it-IT" sz="2400" b="1" dirty="0" smtClean="0">
                <a:solidFill>
                  <a:srgbClr val="003296"/>
                </a:solidFill>
              </a:rPr>
              <a:t>girilmesi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endParaRPr lang="tr-TR" sz="2000" dirty="0">
              <a:solidFill>
                <a:srgbClr val="003296"/>
              </a:solidFill>
            </a:endParaRPr>
          </a:p>
          <a:p>
            <a:pPr algn="just"/>
            <a:endParaRPr lang="en-GB" sz="2000" dirty="0">
              <a:solidFill>
                <a:srgbClr val="00329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3845"/>
            <a:ext cx="8336682" cy="51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" y="5943600"/>
            <a:ext cx="171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Fatura </a:t>
            </a:r>
            <a:r>
              <a:rPr lang="it-IT" sz="2400" b="1" dirty="0">
                <a:solidFill>
                  <a:srgbClr val="003296"/>
                </a:solidFill>
              </a:rPr>
              <a:t>raporlarının </a:t>
            </a:r>
            <a:r>
              <a:rPr lang="it-IT" sz="2400" b="1" dirty="0" smtClean="0">
                <a:solidFill>
                  <a:srgbClr val="003296"/>
                </a:solidFill>
              </a:rPr>
              <a:t>hazırlanması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marL="457200" indent="-457200" algn="just">
              <a:buAutoNum type="arabicPeriod"/>
            </a:pPr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>
                <a:solidFill>
                  <a:srgbClr val="003296"/>
                </a:solidFill>
              </a:rPr>
              <a:t>Fatura raporları, İlk seviye kontrolüne bilgi sağlama işlevi görmektedir ve harcama </a:t>
            </a:r>
            <a:r>
              <a:rPr lang="tr-TR" dirty="0" smtClean="0">
                <a:solidFill>
                  <a:schemeClr val="tx2"/>
                </a:solidFill>
              </a:rPr>
              <a:t>doğrulaması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003296"/>
                </a:solidFill>
              </a:rPr>
              <a:t>talep </a:t>
            </a:r>
            <a:r>
              <a:rPr lang="tr-TR" dirty="0">
                <a:solidFill>
                  <a:srgbClr val="003296"/>
                </a:solidFill>
              </a:rPr>
              <a:t>etmek isteyen her ortak tarafından oluşturulmalıdır</a:t>
            </a:r>
            <a:r>
              <a:rPr lang="tr-TR" dirty="0" smtClean="0">
                <a:solidFill>
                  <a:srgbClr val="003296"/>
                </a:solidFill>
              </a:rPr>
              <a:t>.</a:t>
            </a: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 err="1" smtClean="0">
                <a:solidFill>
                  <a:srgbClr val="003296"/>
                </a:solidFill>
              </a:rPr>
              <a:t>Payments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Invoice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Reports</a:t>
            </a:r>
            <a:r>
              <a:rPr lang="tr-TR" sz="2000" dirty="0">
                <a:solidFill>
                  <a:srgbClr val="003296"/>
                </a:solidFill>
              </a:rPr>
              <a:t> - </a:t>
            </a:r>
            <a:r>
              <a:rPr lang="tr-TR" sz="2000" dirty="0" err="1">
                <a:solidFill>
                  <a:srgbClr val="003296"/>
                </a:solidFill>
              </a:rPr>
              <a:t>Add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Record</a:t>
            </a:r>
            <a:r>
              <a:rPr lang="tr-TR" sz="2000" dirty="0">
                <a:solidFill>
                  <a:srgbClr val="003296"/>
                </a:solidFill>
              </a:rPr>
              <a:t>- Fatura raporunun numarasını yaz- Rapor döneminin başlangıç </a:t>
            </a:r>
            <a:r>
              <a:rPr lang="tr-TR" sz="2000" dirty="0" smtClean="0">
                <a:solidFill>
                  <a:srgbClr val="003296"/>
                </a:solidFill>
              </a:rPr>
              <a:t>tarihini/bitiş </a:t>
            </a:r>
            <a:r>
              <a:rPr lang="tr-TR" sz="2000" dirty="0">
                <a:solidFill>
                  <a:srgbClr val="003296"/>
                </a:solidFill>
              </a:rPr>
              <a:t>tarihi -proje ortağını seç- </a:t>
            </a:r>
            <a:r>
              <a:rPr lang="tr-TR" sz="2000" dirty="0" err="1">
                <a:solidFill>
                  <a:srgbClr val="003296"/>
                </a:solidFill>
              </a:rPr>
              <a:t>Invoice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items</a:t>
            </a:r>
            <a:r>
              <a:rPr lang="tr-TR" sz="2000" dirty="0" smtClean="0">
                <a:solidFill>
                  <a:srgbClr val="003296"/>
                </a:solidFill>
              </a:rPr>
              <a:t>- kalemler eklenir- kaydet</a:t>
            </a:r>
          </a:p>
          <a:p>
            <a:pPr algn="just"/>
            <a:endParaRPr lang="tr-TR" sz="2000" dirty="0">
              <a:solidFill>
                <a:srgbClr val="003296"/>
              </a:solidFill>
            </a:endParaRPr>
          </a:p>
          <a:p>
            <a:pPr algn="just"/>
            <a:endParaRPr lang="en-GB" sz="2000" dirty="0">
              <a:solidFill>
                <a:srgbClr val="0032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45624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İlk </a:t>
            </a:r>
            <a:r>
              <a:rPr lang="it-IT" sz="2400" b="1" dirty="0">
                <a:solidFill>
                  <a:srgbClr val="003296"/>
                </a:solidFill>
              </a:rPr>
              <a:t>seviye kontrolü talebinin hazırlanması ve </a:t>
            </a:r>
            <a:r>
              <a:rPr lang="it-IT" sz="2400" b="1" dirty="0" smtClean="0">
                <a:solidFill>
                  <a:srgbClr val="003296"/>
                </a:solidFill>
              </a:rPr>
              <a:t>verilmesi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 smtClean="0">
                <a:solidFill>
                  <a:srgbClr val="003296"/>
                </a:solidFill>
              </a:rPr>
              <a:t>İlk </a:t>
            </a:r>
            <a:r>
              <a:rPr lang="tr-TR" dirty="0">
                <a:solidFill>
                  <a:srgbClr val="003296"/>
                </a:solidFill>
              </a:rPr>
              <a:t>seviye kontrolü talebi; (PP/LP'nin yasal temsilcisi tarafından imzalanmış taranmış asıllar) ile birlikte ilgili ilk seviye kontrolü birimine hibe sözleşmesinde verilen son tarihlere uygun şekilde gönderilecektir</a:t>
            </a:r>
            <a:r>
              <a:rPr lang="tr-TR" dirty="0" smtClean="0">
                <a:solidFill>
                  <a:srgbClr val="003296"/>
                </a:solidFill>
              </a:rPr>
              <a:t>.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Eğer doğrulama sürecinde, ibraz edilen belgelerde bir eksiklik söz konusu ise ya da ek </a:t>
            </a:r>
            <a:r>
              <a:rPr lang="tr-TR" dirty="0" smtClean="0">
                <a:solidFill>
                  <a:srgbClr val="003296"/>
                </a:solidFill>
              </a:rPr>
              <a:t>belgelerin </a:t>
            </a:r>
            <a:r>
              <a:rPr lang="tr-TR" dirty="0">
                <a:solidFill>
                  <a:srgbClr val="003296"/>
                </a:solidFill>
              </a:rPr>
              <a:t>sunulması gereği ortaya çıkarsa kontrolör yararlanıcıdan 3 gün içinde gerekli belgeleri sunmasını talep eder. Ek bilgi talepleri ve buna ilişkin yanıtlar, Yararlanıcı Portalı aracılığıyla yapılmalıdır.</a:t>
            </a:r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>
                <a:solidFill>
                  <a:srgbClr val="003296"/>
                </a:solidFill>
              </a:rPr>
              <a:t>İlk seviye kontrol süreci her ortak için ayrı olarak yürütülür ve aşağıda görüldüğü üzere </a:t>
            </a:r>
            <a:r>
              <a:rPr lang="tr-TR" dirty="0" smtClean="0">
                <a:solidFill>
                  <a:srgbClr val="003296"/>
                </a:solidFill>
              </a:rPr>
              <a:t>özetlenebilir</a:t>
            </a:r>
            <a:r>
              <a:rPr lang="tr-TR" dirty="0">
                <a:solidFill>
                  <a:srgbClr val="003296"/>
                </a:solidFill>
              </a:rPr>
              <a:t>:</a:t>
            </a:r>
            <a:endParaRPr lang="tr-TR" dirty="0" smtClean="0">
              <a:solidFill>
                <a:srgbClr val="003296"/>
              </a:solidFill>
            </a:endParaRPr>
          </a:p>
          <a:p>
            <a:pPr algn="just"/>
            <a:endParaRPr lang="tr-TR" sz="2000" dirty="0">
              <a:solidFill>
                <a:srgbClr val="003296"/>
              </a:solidFill>
            </a:endParaRPr>
          </a:p>
          <a:p>
            <a:pPr algn="just"/>
            <a:endParaRPr lang="en-GB" sz="2000" dirty="0">
              <a:solidFill>
                <a:srgbClr val="003296"/>
              </a:solidFill>
            </a:endParaRPr>
          </a:p>
        </p:txBody>
      </p:sp>
      <p:pic>
        <p:nvPicPr>
          <p:cNvPr id="3075" name="Picture 3" descr="C:\Users\user1\Desktop\dwed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46135"/>
            <a:ext cx="6665018" cy="247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İlk </a:t>
            </a:r>
            <a:r>
              <a:rPr lang="it-IT" sz="2400" b="1" dirty="0">
                <a:solidFill>
                  <a:srgbClr val="003296"/>
                </a:solidFill>
              </a:rPr>
              <a:t>seviye kontrolü talebinin hazırlanması ve </a:t>
            </a:r>
            <a:r>
              <a:rPr lang="it-IT" sz="2400" b="1" dirty="0" smtClean="0">
                <a:solidFill>
                  <a:srgbClr val="003296"/>
                </a:solidFill>
              </a:rPr>
              <a:t>verilmesi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  <a:p>
            <a:pPr algn="just"/>
            <a:r>
              <a:rPr lang="tr-TR" sz="2000" dirty="0" err="1" smtClean="0">
                <a:solidFill>
                  <a:srgbClr val="003296"/>
                </a:solidFill>
              </a:rPr>
              <a:t>Payments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Invoice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>
                <a:solidFill>
                  <a:srgbClr val="003296"/>
                </a:solidFill>
              </a:rPr>
              <a:t>Reports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smtClean="0">
                <a:solidFill>
                  <a:srgbClr val="003296"/>
                </a:solidFill>
              </a:rPr>
              <a:t>-          raporu </a:t>
            </a:r>
            <a:r>
              <a:rPr lang="tr-TR" sz="2000" dirty="0">
                <a:solidFill>
                  <a:srgbClr val="003296"/>
                </a:solidFill>
              </a:rPr>
              <a:t>görüntüle - </a:t>
            </a:r>
            <a:r>
              <a:rPr lang="tr-TR" sz="2000" dirty="0" err="1">
                <a:solidFill>
                  <a:srgbClr val="003296"/>
                </a:solidFill>
              </a:rPr>
              <a:t>Approved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draft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</a:p>
          <a:p>
            <a:pPr algn="just"/>
            <a:r>
              <a:rPr lang="tr-TR" sz="2000" dirty="0" err="1" smtClean="0">
                <a:solidFill>
                  <a:srgbClr val="003296"/>
                </a:solidFill>
              </a:rPr>
              <a:t>Communication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and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files</a:t>
            </a:r>
            <a:r>
              <a:rPr lang="tr-TR" sz="2000" dirty="0" smtClean="0">
                <a:solidFill>
                  <a:srgbClr val="003296"/>
                </a:solidFill>
              </a:rPr>
              <a:t>- file </a:t>
            </a:r>
            <a:r>
              <a:rPr lang="tr-TR" sz="2000" dirty="0" err="1" smtClean="0">
                <a:solidFill>
                  <a:srgbClr val="003296"/>
                </a:solidFill>
              </a:rPr>
              <a:t>system</a:t>
            </a:r>
            <a:r>
              <a:rPr lang="tr-TR" sz="2000" dirty="0" smtClean="0">
                <a:solidFill>
                  <a:srgbClr val="003296"/>
                </a:solidFill>
              </a:rPr>
              <a:t>- İmzalanmış </a:t>
            </a:r>
            <a:r>
              <a:rPr lang="tr-TR" sz="2000" dirty="0">
                <a:solidFill>
                  <a:srgbClr val="003296"/>
                </a:solidFill>
              </a:rPr>
              <a:t>ve taranmış Ek 4 ilk seviye kontrolü talebini dosya sistemine yükleyin- </a:t>
            </a:r>
            <a:r>
              <a:rPr lang="tr-TR" sz="2000" dirty="0" smtClean="0">
                <a:solidFill>
                  <a:srgbClr val="003296"/>
                </a:solidFill>
              </a:rPr>
              <a:t>Sağ tıkla- </a:t>
            </a:r>
            <a:r>
              <a:rPr lang="tr-TR" sz="2000" dirty="0" err="1" smtClean="0">
                <a:solidFill>
                  <a:srgbClr val="003296"/>
                </a:solidFill>
              </a:rPr>
              <a:t>Upload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>
                <a:solidFill>
                  <a:srgbClr val="003296"/>
                </a:solidFill>
              </a:rPr>
              <a:t>file- Select </a:t>
            </a:r>
            <a:r>
              <a:rPr lang="tr-TR" sz="2000" dirty="0" err="1">
                <a:solidFill>
                  <a:srgbClr val="003296"/>
                </a:solidFill>
              </a:rPr>
              <a:t>files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>
                <a:solidFill>
                  <a:srgbClr val="003296"/>
                </a:solidFill>
              </a:rPr>
              <a:t>to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upload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  <a:r>
              <a:rPr lang="tr-TR" sz="2000" dirty="0" err="1" smtClean="0">
                <a:solidFill>
                  <a:srgbClr val="003296"/>
                </a:solidFill>
              </a:rPr>
              <a:t>communication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  <a:r>
              <a:rPr lang="tr-TR" sz="2000" dirty="0" err="1" smtClean="0">
                <a:solidFill>
                  <a:srgbClr val="003296"/>
                </a:solidFill>
              </a:rPr>
              <a:t>new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message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smtClean="0">
                <a:solidFill>
                  <a:srgbClr val="003296"/>
                </a:solidFill>
              </a:rPr>
              <a:t>FLC </a:t>
            </a:r>
            <a:r>
              <a:rPr lang="tr-TR" sz="2000" dirty="0" err="1" smtClean="0">
                <a:solidFill>
                  <a:srgbClr val="003296"/>
                </a:solidFill>
              </a:rPr>
              <a:t>Head</a:t>
            </a:r>
            <a:r>
              <a:rPr lang="tr-TR" sz="2000" dirty="0" smtClean="0">
                <a:solidFill>
                  <a:srgbClr val="003296"/>
                </a:solidFill>
              </a:rPr>
              <a:t> seç – konu açıklama satırlarını doldur-                   - arşivdeki klasörü seç- </a:t>
            </a:r>
            <a:r>
              <a:rPr lang="tr-TR" sz="2000" dirty="0" err="1" smtClean="0">
                <a:solidFill>
                  <a:srgbClr val="003296"/>
                </a:solidFill>
              </a:rPr>
              <a:t>send</a:t>
            </a:r>
            <a:endParaRPr lang="tr-TR" sz="2000" dirty="0" smtClean="0">
              <a:solidFill>
                <a:srgbClr val="00329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59461"/>
            <a:ext cx="45168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6897"/>
            <a:ext cx="1019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2652"/>
            <a:ext cx="864096" cy="30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13791" y="3908960"/>
            <a:ext cx="837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Not: </a:t>
            </a:r>
            <a:r>
              <a:rPr lang="en-US" dirty="0" err="1">
                <a:solidFill>
                  <a:srgbClr val="FF0000"/>
                </a:solidFill>
              </a:rPr>
              <a:t>Daha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önceden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gönderilmiş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dosyaları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SİLMEYİN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Ç</a:t>
            </a:r>
            <a:r>
              <a:rPr lang="en-US" dirty="0" err="1" smtClean="0">
                <a:solidFill>
                  <a:srgbClr val="FF0000"/>
                </a:solidFill>
              </a:rPr>
              <a:t>ünkü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durumunda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önceden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gönderilen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tüm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iletilerin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ekleri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ortadan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kalkacaktır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7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Ödeme </a:t>
            </a:r>
            <a:r>
              <a:rPr lang="it-IT" sz="2400" b="1" dirty="0">
                <a:solidFill>
                  <a:srgbClr val="003296"/>
                </a:solidFill>
              </a:rPr>
              <a:t>taleplerinin hazırlanması ve </a:t>
            </a:r>
            <a:r>
              <a:rPr lang="it-IT" sz="2400" b="1" dirty="0" smtClean="0">
                <a:solidFill>
                  <a:srgbClr val="003296"/>
                </a:solidFill>
              </a:rPr>
              <a:t>verilmesi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>
                <a:solidFill>
                  <a:srgbClr val="003296"/>
                </a:solidFill>
              </a:rPr>
              <a:t>LP avans ödeme talebini </a:t>
            </a:r>
            <a:r>
              <a:rPr lang="tr-TR" dirty="0" err="1">
                <a:solidFill>
                  <a:srgbClr val="003296"/>
                </a:solidFill>
              </a:rPr>
              <a:t>MA'ya</a:t>
            </a:r>
            <a:r>
              <a:rPr lang="tr-TR" dirty="0">
                <a:solidFill>
                  <a:srgbClr val="003296"/>
                </a:solidFill>
              </a:rPr>
              <a:t> Hibe Sözleşmesinin yürürlüğe girmesinden itibaren en geç 45 gün içerisinde göndermelidir</a:t>
            </a:r>
            <a:r>
              <a:rPr lang="tr-TR" dirty="0" smtClean="0">
                <a:solidFill>
                  <a:srgbClr val="003296"/>
                </a:solidFill>
              </a:rPr>
              <a:t>.</a:t>
            </a:r>
          </a:p>
          <a:p>
            <a:pPr algn="just"/>
            <a:endParaRPr lang="tr-TR" dirty="0">
              <a:solidFill>
                <a:srgbClr val="003296"/>
              </a:solidFill>
            </a:endParaRPr>
          </a:p>
          <a:p>
            <a:pPr algn="just"/>
            <a:r>
              <a:rPr lang="tr-TR" sz="2000" dirty="0" err="1" smtClean="0">
                <a:solidFill>
                  <a:srgbClr val="003296"/>
                </a:solidFill>
              </a:rPr>
              <a:t>Payments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  <a:r>
              <a:rPr lang="tr-TR" sz="2000" dirty="0" err="1" smtClean="0">
                <a:solidFill>
                  <a:srgbClr val="003296"/>
                </a:solidFill>
              </a:rPr>
              <a:t>Payment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Request</a:t>
            </a:r>
            <a:r>
              <a:rPr lang="tr-TR" sz="2000" dirty="0">
                <a:solidFill>
                  <a:srgbClr val="003296"/>
                </a:solidFill>
              </a:rPr>
              <a:t> - </a:t>
            </a:r>
            <a:r>
              <a:rPr lang="tr-TR" sz="2000" dirty="0" err="1">
                <a:solidFill>
                  <a:srgbClr val="003296"/>
                </a:solidFill>
              </a:rPr>
              <a:t>Add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Record</a:t>
            </a:r>
            <a:r>
              <a:rPr lang="tr-TR" sz="2000" dirty="0">
                <a:solidFill>
                  <a:srgbClr val="003296"/>
                </a:solidFill>
              </a:rPr>
              <a:t> - Formu </a:t>
            </a:r>
            <a:r>
              <a:rPr lang="tr-TR" sz="2000" dirty="0" smtClean="0">
                <a:solidFill>
                  <a:srgbClr val="003296"/>
                </a:solidFill>
              </a:rPr>
              <a:t>doldur – </a:t>
            </a:r>
            <a:r>
              <a:rPr lang="tr-TR" sz="2000" dirty="0" err="1" smtClean="0">
                <a:solidFill>
                  <a:srgbClr val="003296"/>
                </a:solidFill>
              </a:rPr>
              <a:t>Type</a:t>
            </a:r>
            <a:r>
              <a:rPr lang="tr-TR" sz="2000" dirty="0" smtClean="0">
                <a:solidFill>
                  <a:srgbClr val="003296"/>
                </a:solidFill>
              </a:rPr>
              <a:t>: </a:t>
            </a:r>
            <a:r>
              <a:rPr lang="tr-TR" sz="2000" dirty="0" err="1" smtClean="0">
                <a:solidFill>
                  <a:srgbClr val="003296"/>
                </a:solidFill>
              </a:rPr>
              <a:t>advance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payment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Request</a:t>
            </a:r>
            <a:r>
              <a:rPr lang="tr-TR" sz="2000" dirty="0">
                <a:solidFill>
                  <a:srgbClr val="003296"/>
                </a:solidFill>
              </a:rPr>
              <a:t> No. </a:t>
            </a:r>
            <a:r>
              <a:rPr lang="tr-TR" sz="2000" dirty="0" err="1">
                <a:solidFill>
                  <a:srgbClr val="003296"/>
                </a:solidFill>
              </a:rPr>
              <a:t>Type</a:t>
            </a:r>
            <a:r>
              <a:rPr lang="tr-TR" sz="2000" dirty="0">
                <a:solidFill>
                  <a:srgbClr val="003296"/>
                </a:solidFill>
              </a:rPr>
              <a:t> 1- Uygun tarihi seç- </a:t>
            </a:r>
            <a:r>
              <a:rPr lang="tr-TR" sz="2000" dirty="0" err="1" smtClean="0">
                <a:solidFill>
                  <a:srgbClr val="003296"/>
                </a:solidFill>
              </a:rPr>
              <a:t>Comments</a:t>
            </a:r>
            <a:r>
              <a:rPr lang="tr-TR" sz="2000" dirty="0" smtClean="0">
                <a:solidFill>
                  <a:srgbClr val="003296"/>
                </a:solidFill>
              </a:rPr>
              <a:t> (proje numarası </a:t>
            </a:r>
            <a:r>
              <a:rPr lang="tr-TR" sz="2000" dirty="0" err="1" smtClean="0">
                <a:solidFill>
                  <a:srgbClr val="003296"/>
                </a:solidFill>
              </a:rPr>
              <a:t>vb</a:t>
            </a:r>
            <a:r>
              <a:rPr lang="tr-TR" sz="2000" dirty="0">
                <a:solidFill>
                  <a:srgbClr val="003296"/>
                </a:solidFill>
              </a:rPr>
              <a:t>) -</a:t>
            </a:r>
            <a:r>
              <a:rPr lang="tr-TR" sz="2000" dirty="0" err="1">
                <a:solidFill>
                  <a:srgbClr val="003296"/>
                </a:solidFill>
              </a:rPr>
              <a:t>Request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>
                <a:solidFill>
                  <a:srgbClr val="003296"/>
                </a:solidFill>
              </a:rPr>
              <a:t>for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verification</a:t>
            </a:r>
            <a:r>
              <a:rPr lang="tr-TR" sz="2000" dirty="0" smtClean="0">
                <a:solidFill>
                  <a:srgbClr val="003296"/>
                </a:solidFill>
              </a:rPr>
              <a:t> 0.00 girin-  </a:t>
            </a:r>
            <a:r>
              <a:rPr lang="en-US" sz="2000" dirty="0" smtClean="0">
                <a:solidFill>
                  <a:srgbClr val="003296"/>
                </a:solidFill>
              </a:rPr>
              <a:t>Requested </a:t>
            </a:r>
            <a:r>
              <a:rPr lang="en-US" sz="2000" dirty="0">
                <a:solidFill>
                  <a:srgbClr val="003296"/>
                </a:solidFill>
              </a:rPr>
              <a:t>for </a:t>
            </a:r>
            <a:r>
              <a:rPr lang="en-US" sz="2000" dirty="0" smtClean="0">
                <a:solidFill>
                  <a:srgbClr val="003296"/>
                </a:solidFill>
              </a:rPr>
              <a:t>payment </a:t>
            </a:r>
            <a:r>
              <a:rPr lang="en-US" sz="2000" dirty="0" err="1" smtClean="0">
                <a:solidFill>
                  <a:srgbClr val="003296"/>
                </a:solidFill>
              </a:rPr>
              <a:t>Ödenmesi</a:t>
            </a:r>
            <a:r>
              <a:rPr lang="en-US" sz="2000" dirty="0" smtClean="0">
                <a:solidFill>
                  <a:srgbClr val="003296"/>
                </a:solidFill>
              </a:rPr>
              <a:t> </a:t>
            </a:r>
            <a:r>
              <a:rPr lang="en-US" sz="2000" dirty="0" err="1">
                <a:solidFill>
                  <a:srgbClr val="003296"/>
                </a:solidFill>
              </a:rPr>
              <a:t>talep</a:t>
            </a:r>
            <a:r>
              <a:rPr lang="en-US" sz="2000" dirty="0">
                <a:solidFill>
                  <a:srgbClr val="003296"/>
                </a:solidFill>
              </a:rPr>
              <a:t> </a:t>
            </a:r>
            <a:r>
              <a:rPr lang="en-US" sz="2000" dirty="0" err="1" smtClean="0">
                <a:solidFill>
                  <a:srgbClr val="003296"/>
                </a:solidFill>
              </a:rPr>
              <a:t>edilen</a:t>
            </a:r>
            <a:r>
              <a:rPr lang="tr-TR" sz="2000" dirty="0" smtClean="0">
                <a:solidFill>
                  <a:srgbClr val="003296"/>
                </a:solidFill>
              </a:rPr>
              <a:t> tutarı girin- PIM Ek 6 ödeme talebini </a:t>
            </a:r>
            <a:r>
              <a:rPr lang="tr-TR" sz="2000" dirty="0">
                <a:solidFill>
                  <a:srgbClr val="003296"/>
                </a:solidFill>
              </a:rPr>
              <a:t>ve Ek 1 Mali Kimlik </a:t>
            </a:r>
            <a:r>
              <a:rPr lang="tr-TR" sz="2000" dirty="0" smtClean="0">
                <a:solidFill>
                  <a:srgbClr val="003296"/>
                </a:solidFill>
              </a:rPr>
              <a:t>Formu nu doldurup </a:t>
            </a:r>
            <a:r>
              <a:rPr lang="tr-TR" sz="2000" dirty="0" err="1" smtClean="0">
                <a:solidFill>
                  <a:srgbClr val="003296"/>
                </a:solidFill>
              </a:rPr>
              <a:t>zip</a:t>
            </a:r>
            <a:r>
              <a:rPr lang="tr-TR" sz="2000" dirty="0">
                <a:solidFill>
                  <a:srgbClr val="003296"/>
                </a:solidFill>
              </a:rPr>
              <a:t> yapıp </a:t>
            </a:r>
            <a:r>
              <a:rPr lang="tr-TR" sz="2000" dirty="0" smtClean="0">
                <a:solidFill>
                  <a:srgbClr val="003296"/>
                </a:solidFill>
              </a:rPr>
              <a:t>arşive yükleyin- </a:t>
            </a:r>
            <a:r>
              <a:rPr lang="tr-TR" sz="2000" dirty="0" err="1">
                <a:solidFill>
                  <a:srgbClr val="003296"/>
                </a:solidFill>
              </a:rPr>
              <a:t>Requested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attachment</a:t>
            </a:r>
            <a:r>
              <a:rPr lang="tr-TR" sz="2000" dirty="0" smtClean="0">
                <a:solidFill>
                  <a:srgbClr val="003296"/>
                </a:solidFill>
              </a:rPr>
              <a:t> bölümüne </a:t>
            </a:r>
            <a:r>
              <a:rPr lang="tr-TR" sz="2000" dirty="0" err="1" smtClean="0">
                <a:solidFill>
                  <a:srgbClr val="003296"/>
                </a:solidFill>
              </a:rPr>
              <a:t>zip</a:t>
            </a:r>
            <a:r>
              <a:rPr lang="tr-TR" sz="2000" dirty="0" smtClean="0">
                <a:solidFill>
                  <a:srgbClr val="003296"/>
                </a:solidFill>
              </a:rPr>
              <a:t> dosyasını  arşivden yükleyin- Kaydet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95536" y="465313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Not: BU AŞAMADA SUBMIT BUTONUNA BASMAYIN!</a:t>
            </a:r>
          </a:p>
        </p:txBody>
      </p:sp>
    </p:spTree>
    <p:extLst>
      <p:ext uri="{BB962C8B-B14F-4D97-AF65-F5344CB8AC3E}">
        <p14:creationId xmlns:p14="http://schemas.microsoft.com/office/powerpoint/2010/main" val="34089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634" y="1038250"/>
            <a:ext cx="84672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Ara/nihai </a:t>
            </a:r>
            <a:r>
              <a:rPr lang="it-IT" sz="2400" b="1" dirty="0">
                <a:solidFill>
                  <a:srgbClr val="003296"/>
                </a:solidFill>
              </a:rPr>
              <a:t>ödeme taleplerinin </a:t>
            </a:r>
            <a:r>
              <a:rPr lang="it-IT" sz="2400" b="1" dirty="0" smtClean="0">
                <a:solidFill>
                  <a:srgbClr val="003296"/>
                </a:solidFill>
              </a:rPr>
              <a:t>hazırlanması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 smtClean="0">
                <a:solidFill>
                  <a:srgbClr val="003296"/>
                </a:solidFill>
              </a:rPr>
              <a:t>Sadece </a:t>
            </a:r>
            <a:r>
              <a:rPr lang="tr-TR" dirty="0">
                <a:solidFill>
                  <a:srgbClr val="003296"/>
                </a:solidFill>
              </a:rPr>
              <a:t>Ana yararlanıcının ödeme talepleri hazırlayıp </a:t>
            </a:r>
            <a:r>
              <a:rPr lang="tr-TR" dirty="0" err="1">
                <a:solidFill>
                  <a:srgbClr val="003296"/>
                </a:solidFill>
              </a:rPr>
              <a:t>MA'ya</a:t>
            </a:r>
            <a:r>
              <a:rPr lang="tr-TR" dirty="0">
                <a:solidFill>
                  <a:srgbClr val="003296"/>
                </a:solidFill>
              </a:rPr>
              <a:t> sunma hakkı vardır. Tüm </a:t>
            </a:r>
            <a:r>
              <a:rPr lang="tr-TR" dirty="0" smtClean="0">
                <a:solidFill>
                  <a:srgbClr val="003296"/>
                </a:solidFill>
              </a:rPr>
              <a:t>ortaklar</a:t>
            </a:r>
            <a:r>
              <a:rPr lang="tr-TR" dirty="0">
                <a:solidFill>
                  <a:srgbClr val="003296"/>
                </a:solidFill>
              </a:rPr>
              <a:t>, her bir rapor dönemi için doğrulanmış harcamalara ilişkin bilgileri Ana yararlanıcıya ibraz etmek zorundadır</a:t>
            </a:r>
            <a:r>
              <a:rPr lang="tr-TR" dirty="0" smtClean="0">
                <a:solidFill>
                  <a:srgbClr val="003296"/>
                </a:solidFill>
              </a:rPr>
              <a:t>.</a:t>
            </a:r>
          </a:p>
          <a:p>
            <a:pPr algn="just"/>
            <a:endParaRPr lang="tr-TR" dirty="0">
              <a:solidFill>
                <a:srgbClr val="003296"/>
              </a:solidFill>
            </a:endParaRPr>
          </a:p>
          <a:p>
            <a:pPr algn="just"/>
            <a:r>
              <a:rPr lang="tr-TR" dirty="0">
                <a:solidFill>
                  <a:srgbClr val="003296"/>
                </a:solidFill>
              </a:rPr>
              <a:t>Ödeme talebi tutarı otomatik olarak hesaplanır ve proje ortakları tarafından temin edilen tüm Harcama Doğrulaması Sertifikalarının doğrulanmış tutarlarından kendi ortak finansmanın (uygulanabilirse) çıkarılmasıyla bulunan tutara eşittir.</a:t>
            </a:r>
            <a:endParaRPr lang="tr-TR" dirty="0" smtClean="0">
              <a:solidFill>
                <a:srgbClr val="003296"/>
              </a:solidFill>
            </a:endParaRP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634" y="1038250"/>
            <a:ext cx="84672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Ara/nihai </a:t>
            </a:r>
            <a:r>
              <a:rPr lang="it-IT" sz="2400" b="1" dirty="0">
                <a:solidFill>
                  <a:srgbClr val="003296"/>
                </a:solidFill>
              </a:rPr>
              <a:t>ödeme taleplerinin </a:t>
            </a:r>
            <a:r>
              <a:rPr lang="it-IT" sz="2400" b="1" dirty="0" smtClean="0">
                <a:solidFill>
                  <a:srgbClr val="003296"/>
                </a:solidFill>
              </a:rPr>
              <a:t>hazırlanması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dirty="0" smtClean="0">
                <a:solidFill>
                  <a:srgbClr val="003296"/>
                </a:solidFill>
              </a:rPr>
              <a:t>LP</a:t>
            </a:r>
            <a:r>
              <a:rPr lang="tr-TR" dirty="0">
                <a:solidFill>
                  <a:srgbClr val="003296"/>
                </a:solidFill>
              </a:rPr>
              <a:t>, Ödeme talebinin </a:t>
            </a:r>
            <a:r>
              <a:rPr lang="tr-TR" dirty="0" smtClean="0">
                <a:solidFill>
                  <a:srgbClr val="003296"/>
                </a:solidFill>
              </a:rPr>
              <a:t>elektronik </a:t>
            </a:r>
            <a:r>
              <a:rPr lang="tr-TR" dirty="0">
                <a:solidFill>
                  <a:srgbClr val="003296"/>
                </a:solidFill>
              </a:rPr>
              <a:t>alanlarını doldurur ve </a:t>
            </a:r>
            <a:r>
              <a:rPr lang="tr-TR" dirty="0" smtClean="0">
                <a:solidFill>
                  <a:srgbClr val="003296"/>
                </a:solidFill>
              </a:rPr>
              <a:t>ödeme </a:t>
            </a:r>
            <a:r>
              <a:rPr lang="tr-TR" dirty="0">
                <a:solidFill>
                  <a:srgbClr val="003296"/>
                </a:solidFill>
              </a:rPr>
              <a:t>talebi, Yararlanıcı </a:t>
            </a:r>
            <a:r>
              <a:rPr lang="tr-TR" dirty="0" err="1">
                <a:solidFill>
                  <a:srgbClr val="003296"/>
                </a:solidFill>
              </a:rPr>
              <a:t>Portalında</a:t>
            </a:r>
            <a:r>
              <a:rPr lang="tr-TR" dirty="0">
                <a:solidFill>
                  <a:srgbClr val="003296"/>
                </a:solidFill>
              </a:rPr>
              <a:t> mevcut olan elektronik alanlarda çevrimiçi olarak doldurulur ve LP tarafından portal üzerinden </a:t>
            </a:r>
            <a:r>
              <a:rPr lang="tr-TR" dirty="0" err="1">
                <a:solidFill>
                  <a:srgbClr val="003296"/>
                </a:solidFill>
              </a:rPr>
              <a:t>MA'ya</a:t>
            </a:r>
            <a:r>
              <a:rPr lang="tr-TR" dirty="0">
                <a:solidFill>
                  <a:srgbClr val="003296"/>
                </a:solidFill>
              </a:rPr>
              <a:t> gönderilir</a:t>
            </a:r>
            <a:r>
              <a:rPr lang="tr-TR" dirty="0" smtClean="0">
                <a:solidFill>
                  <a:srgbClr val="003296"/>
                </a:solidFill>
              </a:rPr>
              <a:t>. Doğrulama </a:t>
            </a:r>
            <a:r>
              <a:rPr lang="tr-TR" dirty="0">
                <a:solidFill>
                  <a:srgbClr val="003296"/>
                </a:solidFill>
              </a:rPr>
              <a:t>paketi şunları içerir</a:t>
            </a:r>
            <a:r>
              <a:rPr lang="tr-TR" dirty="0" smtClean="0">
                <a:solidFill>
                  <a:srgbClr val="003296"/>
                </a:solidFill>
              </a:rPr>
              <a:t>:</a:t>
            </a:r>
          </a:p>
          <a:p>
            <a:pPr algn="just"/>
            <a:endParaRPr lang="tr-TR" dirty="0">
              <a:solidFill>
                <a:srgbClr val="003296"/>
              </a:solidFill>
            </a:endParaRP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İlk seviye kontrolü Harcama Doğrulama Sertifikası (sertifikaları);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İlk seviye kontrolü Atama Sertifikasının (sertifikalarının) kopyası - sadece Türk ortaklar için;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Ekli mali rapor ve sözleşmeler listesi ile birlikte proje ortaklarının Fatura Raporları (Ek 5);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LP için Mali Kimlik Formu (banka hesabı ayrıntıları) (Ek 1);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KDV durum beyanı (Ek 11) ve ilgili belgeler (mevcut olması halinde). İlave belgeler "Katma Değer Vergisi (KDV)" bölümünde izah edilmiştir - Sadece Bulgar ortaklar için;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Projenin çifte finansmanı ya da geliri olmadığına dair beyan (Ek 12), harcama bildiren her ortaktan alınır; Beyan ilgili ödeme talebine dahil edilmelidir.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İtiraz Beyanı (eğer mevcutsa, ilk seviye kontrolü doğrulama sertifikasına, (Ek 7)).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- Personel maliyetini sabit bir oran olarak bildiren her bir ortak tarafından hazırlanmış personel istihdam bildirimi (Ek 16)</a:t>
            </a:r>
            <a:endParaRPr lang="tr-TR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5540" y="1340768"/>
            <a:ext cx="84672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003296"/>
                </a:solidFill>
              </a:rPr>
              <a:t>BP'de Proje İlerleme Raporunun </a:t>
            </a:r>
            <a:r>
              <a:rPr lang="it-IT" sz="2400" b="1" dirty="0" smtClean="0">
                <a:solidFill>
                  <a:srgbClr val="003296"/>
                </a:solidFill>
              </a:rPr>
              <a:t>Hazırlanması</a:t>
            </a:r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 err="1" smtClean="0">
                <a:solidFill>
                  <a:srgbClr val="003296"/>
                </a:solidFill>
              </a:rPr>
              <a:t>Progress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Reports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List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>
                <a:solidFill>
                  <a:srgbClr val="003296"/>
                </a:solidFill>
              </a:rPr>
              <a:t>Progress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Reports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Add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Record</a:t>
            </a:r>
            <a:r>
              <a:rPr lang="tr-TR" sz="2000" dirty="0">
                <a:solidFill>
                  <a:srgbClr val="003296"/>
                </a:solidFill>
              </a:rPr>
              <a:t>- Formu </a:t>
            </a:r>
            <a:r>
              <a:rPr lang="tr-TR" sz="2000" dirty="0" smtClean="0">
                <a:solidFill>
                  <a:srgbClr val="003296"/>
                </a:solidFill>
              </a:rPr>
              <a:t>doldurun- "</a:t>
            </a:r>
            <a:r>
              <a:rPr lang="tr-TR" sz="2000" dirty="0">
                <a:solidFill>
                  <a:srgbClr val="003296"/>
                </a:solidFill>
              </a:rPr>
              <a:t>Start </a:t>
            </a:r>
            <a:r>
              <a:rPr lang="tr-TR" sz="2000" dirty="0" err="1">
                <a:solidFill>
                  <a:srgbClr val="003296"/>
                </a:solidFill>
              </a:rPr>
              <a:t>date</a:t>
            </a:r>
            <a:r>
              <a:rPr lang="tr-TR" sz="2000" dirty="0">
                <a:solidFill>
                  <a:srgbClr val="003296"/>
                </a:solidFill>
              </a:rPr>
              <a:t>" (Başlangıç tarihi) ve "</a:t>
            </a:r>
            <a:r>
              <a:rPr lang="tr-TR" sz="2000" dirty="0" err="1">
                <a:solidFill>
                  <a:srgbClr val="003296"/>
                </a:solidFill>
              </a:rPr>
              <a:t>End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>
                <a:solidFill>
                  <a:srgbClr val="003296"/>
                </a:solidFill>
              </a:rPr>
              <a:t>date</a:t>
            </a:r>
            <a:r>
              <a:rPr lang="tr-TR" sz="2000" dirty="0">
                <a:solidFill>
                  <a:srgbClr val="003296"/>
                </a:solidFill>
              </a:rPr>
              <a:t>" (Bitiş tarihi) yazın-  </a:t>
            </a:r>
            <a:r>
              <a:rPr lang="tr-TR" sz="2000" dirty="0" err="1" smtClean="0">
                <a:solidFill>
                  <a:srgbClr val="003296"/>
                </a:solidFill>
              </a:rPr>
              <a:t>Save</a:t>
            </a:r>
            <a:r>
              <a:rPr lang="tr-TR" sz="2000" dirty="0" smtClean="0">
                <a:solidFill>
                  <a:srgbClr val="003296"/>
                </a:solidFill>
              </a:rPr>
              <a:t> –EXPORT –Çıktı alıp imzalama ve tarama – Arşive yükle (tüm ispat belgeleriyle birlikte) – Arşivden ilgili raporun ilgili alanına yükle - </a:t>
            </a:r>
            <a:r>
              <a:rPr lang="tr-TR" sz="2000" dirty="0" err="1" smtClean="0">
                <a:solidFill>
                  <a:srgbClr val="003296"/>
                </a:solidFill>
              </a:rPr>
              <a:t>Submit</a:t>
            </a:r>
            <a:endParaRPr lang="tr-TR" sz="2000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4331" y="1011170"/>
            <a:ext cx="5795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Ana </a:t>
            </a:r>
            <a:r>
              <a:rPr lang="tr-TR" sz="2800" b="1" dirty="0">
                <a:solidFill>
                  <a:schemeClr val="tx2"/>
                </a:solidFill>
              </a:rPr>
              <a:t>yararlanıcı hesabının oluşturulması </a:t>
            </a:r>
            <a:endParaRPr lang="bg-BG" sz="2800" b="1" dirty="0">
              <a:solidFill>
                <a:schemeClr val="tx2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01824" y="2276872"/>
            <a:ext cx="801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003296"/>
                </a:solidFill>
              </a:rPr>
              <a:t>Ana Yararlanıcıya kullanıcı adı ve şifresi gelir. Program </a:t>
            </a:r>
            <a:r>
              <a:rPr lang="tr-TR" dirty="0">
                <a:solidFill>
                  <a:schemeClr val="tx2"/>
                </a:solidFill>
              </a:rPr>
              <a:t>i</a:t>
            </a:r>
            <a:r>
              <a:rPr lang="tr-TR" dirty="0" smtClean="0">
                <a:solidFill>
                  <a:schemeClr val="tx2"/>
                </a:solidFill>
              </a:rPr>
              <a:t>nternet </a:t>
            </a:r>
            <a:r>
              <a:rPr lang="tr-TR" dirty="0" smtClean="0">
                <a:solidFill>
                  <a:srgbClr val="003296"/>
                </a:solidFill>
              </a:rPr>
              <a:t>sayfasında </a:t>
            </a:r>
            <a:r>
              <a:rPr lang="tr-TR" dirty="0" err="1">
                <a:solidFill>
                  <a:srgbClr val="003296"/>
                </a:solidFill>
              </a:rPr>
              <a:t>portalın</a:t>
            </a:r>
            <a:r>
              <a:rPr lang="tr-TR" dirty="0">
                <a:solidFill>
                  <a:srgbClr val="003296"/>
                </a:solidFill>
              </a:rPr>
              <a:t> uzantısı mevcuttur.</a:t>
            </a:r>
          </a:p>
          <a:p>
            <a:pPr algn="just"/>
            <a:r>
              <a:rPr lang="tr-TR" dirty="0">
                <a:solidFill>
                  <a:srgbClr val="003296"/>
                </a:solidFill>
              </a:rPr>
              <a:t>Ana yararlanıcı </a:t>
            </a:r>
            <a:r>
              <a:rPr lang="tr-TR" dirty="0">
                <a:solidFill>
                  <a:schemeClr val="tx2"/>
                </a:solidFill>
              </a:rPr>
              <a:t>diğer </a:t>
            </a:r>
            <a:r>
              <a:rPr lang="tr-TR" dirty="0" smtClean="0">
                <a:solidFill>
                  <a:schemeClr val="tx2"/>
                </a:solidFill>
              </a:rPr>
              <a:t>ortak </a:t>
            </a:r>
            <a:r>
              <a:rPr lang="tr-TR" dirty="0" smtClean="0">
                <a:solidFill>
                  <a:srgbClr val="003296"/>
                </a:solidFill>
              </a:rPr>
              <a:t>için </a:t>
            </a:r>
            <a:r>
              <a:rPr lang="tr-TR" dirty="0">
                <a:solidFill>
                  <a:srgbClr val="003296"/>
                </a:solidFill>
              </a:rPr>
              <a:t>hesap </a:t>
            </a:r>
            <a:r>
              <a:rPr lang="tr-TR" dirty="0" smtClean="0">
                <a:solidFill>
                  <a:srgbClr val="003296"/>
                </a:solidFill>
              </a:rPr>
              <a:t>oluşturmakla yükümlüdür.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52523" y="4072449"/>
            <a:ext cx="489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3296"/>
                </a:solidFill>
              </a:rPr>
              <a:t> </a:t>
            </a:r>
            <a:r>
              <a:rPr lang="tr-TR" sz="2800" b="1" dirty="0">
                <a:solidFill>
                  <a:srgbClr val="003296"/>
                </a:solidFill>
              </a:rPr>
              <a:t>Alt kullanıcıların oluşturulması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3103" y="5013176"/>
            <a:ext cx="801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Menü - Project </a:t>
            </a:r>
            <a:r>
              <a:rPr lang="tr-TR" dirty="0" err="1" smtClean="0">
                <a:solidFill>
                  <a:schemeClr val="tx2"/>
                </a:solidFill>
              </a:rPr>
              <a:t>beneficiaries</a:t>
            </a:r>
            <a:r>
              <a:rPr lang="tr-TR" dirty="0" smtClean="0">
                <a:solidFill>
                  <a:schemeClr val="tx2"/>
                </a:solidFill>
              </a:rPr>
              <a:t>- </a:t>
            </a:r>
            <a:r>
              <a:rPr lang="tr-TR" dirty="0" err="1" smtClean="0">
                <a:solidFill>
                  <a:schemeClr val="tx2"/>
                </a:solidFill>
              </a:rPr>
              <a:t>add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beneficiary</a:t>
            </a:r>
            <a:r>
              <a:rPr lang="tr-TR" dirty="0" smtClean="0">
                <a:solidFill>
                  <a:schemeClr val="tx2"/>
                </a:solidFill>
              </a:rPr>
              <a:t>-bilgilerin girilmesi(kullanıcı adı, şifre, yararlanıcı e-postası vb)-</a:t>
            </a:r>
            <a:r>
              <a:rPr lang="tr-TR" dirty="0" err="1" smtClean="0">
                <a:solidFill>
                  <a:schemeClr val="tx2"/>
                </a:solidFill>
              </a:rPr>
              <a:t>save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634" y="1038250"/>
            <a:ext cx="84672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Sözleşme </a:t>
            </a:r>
            <a:r>
              <a:rPr lang="it-IT" sz="2400" b="1" dirty="0">
                <a:solidFill>
                  <a:srgbClr val="003296"/>
                </a:solidFill>
              </a:rPr>
              <a:t>değişikliği talebinin </a:t>
            </a:r>
            <a:r>
              <a:rPr lang="it-IT" sz="2400" b="1" dirty="0" smtClean="0">
                <a:solidFill>
                  <a:srgbClr val="003296"/>
                </a:solidFill>
              </a:rPr>
              <a:t>hazırlanması</a:t>
            </a:r>
            <a:r>
              <a:rPr lang="tr-TR" sz="2400" b="1" dirty="0" smtClean="0">
                <a:solidFill>
                  <a:srgbClr val="003296"/>
                </a:solidFill>
              </a:rPr>
              <a:t> ve gönderilmesi</a:t>
            </a:r>
          </a:p>
          <a:p>
            <a:pPr algn="just"/>
            <a:endParaRPr lang="tr-TR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 smtClean="0">
                <a:solidFill>
                  <a:srgbClr val="003296"/>
                </a:solidFill>
              </a:rPr>
              <a:t>Project </a:t>
            </a:r>
            <a:r>
              <a:rPr lang="tr-TR" sz="2000" dirty="0" err="1" smtClean="0">
                <a:solidFill>
                  <a:srgbClr val="003296"/>
                </a:solidFill>
              </a:rPr>
              <a:t>information</a:t>
            </a:r>
            <a:r>
              <a:rPr lang="tr-TR" sz="2000" dirty="0" smtClean="0">
                <a:solidFill>
                  <a:srgbClr val="003296"/>
                </a:solidFill>
              </a:rPr>
              <a:t> - Project </a:t>
            </a:r>
            <a:r>
              <a:rPr lang="tr-TR" sz="2000" dirty="0" err="1" smtClean="0">
                <a:solidFill>
                  <a:srgbClr val="003296"/>
                </a:solidFill>
              </a:rPr>
              <a:t>details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>
                <a:solidFill>
                  <a:srgbClr val="003296"/>
                </a:solidFill>
              </a:rPr>
              <a:t>Changes</a:t>
            </a:r>
            <a:r>
              <a:rPr lang="tr-TR" sz="2000" dirty="0">
                <a:solidFill>
                  <a:srgbClr val="003296"/>
                </a:solidFill>
              </a:rPr>
              <a:t> </a:t>
            </a:r>
            <a:r>
              <a:rPr lang="tr-TR" sz="2000" dirty="0" err="1" smtClean="0">
                <a:solidFill>
                  <a:srgbClr val="003296"/>
                </a:solidFill>
              </a:rPr>
              <a:t>View</a:t>
            </a:r>
            <a:r>
              <a:rPr lang="tr-TR" sz="2000" dirty="0" smtClean="0">
                <a:solidFill>
                  <a:srgbClr val="003296"/>
                </a:solidFill>
              </a:rPr>
              <a:t>/</a:t>
            </a:r>
            <a:r>
              <a:rPr lang="tr-TR" sz="2000" dirty="0" err="1" smtClean="0">
                <a:solidFill>
                  <a:srgbClr val="003296"/>
                </a:solidFill>
              </a:rPr>
              <a:t>Edit</a:t>
            </a:r>
            <a:r>
              <a:rPr lang="tr-TR" sz="2000" dirty="0">
                <a:solidFill>
                  <a:srgbClr val="003296"/>
                </a:solidFill>
              </a:rPr>
              <a:t>- </a:t>
            </a:r>
            <a:r>
              <a:rPr lang="tr-TR" sz="2000" dirty="0" err="1" smtClean="0">
                <a:solidFill>
                  <a:srgbClr val="003296"/>
                </a:solidFill>
              </a:rPr>
              <a:t>Edit</a:t>
            </a:r>
            <a:r>
              <a:rPr lang="tr-TR" sz="2000" dirty="0" smtClean="0">
                <a:solidFill>
                  <a:srgbClr val="003296"/>
                </a:solidFill>
              </a:rPr>
              <a:t>- </a:t>
            </a:r>
            <a:r>
              <a:rPr lang="tr-TR" sz="2000" dirty="0">
                <a:solidFill>
                  <a:srgbClr val="003296"/>
                </a:solidFill>
              </a:rPr>
              <a:t>Formu </a:t>
            </a:r>
            <a:r>
              <a:rPr lang="tr-TR" sz="2000" dirty="0" smtClean="0">
                <a:solidFill>
                  <a:srgbClr val="003296"/>
                </a:solidFill>
              </a:rPr>
              <a:t>doldurun-</a:t>
            </a:r>
            <a:r>
              <a:rPr lang="tr-TR" sz="2000" dirty="0" err="1" smtClean="0">
                <a:solidFill>
                  <a:srgbClr val="003296"/>
                </a:solidFill>
              </a:rPr>
              <a:t>Upload</a:t>
            </a:r>
            <a:r>
              <a:rPr lang="tr-TR" sz="2000" dirty="0" smtClean="0">
                <a:solidFill>
                  <a:srgbClr val="003296"/>
                </a:solidFill>
              </a:rPr>
              <a:t>- Ek 8 Değişiklik talebi ve diğer gerekli görülen belgeler </a:t>
            </a:r>
            <a:r>
              <a:rPr lang="tr-TR" sz="2000" dirty="0" err="1" smtClean="0">
                <a:solidFill>
                  <a:srgbClr val="003296"/>
                </a:solidFill>
              </a:rPr>
              <a:t>zip</a:t>
            </a:r>
            <a:r>
              <a:rPr lang="tr-TR" sz="2000" dirty="0" smtClean="0">
                <a:solidFill>
                  <a:srgbClr val="003296"/>
                </a:solidFill>
              </a:rPr>
              <a:t> yapıp yüklenir- Update </a:t>
            </a:r>
            <a:r>
              <a:rPr lang="tr-TR" sz="2000" dirty="0" err="1" smtClean="0">
                <a:solidFill>
                  <a:srgbClr val="003296"/>
                </a:solidFill>
              </a:rPr>
              <a:t>changes</a:t>
            </a:r>
            <a:r>
              <a:rPr lang="tr-TR" sz="2000" dirty="0">
                <a:solidFill>
                  <a:srgbClr val="003296"/>
                </a:solidFill>
              </a:rPr>
              <a:t>-                                - </a:t>
            </a:r>
            <a:r>
              <a:rPr lang="tr-TR" sz="2000" dirty="0" err="1">
                <a:solidFill>
                  <a:srgbClr val="003296"/>
                </a:solidFill>
              </a:rPr>
              <a:t>Submit</a:t>
            </a:r>
            <a:endParaRPr lang="tr-TR" sz="2000" dirty="0" smtClean="0">
              <a:solidFill>
                <a:srgbClr val="00329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2217"/>
            <a:ext cx="4486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8527"/>
            <a:ext cx="1672701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343" y="1090625"/>
            <a:ext cx="84672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Yararlanıcı </a:t>
            </a:r>
            <a:r>
              <a:rPr lang="tr-TR" sz="2400" b="1" dirty="0" err="1" smtClean="0">
                <a:solidFill>
                  <a:srgbClr val="003296"/>
                </a:solidFill>
              </a:rPr>
              <a:t>Portalına</a:t>
            </a:r>
            <a:r>
              <a:rPr lang="tr-TR" sz="2400" b="1" dirty="0" smtClean="0">
                <a:solidFill>
                  <a:srgbClr val="003296"/>
                </a:solidFill>
              </a:rPr>
              <a:t> İlişkin Bağlantılar</a:t>
            </a:r>
          </a:p>
          <a:p>
            <a:pPr algn="ctr"/>
            <a:endParaRPr lang="tr-TR" sz="2400" b="1" dirty="0" smtClean="0">
              <a:solidFill>
                <a:srgbClr val="003296"/>
              </a:solidFill>
            </a:endParaRPr>
          </a:p>
          <a:p>
            <a:r>
              <a:rPr lang="tr-TR" b="1" dirty="0" smtClean="0">
                <a:solidFill>
                  <a:srgbClr val="003296"/>
                </a:solidFill>
              </a:rPr>
              <a:t>Portal </a:t>
            </a:r>
            <a:r>
              <a:rPr lang="tr-TR" b="1" dirty="0">
                <a:solidFill>
                  <a:srgbClr val="003296"/>
                </a:solidFill>
              </a:rPr>
              <a:t>Giriş Ekranı: </a:t>
            </a:r>
            <a:r>
              <a:rPr lang="tr-TR" dirty="0">
                <a:solidFill>
                  <a:srgbClr val="003296"/>
                </a:solidFill>
                <a:hlinkClick r:id="rId6"/>
              </a:rPr>
              <a:t>https://</a:t>
            </a:r>
            <a:r>
              <a:rPr lang="tr-TR" dirty="0" smtClean="0">
                <a:solidFill>
                  <a:srgbClr val="003296"/>
                </a:solidFill>
                <a:hlinkClick r:id="rId6"/>
              </a:rPr>
              <a:t>bp-ipacbc-bgtr.mrrb.bg/beneficiary/login</a:t>
            </a:r>
            <a:r>
              <a:rPr lang="tr-TR" dirty="0" smtClean="0">
                <a:solidFill>
                  <a:srgbClr val="003296"/>
                </a:solidFill>
              </a:rPr>
              <a:t> </a:t>
            </a:r>
          </a:p>
          <a:p>
            <a:endParaRPr lang="tr-TR" dirty="0" smtClean="0">
              <a:solidFill>
                <a:srgbClr val="003296"/>
              </a:solidFill>
            </a:endParaRPr>
          </a:p>
          <a:p>
            <a:r>
              <a:rPr lang="tr-TR" b="1" dirty="0" smtClean="0">
                <a:solidFill>
                  <a:srgbClr val="003296"/>
                </a:solidFill>
              </a:rPr>
              <a:t>Portal </a:t>
            </a:r>
            <a:r>
              <a:rPr lang="tr-TR" b="1" dirty="0">
                <a:solidFill>
                  <a:srgbClr val="003296"/>
                </a:solidFill>
              </a:rPr>
              <a:t>Kullanım Kılavuzu: </a:t>
            </a:r>
            <a:r>
              <a:rPr lang="tr-TR" dirty="0">
                <a:solidFill>
                  <a:srgbClr val="003296"/>
                </a:solidFill>
                <a:hlinkClick r:id="rId7"/>
              </a:rPr>
              <a:t>http://</a:t>
            </a:r>
            <a:r>
              <a:rPr lang="tr-TR" dirty="0" smtClean="0">
                <a:solidFill>
                  <a:srgbClr val="003296"/>
                </a:solidFill>
                <a:hlinkClick r:id="rId7"/>
              </a:rPr>
              <a:t>www.ipacbc-bgtr.eu/tr/implementation-stage-news/ikinci-cagri-kapsaminda-proje-uygulama-rehberi-versiyon-2-agustos-2020-0</a:t>
            </a:r>
            <a:endParaRPr lang="tr-TR" dirty="0" smtClean="0">
              <a:solidFill>
                <a:srgbClr val="003296"/>
              </a:solidFill>
            </a:endParaRPr>
          </a:p>
          <a:p>
            <a:endParaRPr lang="tr-TR" dirty="0" smtClean="0">
              <a:solidFill>
                <a:srgbClr val="003296"/>
              </a:solidFill>
            </a:endParaRPr>
          </a:p>
          <a:p>
            <a:r>
              <a:rPr lang="tr-TR" b="1" dirty="0">
                <a:solidFill>
                  <a:srgbClr val="003296"/>
                </a:solidFill>
              </a:rPr>
              <a:t>Türkçe çevirisi:  </a:t>
            </a:r>
            <a:r>
              <a:rPr lang="tr-TR" dirty="0">
                <a:solidFill>
                  <a:srgbClr val="003296"/>
                </a:solidFill>
                <a:hlinkClick r:id="rId8"/>
              </a:rPr>
              <a:t>http://</a:t>
            </a:r>
            <a:r>
              <a:rPr lang="tr-TR" dirty="0" smtClean="0">
                <a:solidFill>
                  <a:srgbClr val="003296"/>
                </a:solidFill>
                <a:hlinkClick r:id="rId8"/>
              </a:rPr>
              <a:t>cbc.ab.gov.tr/siteimages/documents/BG-TR/Yararlan%C4%B1c%C4%B1%20Portal%C4%B1%20Kullan%C4%B1m%20K%C4%B1lavuzu.pdf</a:t>
            </a:r>
            <a:r>
              <a:rPr lang="tr-TR" dirty="0" smtClean="0">
                <a:solidFill>
                  <a:srgbClr val="003296"/>
                </a:solidFill>
              </a:rPr>
              <a:t> </a:t>
            </a:r>
          </a:p>
          <a:p>
            <a:endParaRPr lang="tr-TR" dirty="0">
              <a:solidFill>
                <a:srgbClr val="003296"/>
              </a:solidFill>
            </a:endParaRPr>
          </a:p>
          <a:p>
            <a:r>
              <a:rPr lang="tr-TR" b="1" dirty="0">
                <a:solidFill>
                  <a:srgbClr val="003296"/>
                </a:solidFill>
              </a:rPr>
              <a:t>Eğitim Notları: </a:t>
            </a:r>
            <a:r>
              <a:rPr lang="tr-TR" dirty="0">
                <a:solidFill>
                  <a:srgbClr val="003296"/>
                </a:solidFill>
                <a:hlinkClick r:id="rId9"/>
              </a:rPr>
              <a:t>https://</a:t>
            </a:r>
            <a:r>
              <a:rPr lang="tr-TR" dirty="0" smtClean="0">
                <a:solidFill>
                  <a:srgbClr val="003296"/>
                </a:solidFill>
                <a:hlinkClick r:id="rId9"/>
              </a:rPr>
              <a:t>cbc.ab.gov.tr/sayfa/30334/interreg-ipa-bulgaristanturkiye-sinir-otesi-isbirligi-programi-yararlanici-portali-egitimi-notlari-yayimlanmistir</a:t>
            </a:r>
            <a:r>
              <a:rPr lang="tr-TR" dirty="0" smtClean="0">
                <a:solidFill>
                  <a:srgbClr val="003296"/>
                </a:solidFill>
              </a:rPr>
              <a:t> </a:t>
            </a:r>
          </a:p>
          <a:p>
            <a:r>
              <a:rPr lang="tr-TR" dirty="0" smtClean="0">
                <a:solidFill>
                  <a:srgbClr val="003296"/>
                </a:solidFill>
              </a:rPr>
              <a:t> </a:t>
            </a:r>
          </a:p>
          <a:p>
            <a:pPr algn="ctr"/>
            <a:endParaRPr lang="tr-TR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165304"/>
            <a:ext cx="9152554" cy="7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20" y="11663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1700808"/>
            <a:ext cx="8553346" cy="48965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g-BG" sz="2000" dirty="0" smtClean="0">
              <a:solidFill>
                <a:srgbClr val="003296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1" y="1412775"/>
            <a:ext cx="8553346" cy="51845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251521" y="1124744"/>
            <a:ext cx="8553346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323527" y="2348880"/>
            <a:ext cx="84813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TEŞEKKÜRLER</a:t>
            </a:r>
            <a:r>
              <a:rPr lang="en-GB" sz="4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!</a:t>
            </a:r>
            <a:endParaRPr lang="tr-TR" sz="4800" b="1" dirty="0" smtClean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  <a:p>
            <a:pPr algn="ctr"/>
            <a:endParaRPr lang="tr-TR" sz="4400" b="1" dirty="0" smtClean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OS Destek Ofisi Edirne</a:t>
            </a: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Adres: </a:t>
            </a:r>
            <a:r>
              <a:rPr lang="tr-TR" sz="2800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Saraçlar Cad. Eser Yavaş İş Merkezi No:21/6 Edirne</a:t>
            </a: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E-posta: </a:t>
            </a:r>
            <a:r>
              <a:rPr lang="tr-TR" sz="2800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jtsedirne@ab.gov.tr</a:t>
            </a:r>
            <a:endParaRPr lang="en-GB" sz="2800" dirty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77" y="5813115"/>
            <a:ext cx="3151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295" y="1916832"/>
            <a:ext cx="8371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solidFill>
                  <a:srgbClr val="003296"/>
                </a:solidFill>
              </a:rPr>
              <a:t>Yararlanıcı </a:t>
            </a:r>
            <a:r>
              <a:rPr lang="tr-TR" sz="2400" dirty="0" err="1" smtClean="0">
                <a:solidFill>
                  <a:srgbClr val="003296"/>
                </a:solidFill>
              </a:rPr>
              <a:t>Portalı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b="1" dirty="0" smtClean="0">
                <a:solidFill>
                  <a:schemeClr val="tx2"/>
                </a:solidFill>
              </a:rPr>
              <a:t>(BP) </a:t>
            </a:r>
            <a:r>
              <a:rPr lang="tr-TR" sz="2400" dirty="0" smtClean="0">
                <a:solidFill>
                  <a:srgbClr val="003296"/>
                </a:solidFill>
              </a:rPr>
              <a:t>aracılığıyla kullanılabilecek olan iletişim kanalları</a:t>
            </a:r>
            <a:r>
              <a:rPr lang="en-US" sz="2400" dirty="0" smtClean="0">
                <a:solidFill>
                  <a:srgbClr val="003296"/>
                </a:solidFill>
              </a:rPr>
              <a:t>:</a:t>
            </a:r>
            <a:endParaRPr lang="en-US" sz="2400" dirty="0">
              <a:solidFill>
                <a:srgbClr val="003296"/>
              </a:solidFill>
            </a:endParaRPr>
          </a:p>
          <a:p>
            <a:pPr marL="457200" indent="-457200" algn="just">
              <a:buAutoNum type="arabicPeriod"/>
            </a:pPr>
            <a:r>
              <a:rPr lang="tr-TR" sz="2400" dirty="0" smtClean="0">
                <a:solidFill>
                  <a:srgbClr val="003296"/>
                </a:solidFill>
              </a:rPr>
              <a:t>Dosya yükleme</a:t>
            </a:r>
            <a:r>
              <a:rPr lang="en-US" sz="2400" dirty="0" smtClean="0">
                <a:solidFill>
                  <a:srgbClr val="003296"/>
                </a:solidFill>
              </a:rPr>
              <a:t>– </a:t>
            </a:r>
            <a:r>
              <a:rPr lang="tr-TR" sz="2400" dirty="0" smtClean="0">
                <a:solidFill>
                  <a:srgbClr val="003296"/>
                </a:solidFill>
              </a:rPr>
              <a:t>tüm kullanıcılar;</a:t>
            </a:r>
            <a:endParaRPr lang="tr-TR" sz="2400" dirty="0" smtClean="0">
              <a:solidFill>
                <a:srgbClr val="9900FF"/>
              </a:solidFill>
            </a:endParaRPr>
          </a:p>
          <a:p>
            <a:pPr marL="457200" indent="-457200" algn="just">
              <a:buAutoNum type="arabicPeriod"/>
            </a:pPr>
            <a:r>
              <a:rPr lang="tr-TR" sz="2400" dirty="0" smtClean="0">
                <a:solidFill>
                  <a:srgbClr val="003296"/>
                </a:solidFill>
              </a:rPr>
              <a:t>Mesajlar</a:t>
            </a:r>
            <a:r>
              <a:rPr lang="en-US" sz="2400" dirty="0" smtClean="0">
                <a:solidFill>
                  <a:srgbClr val="003296"/>
                </a:solidFill>
              </a:rPr>
              <a:t> – </a:t>
            </a:r>
            <a:r>
              <a:rPr lang="tr-TR" sz="2400" dirty="0" smtClean="0">
                <a:solidFill>
                  <a:srgbClr val="003296"/>
                </a:solidFill>
              </a:rPr>
              <a:t>tüm kullanıcılar</a:t>
            </a:r>
            <a:r>
              <a:rPr lang="en-US" sz="2400" dirty="0" smtClean="0">
                <a:solidFill>
                  <a:srgbClr val="003296"/>
                </a:solidFill>
              </a:rPr>
              <a:t>; </a:t>
            </a:r>
            <a:endParaRPr lang="tr-TR" sz="2400" dirty="0" smtClean="0">
              <a:solidFill>
                <a:srgbClr val="9900FF"/>
              </a:solidFill>
            </a:endParaRPr>
          </a:p>
          <a:p>
            <a:pPr marL="457200" indent="-457200" algn="just">
              <a:buAutoNum type="arabicPeriod"/>
            </a:pPr>
            <a:r>
              <a:rPr lang="tr-TR" sz="2400" dirty="0" smtClean="0">
                <a:solidFill>
                  <a:srgbClr val="003296"/>
                </a:solidFill>
              </a:rPr>
              <a:t>Belge sunma</a:t>
            </a:r>
            <a:r>
              <a:rPr lang="en-GB" sz="2400" dirty="0" smtClean="0">
                <a:solidFill>
                  <a:srgbClr val="003296"/>
                </a:solidFill>
              </a:rPr>
              <a:t>– </a:t>
            </a:r>
            <a:r>
              <a:rPr lang="tr-TR" sz="2400" dirty="0" smtClean="0">
                <a:solidFill>
                  <a:srgbClr val="003296"/>
                </a:solidFill>
              </a:rPr>
              <a:t>sadece ana yararlanıcı</a:t>
            </a:r>
            <a:r>
              <a:rPr lang="en-GB" sz="2400" dirty="0" smtClean="0">
                <a:solidFill>
                  <a:srgbClr val="003296"/>
                </a:solidFill>
              </a:rPr>
              <a:t>; </a:t>
            </a:r>
            <a:endParaRPr lang="tr-TR" sz="2400" dirty="0" smtClean="0">
              <a:solidFill>
                <a:srgbClr val="9900FF"/>
              </a:solidFill>
            </a:endParaRPr>
          </a:p>
          <a:p>
            <a:pPr marL="457200" indent="-457200" algn="just">
              <a:buAutoNum type="arabicPeriod"/>
            </a:pPr>
            <a:r>
              <a:rPr lang="tr-TR" sz="2400" dirty="0" smtClean="0">
                <a:solidFill>
                  <a:srgbClr val="003296"/>
                </a:solidFill>
              </a:rPr>
              <a:t>Proje </a:t>
            </a:r>
            <a:r>
              <a:rPr lang="tr-TR" sz="2400" dirty="0">
                <a:solidFill>
                  <a:srgbClr val="003296"/>
                </a:solidFill>
              </a:rPr>
              <a:t>değişiklikleri ve diğer talepler</a:t>
            </a:r>
            <a:r>
              <a:rPr lang="tr-TR" sz="2400" dirty="0">
                <a:solidFill>
                  <a:srgbClr val="9900FF"/>
                </a:solidFill>
              </a:rPr>
              <a:t> </a:t>
            </a:r>
            <a:endParaRPr lang="tr-TR" sz="2400" dirty="0" smtClean="0">
              <a:solidFill>
                <a:srgbClr val="99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220" y="1090625"/>
            <a:ext cx="579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3296"/>
                </a:solidFill>
              </a:rPr>
              <a:t>İLETİŞİM</a:t>
            </a:r>
            <a:endParaRPr lang="bg-BG" sz="28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1640" y="772074"/>
            <a:ext cx="579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3296"/>
                </a:solidFill>
              </a:rPr>
              <a:t>GENEL GÖRÜNÜM</a:t>
            </a:r>
            <a:endParaRPr lang="bg-BG" sz="2800" b="1" dirty="0">
              <a:solidFill>
                <a:srgbClr val="0032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0" y="1772816"/>
            <a:ext cx="80295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9935836"/>
              </p:ext>
            </p:extLst>
          </p:nvPr>
        </p:nvGraphicFramePr>
        <p:xfrm>
          <a:off x="183569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4330" y="1090625"/>
            <a:ext cx="579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MALİ YÖNETİM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400" b="1" dirty="0" smtClean="0">
              <a:solidFill>
                <a:srgbClr val="003296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3296"/>
                </a:solidFill>
              </a:rPr>
              <a:t>İletileri gönderme</a:t>
            </a: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  <a:p>
            <a:pPr algn="just"/>
            <a:r>
              <a:rPr lang="tr-TR" sz="2400" dirty="0" err="1" smtClean="0">
                <a:solidFill>
                  <a:srgbClr val="003296"/>
                </a:solidFill>
              </a:rPr>
              <a:t>Communication</a:t>
            </a:r>
            <a:r>
              <a:rPr lang="tr-TR" sz="2400" dirty="0" smtClean="0">
                <a:solidFill>
                  <a:srgbClr val="003296"/>
                </a:solidFill>
              </a:rPr>
              <a:t>- </a:t>
            </a:r>
            <a:r>
              <a:rPr lang="tr-TR" sz="2400" dirty="0" err="1" smtClean="0">
                <a:solidFill>
                  <a:srgbClr val="003296"/>
                </a:solidFill>
              </a:rPr>
              <a:t>my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messages</a:t>
            </a:r>
            <a:r>
              <a:rPr lang="tr-TR" sz="2400" dirty="0" smtClean="0">
                <a:solidFill>
                  <a:srgbClr val="003296"/>
                </a:solidFill>
              </a:rPr>
              <a:t> - New </a:t>
            </a:r>
            <a:r>
              <a:rPr lang="tr-TR" sz="2400" dirty="0" err="1" smtClean="0">
                <a:solidFill>
                  <a:srgbClr val="003296"/>
                </a:solidFill>
              </a:rPr>
              <a:t>message</a:t>
            </a:r>
            <a:r>
              <a:rPr lang="tr-TR" sz="2400" dirty="0" smtClean="0">
                <a:solidFill>
                  <a:srgbClr val="003296"/>
                </a:solidFill>
              </a:rPr>
              <a:t> - dosya alıcısı belirlenir - ileti gönderme</a:t>
            </a: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3296"/>
                </a:solidFill>
              </a:rPr>
              <a:t>Dosyaların </a:t>
            </a:r>
            <a:r>
              <a:rPr lang="tr-TR" sz="2400" b="1" dirty="0">
                <a:solidFill>
                  <a:srgbClr val="003296"/>
                </a:solidFill>
              </a:rPr>
              <a:t>yüklenmesi</a:t>
            </a:r>
          </a:p>
          <a:p>
            <a:pPr algn="just"/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sz="2400" dirty="0" smtClean="0">
                <a:solidFill>
                  <a:srgbClr val="003296"/>
                </a:solidFill>
              </a:rPr>
              <a:t>File </a:t>
            </a:r>
            <a:r>
              <a:rPr lang="tr-TR" sz="2400" dirty="0" err="1" smtClean="0">
                <a:solidFill>
                  <a:srgbClr val="003296"/>
                </a:solidFill>
              </a:rPr>
              <a:t>system</a:t>
            </a:r>
            <a:r>
              <a:rPr lang="tr-TR" sz="2400" dirty="0" smtClean="0">
                <a:solidFill>
                  <a:srgbClr val="003296"/>
                </a:solidFill>
              </a:rPr>
              <a:t> – Klasör oluşturma – Dosya yükleme </a:t>
            </a:r>
            <a:endParaRPr lang="tr-TR" sz="2400" dirty="0">
              <a:solidFill>
                <a:srgbClr val="003296"/>
              </a:solidFill>
            </a:endParaRPr>
          </a:p>
          <a:p>
            <a:pPr algn="just"/>
            <a:endParaRPr lang="en-GB" sz="24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003296"/>
                </a:solidFill>
              </a:rPr>
              <a:t>Proje </a:t>
            </a:r>
            <a:r>
              <a:rPr lang="tr-TR" sz="2400" b="1" dirty="0">
                <a:solidFill>
                  <a:srgbClr val="003296"/>
                </a:solidFill>
              </a:rPr>
              <a:t>Satın Alma Planının </a:t>
            </a:r>
            <a:r>
              <a:rPr lang="tr-TR" sz="2400" b="1" dirty="0" smtClean="0">
                <a:solidFill>
                  <a:srgbClr val="003296"/>
                </a:solidFill>
              </a:rPr>
              <a:t>Hazırlanması</a:t>
            </a:r>
          </a:p>
          <a:p>
            <a:pPr algn="just"/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 smtClean="0">
                <a:solidFill>
                  <a:srgbClr val="003296"/>
                </a:solidFill>
              </a:rPr>
              <a:t>Hibe Sözleşmesinin yürürlüğe girmesini takip eden 10 gün içinde sadece Ana Yararlanıcı tarafından </a:t>
            </a:r>
            <a:r>
              <a:rPr lang="tr-TR" sz="2000" dirty="0" err="1" smtClean="0">
                <a:solidFill>
                  <a:srgbClr val="003296"/>
                </a:solidFill>
              </a:rPr>
              <a:t>OS'ye</a:t>
            </a:r>
            <a:r>
              <a:rPr lang="tr-TR" sz="2000" dirty="0" smtClean="0">
                <a:solidFill>
                  <a:srgbClr val="003296"/>
                </a:solidFill>
              </a:rPr>
              <a:t> teslim edilmelidir.</a:t>
            </a: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r>
              <a:rPr lang="tr-TR" sz="2400" dirty="0" err="1" smtClean="0">
                <a:solidFill>
                  <a:srgbClr val="003296"/>
                </a:solidFill>
              </a:rPr>
              <a:t>Payments</a:t>
            </a:r>
            <a:r>
              <a:rPr lang="tr-TR" sz="2400" dirty="0">
                <a:solidFill>
                  <a:srgbClr val="003296"/>
                </a:solidFill>
              </a:rPr>
              <a:t>- </a:t>
            </a:r>
            <a:r>
              <a:rPr lang="tr-TR" sz="2400" dirty="0" err="1" smtClean="0">
                <a:solidFill>
                  <a:srgbClr val="003296"/>
                </a:solidFill>
              </a:rPr>
              <a:t>Procurement</a:t>
            </a:r>
            <a:r>
              <a:rPr lang="tr-TR" sz="2400" dirty="0">
                <a:solidFill>
                  <a:srgbClr val="003296"/>
                </a:solidFill>
              </a:rPr>
              <a:t> - </a:t>
            </a:r>
            <a:r>
              <a:rPr lang="tr-TR" sz="2400" dirty="0" err="1">
                <a:solidFill>
                  <a:srgbClr val="003296"/>
                </a:solidFill>
              </a:rPr>
              <a:t>Add</a:t>
            </a:r>
            <a:r>
              <a:rPr lang="tr-TR" sz="2400" dirty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Record</a:t>
            </a:r>
            <a:r>
              <a:rPr lang="tr-TR" sz="2400" dirty="0" smtClean="0">
                <a:solidFill>
                  <a:srgbClr val="003296"/>
                </a:solidFill>
              </a:rPr>
              <a:t> – Satın alma bilgilerinin girilmesi – Taslağın kontrolü- </a:t>
            </a:r>
            <a:r>
              <a:rPr lang="tr-TR" sz="2400" dirty="0" err="1" smtClean="0">
                <a:solidFill>
                  <a:srgbClr val="003296"/>
                </a:solidFill>
              </a:rPr>
              <a:t>Approve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Draft</a:t>
            </a:r>
            <a:r>
              <a:rPr lang="tr-TR" sz="2400" dirty="0" smtClean="0">
                <a:solidFill>
                  <a:srgbClr val="003296"/>
                </a:solidFill>
              </a:rPr>
              <a:t> – </a:t>
            </a:r>
            <a:r>
              <a:rPr lang="tr-TR" sz="2400" dirty="0" err="1" smtClean="0">
                <a:solidFill>
                  <a:srgbClr val="003296"/>
                </a:solidFill>
              </a:rPr>
              <a:t>Procurement</a:t>
            </a:r>
            <a:r>
              <a:rPr lang="tr-TR" sz="2400" dirty="0" smtClean="0">
                <a:solidFill>
                  <a:srgbClr val="003296"/>
                </a:solidFill>
              </a:rPr>
              <a:t> plan </a:t>
            </a:r>
            <a:r>
              <a:rPr lang="tr-TR" sz="2400" dirty="0" err="1" smtClean="0">
                <a:solidFill>
                  <a:srgbClr val="003296"/>
                </a:solidFill>
              </a:rPr>
              <a:t>Export</a:t>
            </a:r>
            <a:r>
              <a:rPr lang="tr-TR" sz="2400" dirty="0" smtClean="0">
                <a:solidFill>
                  <a:srgbClr val="003296"/>
                </a:solidFill>
              </a:rPr>
              <a:t> – İmza ve Mühür – </a:t>
            </a:r>
            <a:r>
              <a:rPr lang="tr-TR" sz="2400" dirty="0" err="1" smtClean="0">
                <a:solidFill>
                  <a:srgbClr val="003296"/>
                </a:solidFill>
              </a:rPr>
              <a:t>Upload</a:t>
            </a:r>
            <a:r>
              <a:rPr lang="tr-TR" sz="2400" dirty="0" smtClean="0">
                <a:solidFill>
                  <a:srgbClr val="003296"/>
                </a:solidFill>
              </a:rPr>
              <a:t> – </a:t>
            </a:r>
            <a:r>
              <a:rPr lang="tr-TR" sz="2400" dirty="0" err="1" smtClean="0">
                <a:solidFill>
                  <a:srgbClr val="003296"/>
                </a:solidFill>
              </a:rPr>
              <a:t>Send</a:t>
            </a:r>
            <a:r>
              <a:rPr lang="tr-TR" sz="2400" dirty="0" smtClean="0">
                <a:solidFill>
                  <a:srgbClr val="003296"/>
                </a:solidFill>
              </a:rPr>
              <a:t> Notification(</a:t>
            </a:r>
            <a:r>
              <a:rPr lang="tr-TR" sz="2400" dirty="0" err="1" smtClean="0">
                <a:solidFill>
                  <a:srgbClr val="003296"/>
                </a:solidFill>
              </a:rPr>
              <a:t>JS’ye</a:t>
            </a:r>
            <a:r>
              <a:rPr lang="tr-TR" sz="2400" dirty="0" smtClean="0">
                <a:solidFill>
                  <a:srgbClr val="003296"/>
                </a:solidFill>
              </a:rPr>
              <a:t> iletme)</a:t>
            </a:r>
            <a:endParaRPr lang="tr-TR" sz="2400" dirty="0">
              <a:solidFill>
                <a:srgbClr val="003296"/>
              </a:solidFill>
            </a:endParaRPr>
          </a:p>
          <a:p>
            <a:pPr algn="just"/>
            <a:r>
              <a:rPr lang="tr-TR" sz="2400" dirty="0">
                <a:solidFill>
                  <a:srgbClr val="003296"/>
                </a:solidFill>
              </a:rPr>
              <a:t>3. Dosyaların yüklenmesi</a:t>
            </a:r>
          </a:p>
          <a:p>
            <a:pPr algn="just"/>
            <a:r>
              <a:rPr lang="tr-TR" sz="2400" dirty="0" smtClean="0">
                <a:solidFill>
                  <a:srgbClr val="003296"/>
                </a:solidFill>
              </a:rPr>
              <a:t>File </a:t>
            </a:r>
            <a:r>
              <a:rPr lang="tr-TR" sz="2400" dirty="0" err="1" smtClean="0">
                <a:solidFill>
                  <a:srgbClr val="003296"/>
                </a:solidFill>
              </a:rPr>
              <a:t>system</a:t>
            </a:r>
            <a:r>
              <a:rPr lang="tr-TR" sz="2400" dirty="0" smtClean="0">
                <a:solidFill>
                  <a:srgbClr val="003296"/>
                </a:solidFill>
              </a:rPr>
              <a:t> – Klasör oluşturma – Dosya yükleme </a:t>
            </a:r>
            <a:endParaRPr lang="tr-TR" sz="2400" dirty="0">
              <a:solidFill>
                <a:srgbClr val="003296"/>
              </a:solidFill>
            </a:endParaRPr>
          </a:p>
          <a:p>
            <a:pPr algn="just"/>
            <a:endParaRPr lang="en-GB" sz="24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Yükleniciler </a:t>
            </a:r>
            <a:r>
              <a:rPr lang="it-IT" sz="2400" b="1" dirty="0">
                <a:solidFill>
                  <a:srgbClr val="003296"/>
                </a:solidFill>
              </a:rPr>
              <a:t>için verilerin girilmesi</a:t>
            </a: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  <a:p>
            <a:pPr algn="just"/>
            <a:r>
              <a:rPr lang="tr-TR" sz="2400" dirty="0" err="1" smtClean="0">
                <a:solidFill>
                  <a:srgbClr val="003296"/>
                </a:solidFill>
              </a:rPr>
              <a:t>Payments</a:t>
            </a:r>
            <a:r>
              <a:rPr lang="tr-TR" sz="2400" dirty="0">
                <a:solidFill>
                  <a:srgbClr val="003296"/>
                </a:solidFill>
              </a:rPr>
              <a:t>- </a:t>
            </a:r>
            <a:r>
              <a:rPr lang="tr-TR" sz="2400" dirty="0" err="1" smtClean="0">
                <a:solidFill>
                  <a:srgbClr val="003296"/>
                </a:solidFill>
              </a:rPr>
              <a:t>Contractors</a:t>
            </a:r>
            <a:r>
              <a:rPr lang="tr-TR" sz="2400" dirty="0">
                <a:solidFill>
                  <a:srgbClr val="003296"/>
                </a:solidFill>
              </a:rPr>
              <a:t> - </a:t>
            </a:r>
            <a:r>
              <a:rPr lang="tr-TR" sz="2400" dirty="0" err="1">
                <a:solidFill>
                  <a:srgbClr val="003296"/>
                </a:solidFill>
              </a:rPr>
              <a:t>Add</a:t>
            </a:r>
            <a:r>
              <a:rPr lang="tr-TR" sz="2400" dirty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Record</a:t>
            </a:r>
            <a:r>
              <a:rPr lang="tr-TR" sz="2400" dirty="0" smtClean="0">
                <a:solidFill>
                  <a:srgbClr val="003296"/>
                </a:solidFill>
              </a:rPr>
              <a:t> – Form doldurma </a:t>
            </a: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r>
              <a:rPr lang="tr-TR" sz="2000" dirty="0" smtClean="0">
                <a:solidFill>
                  <a:srgbClr val="003296"/>
                </a:solidFill>
              </a:rPr>
              <a:t>UIC : Kişisel Tanımlama kodu</a:t>
            </a:r>
          </a:p>
          <a:p>
            <a:pPr algn="just"/>
            <a:r>
              <a:rPr lang="en-GB" sz="2000" dirty="0" err="1">
                <a:solidFill>
                  <a:srgbClr val="003296"/>
                </a:solidFill>
              </a:rPr>
              <a:t>Yüklenici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verilerini</a:t>
            </a:r>
            <a:r>
              <a:rPr lang="en-GB" sz="2000" dirty="0">
                <a:solidFill>
                  <a:srgbClr val="003296"/>
                </a:solidFill>
              </a:rPr>
              <a:t> (</a:t>
            </a:r>
            <a:r>
              <a:rPr lang="en-GB" sz="2000" dirty="0" err="1">
                <a:solidFill>
                  <a:srgbClr val="003296"/>
                </a:solidFill>
              </a:rPr>
              <a:t>şirket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ya</a:t>
            </a:r>
            <a:r>
              <a:rPr lang="en-GB" sz="2000" dirty="0">
                <a:solidFill>
                  <a:srgbClr val="003296"/>
                </a:solidFill>
              </a:rPr>
              <a:t> da </a:t>
            </a:r>
            <a:r>
              <a:rPr lang="en-GB" sz="2000" dirty="0" err="1">
                <a:solidFill>
                  <a:srgbClr val="003296"/>
                </a:solidFill>
              </a:rPr>
              <a:t>gerçek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şahıs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için</a:t>
            </a:r>
            <a:r>
              <a:rPr lang="en-GB" sz="2000" dirty="0">
                <a:solidFill>
                  <a:srgbClr val="003296"/>
                </a:solidFill>
              </a:rPr>
              <a:t>) </a:t>
            </a:r>
            <a:r>
              <a:rPr lang="en-GB" sz="2000" dirty="0" err="1">
                <a:solidFill>
                  <a:srgbClr val="003296"/>
                </a:solidFill>
              </a:rPr>
              <a:t>kaydedin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ve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daha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fazla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kalem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eklemek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için</a:t>
            </a:r>
            <a:r>
              <a:rPr lang="en-GB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listeye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geri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dönün</a:t>
            </a:r>
            <a:r>
              <a:rPr lang="en-GB" sz="2000" dirty="0">
                <a:solidFill>
                  <a:srgbClr val="003296"/>
                </a:solidFill>
              </a:rPr>
              <a:t>; 3, 4, 5 </a:t>
            </a:r>
            <a:r>
              <a:rPr lang="en-GB" sz="2000" dirty="0" err="1">
                <a:solidFill>
                  <a:srgbClr val="003296"/>
                </a:solidFill>
              </a:rPr>
              <a:t>ve</a:t>
            </a:r>
            <a:r>
              <a:rPr lang="en-GB" sz="2000" dirty="0">
                <a:solidFill>
                  <a:srgbClr val="003296"/>
                </a:solidFill>
              </a:rPr>
              <a:t> 6 </a:t>
            </a:r>
            <a:r>
              <a:rPr lang="en-GB" sz="2000" dirty="0" err="1">
                <a:solidFill>
                  <a:srgbClr val="003296"/>
                </a:solidFill>
              </a:rPr>
              <a:t>sayılı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bütçe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kalemleri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altındaki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ödeme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alan</a:t>
            </a:r>
            <a:r>
              <a:rPr lang="en-GB" sz="2000" dirty="0">
                <a:solidFill>
                  <a:srgbClr val="003296"/>
                </a:solidFill>
              </a:rPr>
              <a:t> (</a:t>
            </a:r>
            <a:r>
              <a:rPr lang="en-GB" sz="2000" dirty="0" err="1">
                <a:solidFill>
                  <a:srgbClr val="003296"/>
                </a:solidFill>
              </a:rPr>
              <a:t>proje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ekibi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üyelerinin</a:t>
            </a:r>
            <a:r>
              <a:rPr lang="en-GB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iş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seyahati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harcamaları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dahil</a:t>
            </a:r>
            <a:r>
              <a:rPr lang="en-GB" sz="2000" dirty="0">
                <a:solidFill>
                  <a:srgbClr val="003296"/>
                </a:solidFill>
              </a:rPr>
              <a:t>) </a:t>
            </a:r>
            <a:r>
              <a:rPr lang="en-GB" sz="2000" dirty="0" err="1">
                <a:solidFill>
                  <a:srgbClr val="003296"/>
                </a:solidFill>
              </a:rPr>
              <a:t>bütün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yüklenicileri</a:t>
            </a:r>
            <a:r>
              <a:rPr lang="en-GB" sz="2000" dirty="0">
                <a:solidFill>
                  <a:srgbClr val="003296"/>
                </a:solidFill>
              </a:rPr>
              <a:t> / </a:t>
            </a:r>
            <a:r>
              <a:rPr lang="en-GB" sz="2000" dirty="0" err="1">
                <a:solidFill>
                  <a:srgbClr val="003296"/>
                </a:solidFill>
              </a:rPr>
              <a:t>gerçek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şahısları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tamamlayana</a:t>
            </a:r>
            <a:r>
              <a:rPr lang="tr-TR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 smtClean="0">
                <a:solidFill>
                  <a:srgbClr val="003296"/>
                </a:solidFill>
              </a:rPr>
              <a:t>değin</a:t>
            </a:r>
            <a:r>
              <a:rPr lang="en-GB" sz="2000" dirty="0" smtClean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bunu</a:t>
            </a:r>
            <a:r>
              <a:rPr lang="en-GB" sz="2000" dirty="0">
                <a:solidFill>
                  <a:srgbClr val="003296"/>
                </a:solidFill>
              </a:rPr>
              <a:t> </a:t>
            </a:r>
            <a:r>
              <a:rPr lang="en-GB" sz="2000" dirty="0" err="1">
                <a:solidFill>
                  <a:srgbClr val="003296"/>
                </a:solidFill>
              </a:rPr>
              <a:t>tekrarlayın</a:t>
            </a:r>
            <a:r>
              <a:rPr lang="en-GB" sz="2000" dirty="0" smtClean="0">
                <a:solidFill>
                  <a:srgbClr val="003296"/>
                </a:solidFill>
              </a:rPr>
              <a:t>.</a:t>
            </a:r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endParaRPr lang="tr-TR" sz="2000" dirty="0" smtClean="0">
              <a:solidFill>
                <a:srgbClr val="003296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3296"/>
                </a:solidFill>
              </a:rPr>
              <a:t>İhaleler </a:t>
            </a:r>
            <a:r>
              <a:rPr lang="tr-TR" sz="2400" b="1" dirty="0">
                <a:solidFill>
                  <a:srgbClr val="003296"/>
                </a:solidFill>
              </a:rPr>
              <a:t>için verilerin </a:t>
            </a:r>
            <a:r>
              <a:rPr lang="tr-TR" sz="2400" b="1" dirty="0" smtClean="0">
                <a:solidFill>
                  <a:srgbClr val="003296"/>
                </a:solidFill>
              </a:rPr>
              <a:t>girilmesi</a:t>
            </a:r>
          </a:p>
          <a:p>
            <a:pPr algn="just"/>
            <a:endParaRPr lang="tr-TR" sz="2400" dirty="0" smtClean="0">
              <a:solidFill>
                <a:srgbClr val="003296"/>
              </a:solidFill>
            </a:endParaRPr>
          </a:p>
          <a:p>
            <a:pPr algn="just"/>
            <a:r>
              <a:rPr lang="tr-TR" sz="2400" dirty="0" err="1" smtClean="0">
                <a:solidFill>
                  <a:srgbClr val="003296"/>
                </a:solidFill>
              </a:rPr>
              <a:t>Payments</a:t>
            </a:r>
            <a:r>
              <a:rPr lang="tr-TR" sz="2400" dirty="0" smtClean="0">
                <a:solidFill>
                  <a:srgbClr val="003296"/>
                </a:solidFill>
              </a:rPr>
              <a:t>- </a:t>
            </a:r>
            <a:r>
              <a:rPr lang="tr-TR" sz="2400" dirty="0" err="1" smtClean="0">
                <a:solidFill>
                  <a:srgbClr val="003296"/>
                </a:solidFill>
              </a:rPr>
              <a:t>Procurements</a:t>
            </a:r>
            <a:r>
              <a:rPr lang="tr-TR" sz="2400" dirty="0" smtClean="0">
                <a:solidFill>
                  <a:srgbClr val="003296"/>
                </a:solidFill>
              </a:rPr>
              <a:t>- </a:t>
            </a:r>
            <a:r>
              <a:rPr lang="tr-TR" sz="2400" dirty="0" err="1" smtClean="0">
                <a:solidFill>
                  <a:srgbClr val="003296"/>
                </a:solidFill>
              </a:rPr>
              <a:t>Edit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record</a:t>
            </a:r>
            <a:r>
              <a:rPr lang="tr-TR" sz="2400" dirty="0" smtClean="0">
                <a:solidFill>
                  <a:srgbClr val="003296"/>
                </a:solidFill>
              </a:rPr>
              <a:t>(kalem işareti) – </a:t>
            </a:r>
            <a:r>
              <a:rPr lang="tr-TR" sz="2400" dirty="0" err="1" smtClean="0">
                <a:solidFill>
                  <a:srgbClr val="003296"/>
                </a:solidFill>
              </a:rPr>
              <a:t>Add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record</a:t>
            </a:r>
            <a:r>
              <a:rPr lang="tr-TR" sz="2400" dirty="0" smtClean="0">
                <a:solidFill>
                  <a:srgbClr val="003296"/>
                </a:solidFill>
              </a:rPr>
              <a:t>- İhale detaylarının girilmesi – </a:t>
            </a:r>
            <a:r>
              <a:rPr lang="tr-TR" sz="2400" dirty="0" err="1" smtClean="0">
                <a:solidFill>
                  <a:srgbClr val="003296"/>
                </a:solidFill>
              </a:rPr>
              <a:t>Upload</a:t>
            </a:r>
            <a:r>
              <a:rPr lang="tr-TR" sz="2400" dirty="0" smtClean="0">
                <a:solidFill>
                  <a:srgbClr val="003296"/>
                </a:solidFill>
              </a:rPr>
              <a:t> a file(sözleşmenin taranmış hali vb.)-</a:t>
            </a:r>
            <a:r>
              <a:rPr lang="tr-TR" sz="2400" dirty="0" err="1" smtClean="0">
                <a:solidFill>
                  <a:srgbClr val="003296"/>
                </a:solidFill>
              </a:rPr>
              <a:t>update</a:t>
            </a:r>
            <a:r>
              <a:rPr lang="tr-TR" sz="2400" dirty="0" smtClean="0">
                <a:solidFill>
                  <a:srgbClr val="003296"/>
                </a:solidFill>
              </a:rPr>
              <a:t> </a:t>
            </a:r>
            <a:r>
              <a:rPr lang="tr-TR" sz="2400" dirty="0" err="1" smtClean="0">
                <a:solidFill>
                  <a:srgbClr val="003296"/>
                </a:solidFill>
              </a:rPr>
              <a:t>changes</a:t>
            </a:r>
            <a:endParaRPr lang="tr-TR" sz="2400" dirty="0">
              <a:solidFill>
                <a:srgbClr val="003296"/>
              </a:solidFill>
            </a:endParaRPr>
          </a:p>
          <a:p>
            <a:pPr algn="just"/>
            <a:endParaRPr lang="tr-TR" sz="2000" dirty="0">
              <a:solidFill>
                <a:srgbClr val="003296"/>
              </a:solidFill>
            </a:endParaRPr>
          </a:p>
          <a:p>
            <a:pPr algn="just"/>
            <a:endParaRPr lang="en-GB" sz="20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46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3296"/>
                </a:solidFill>
              </a:rPr>
              <a:t>Yükleniciler </a:t>
            </a:r>
            <a:r>
              <a:rPr lang="it-IT" sz="2400" b="1" dirty="0">
                <a:solidFill>
                  <a:srgbClr val="003296"/>
                </a:solidFill>
              </a:rPr>
              <a:t>için verilerin girilmesi</a:t>
            </a:r>
          </a:p>
          <a:p>
            <a:pPr algn="just"/>
            <a:endParaRPr lang="tr-TR" sz="2400" dirty="0">
              <a:solidFill>
                <a:srgbClr val="003296"/>
              </a:solidFill>
            </a:endParaRPr>
          </a:p>
        </p:txBody>
      </p:sp>
      <p:pic>
        <p:nvPicPr>
          <p:cNvPr id="2051" name="Picture 3" descr="C:\Users\user1\Desktop\YÜKLEN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7" y="1906975"/>
            <a:ext cx="8643184" cy="28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7416</TotalTime>
  <Words>1107</Words>
  <Application>Microsoft Office PowerPoint</Application>
  <PresentationFormat>Ekran Gösterisi (4:3)</PresentationFormat>
  <Paragraphs>134</Paragraphs>
  <Slides>22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Arzu</cp:lastModifiedBy>
  <cp:revision>295</cp:revision>
  <dcterms:created xsi:type="dcterms:W3CDTF">2015-08-20T10:52:59Z</dcterms:created>
  <dcterms:modified xsi:type="dcterms:W3CDTF">2020-10-21T11:15:25Z</dcterms:modified>
</cp:coreProperties>
</file>