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9"/>
  </p:notesMasterIdLst>
  <p:handoutMasterIdLst>
    <p:handoutMasterId r:id="rId20"/>
  </p:handoutMasterIdLst>
  <p:sldIdLst>
    <p:sldId id="256" r:id="rId3"/>
    <p:sldId id="258" r:id="rId4"/>
    <p:sldId id="260" r:id="rId5"/>
    <p:sldId id="263" r:id="rId6"/>
    <p:sldId id="259" r:id="rId7"/>
    <p:sldId id="261" r:id="rId8"/>
    <p:sldId id="266" r:id="rId9"/>
    <p:sldId id="267" r:id="rId10"/>
    <p:sldId id="278" r:id="rId11"/>
    <p:sldId id="276" r:id="rId12"/>
    <p:sldId id="279" r:id="rId13"/>
    <p:sldId id="280" r:id="rId14"/>
    <p:sldId id="269" r:id="rId15"/>
    <p:sldId id="273" r:id="rId16"/>
    <p:sldId id="270" r:id="rId17"/>
    <p:sldId id="275" r:id="rId18"/>
  </p:sldIdLst>
  <p:sldSz cx="9144000" cy="6858000" type="screen4x3"/>
  <p:notesSz cx="9931400" cy="68199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ebnem Sözer" initials="SS" lastIdx="20" clrIdx="0">
    <p:extLst/>
  </p:cmAuthor>
  <p:cmAuthor id="2" name="user1" initials="u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296"/>
    <a:srgbClr val="159B25"/>
    <a:srgbClr val="9900FF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89899" autoAdjust="0"/>
  </p:normalViewPr>
  <p:slideViewPr>
    <p:cSldViewPr>
      <p:cViewPr varScale="1">
        <p:scale>
          <a:sx n="116" d="100"/>
          <a:sy n="116" d="100"/>
        </p:scale>
        <p:origin x="144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713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6100" y="0"/>
            <a:ext cx="4303713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7C9C4F-BCBC-427D-B57C-8C7089C2BC5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77000"/>
            <a:ext cx="4303713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6100" y="6477000"/>
            <a:ext cx="4303713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86F076-BEFB-4CE9-9880-C02BFA485D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7415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7.64706" units="1/cm"/>
          <inkml:channelProperty channel="Y" name="resolution" value="37.63066" units="1/cm"/>
          <inkml:channelProperty channel="T" name="resolution" value="1" units="1/dev"/>
        </inkml:channelProperties>
      </inkml:inkSource>
      <inkml:timestamp xml:id="ts0" timeString="2017-04-19T12:03:40.51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0067B3C2-8F86-4DBF-B029-CF59748A3C48}" emma:medium="tactile" emma:mode="ink">
          <msink:context xmlns:msink="http://schemas.microsoft.com/ink/2010/main" type="writingRegion" rotatedBoundingBox="3925,15624 3940,15624 3940,15639 3925,15639"/>
        </emma:interpretation>
      </emma:emma>
    </inkml:annotationXML>
    <inkml:traceGroup>
      <inkml:annotationXML>
        <emma:emma xmlns:emma="http://www.w3.org/2003/04/emma" version="1.0">
          <emma:interpretation id="{9BAD49D7-0114-47E6-8A75-770E391BABB9}" emma:medium="tactile" emma:mode="ink">
            <msink:context xmlns:msink="http://schemas.microsoft.com/ink/2010/main" type="paragraph" rotatedBoundingBox="3925,15624 3940,15624 3940,15639 3925,1563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917B91D-3C99-410B-AC28-B68A4EE5D573}" emma:medium="tactile" emma:mode="ink">
              <msink:context xmlns:msink="http://schemas.microsoft.com/ink/2010/main" type="line" rotatedBoundingBox="3925,15624 3940,15624 3940,15639 3925,15639"/>
            </emma:interpretation>
          </emma:emma>
        </inkml:annotationXML>
        <inkml:traceGroup>
          <inkml:annotationXML>
            <emma:emma xmlns:emma="http://www.w3.org/2003/04/emma" version="1.0">
              <emma:interpretation id="{751D7CAC-DA9D-47AB-8522-33699053D770}" emma:medium="tactile" emma:mode="ink">
                <msink:context xmlns:msink="http://schemas.microsoft.com/ink/2010/main" type="inkWord" rotatedBoundingBox="3925,15624 3940,15624 3940,15639 3925,15639"/>
              </emma:interpretation>
              <emma:one-of disjunction-type="recognition" id="oneOf0">
                <emma:interpretation id="interp0" emma:lang="" emma:confidence="0">
                  <emma:literal>.</emma:literal>
                </emma:interpretation>
                <emma:interpretation id="interp1" emma:lang="" emma:confidence="0">
                  <emma:literal>-</emma:literal>
                </emma:interpretation>
                <emma:interpretation id="interp2" emma:lang="" emma:confidence="0">
                  <emma:literal>'</emma:literal>
                </emma:interpretation>
                <emma:interpretation id="interp3" emma:lang="" emma:confidence="0">
                  <emma:literal>_</emma:literal>
                </emma:interpretation>
                <emma:interpretation id="interp4" emma:lang="" emma:confidence="0">
                  <emma:literal>ı</emma:literal>
                </emma:interpretation>
              </emma:one-of>
            </emma:emma>
          </inkml:annotationXML>
          <inkml:trace contextRef="#ctx0" brushRef="#br0">0 0 0</inkml:trace>
        </inkml:traceGroup>
      </inkml:traceGroup>
    </inkml:traceGroup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607" cy="3409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5495" y="0"/>
            <a:ext cx="4303607" cy="3409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D9F4A8-6EAE-4506-8549-C0FE2203036F}" type="datetimeFigureOut">
              <a:rPr lang="bg-BG" smtClean="0"/>
              <a:pPr/>
              <a:t>21.10.2020 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60725" y="511175"/>
            <a:ext cx="3409950" cy="2557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3140" y="3239453"/>
            <a:ext cx="7945120" cy="306895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77721"/>
            <a:ext cx="4303607" cy="3409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5495" y="6477721"/>
            <a:ext cx="4303607" cy="3409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5C7151-B796-421F-B0FE-316FBDE7ED1B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161529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60725" y="511175"/>
            <a:ext cx="3409950" cy="2557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C7151-B796-421F-B0FE-316FBDE7ED1B}" type="slidenum">
              <a:rPr lang="bg-BG" smtClean="0"/>
              <a:pPr/>
              <a:t>1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229842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60725" y="511175"/>
            <a:ext cx="3409950" cy="2557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C7151-B796-421F-B0FE-316FBDE7ED1B}" type="slidenum">
              <a:rPr lang="bg-BG" smtClean="0"/>
              <a:pPr/>
              <a:t>10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465301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60725" y="511175"/>
            <a:ext cx="3409950" cy="2557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C7151-B796-421F-B0FE-316FBDE7ED1B}" type="slidenum">
              <a:rPr lang="bg-BG" smtClean="0"/>
              <a:pPr/>
              <a:t>11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465301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60725" y="511175"/>
            <a:ext cx="3409950" cy="2557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C7151-B796-421F-B0FE-316FBDE7ED1B}" type="slidenum">
              <a:rPr lang="bg-BG" smtClean="0"/>
              <a:pPr/>
              <a:t>12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465301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60725" y="511175"/>
            <a:ext cx="3409950" cy="2557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C7151-B796-421F-B0FE-316FBDE7ED1B}" type="slidenum">
              <a:rPr lang="bg-BG" smtClean="0"/>
              <a:pPr/>
              <a:t>13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465301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60725" y="511175"/>
            <a:ext cx="3409950" cy="2557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buFont typeface="Arial" charset="0"/>
              <a:buNone/>
            </a:pPr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C7151-B796-421F-B0FE-316FBDE7ED1B}" type="slidenum">
              <a:rPr lang="bg-BG" smtClean="0"/>
              <a:pPr/>
              <a:t>14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465301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60725" y="511175"/>
            <a:ext cx="3409950" cy="2557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buFont typeface="Arial" charset="0"/>
              <a:buNone/>
            </a:pPr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C7151-B796-421F-B0FE-316FBDE7ED1B}" type="slidenum">
              <a:rPr lang="bg-BG" smtClean="0"/>
              <a:pPr/>
              <a:t>15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465301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C7151-B796-421F-B0FE-316FBDE7ED1B}" type="slidenum">
              <a:rPr lang="bg-BG" smtClean="0">
                <a:solidFill>
                  <a:prstClr val="black"/>
                </a:solidFill>
              </a:rPr>
              <a:pPr/>
              <a:t>16</a:t>
            </a:fld>
            <a:endParaRPr lang="bg-BG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5301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60725" y="511175"/>
            <a:ext cx="3409950" cy="2557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Aft>
                <a:spcPts val="600"/>
              </a:spcAft>
              <a:buFont typeface="Arial" pitchFamily="34" charset="0"/>
              <a:buNone/>
            </a:pPr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C7151-B796-421F-B0FE-316FBDE7ED1B}" type="slidenum">
              <a:rPr lang="bg-BG" smtClean="0"/>
              <a:pPr/>
              <a:t>2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465301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60725" y="511175"/>
            <a:ext cx="3409950" cy="2557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endParaRPr lang="bg-BG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C7151-B796-421F-B0FE-316FBDE7ED1B}" type="slidenum">
              <a:rPr lang="bg-BG" smtClean="0"/>
              <a:pPr/>
              <a:t>3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465301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60725" y="511175"/>
            <a:ext cx="3409950" cy="2557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C7151-B796-421F-B0FE-316FBDE7ED1B}" type="slidenum">
              <a:rPr lang="bg-BG" smtClean="0"/>
              <a:pPr/>
              <a:t>4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465301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60725" y="511175"/>
            <a:ext cx="3409950" cy="2557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buFont typeface="Arial" pitchFamily="34" charset="0"/>
              <a:buNone/>
            </a:pPr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C7151-B796-421F-B0FE-316FBDE7ED1B}" type="slidenum">
              <a:rPr lang="bg-BG" smtClean="0"/>
              <a:pPr/>
              <a:t>5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465301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60725" y="511175"/>
            <a:ext cx="3409950" cy="2557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C7151-B796-421F-B0FE-316FBDE7ED1B}" type="slidenum">
              <a:rPr lang="bg-BG" smtClean="0"/>
              <a:pPr/>
              <a:t>6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465301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60725" y="511175"/>
            <a:ext cx="3409950" cy="2557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buFont typeface="Arial" charset="0"/>
              <a:buNone/>
            </a:pPr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C7151-B796-421F-B0FE-316FBDE7ED1B}" type="slidenum">
              <a:rPr lang="bg-BG" smtClean="0"/>
              <a:pPr/>
              <a:t>7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465301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60725" y="511175"/>
            <a:ext cx="3409950" cy="2557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C7151-B796-421F-B0FE-316FBDE7ED1B}" type="slidenum">
              <a:rPr lang="bg-BG" smtClean="0"/>
              <a:pPr/>
              <a:t>8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465301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60725" y="511175"/>
            <a:ext cx="3409950" cy="2557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C7151-B796-421F-B0FE-316FBDE7ED1B}" type="slidenum">
              <a:rPr lang="bg-BG" smtClean="0"/>
              <a:pPr/>
              <a:t>9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465301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1A6AA-AF5E-4D83-9AE2-4BCDDB0639A5}" type="datetimeFigureOut">
              <a:rPr lang="bg-BG" smtClean="0"/>
              <a:pPr/>
              <a:t>21.10.2020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167FD-0B61-4523-BE19-F4BAFACF7920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002303612"/>
      </p:ext>
    </p:extLst>
  </p:cSld>
  <p:clrMapOvr>
    <a:masterClrMapping/>
  </p:clrMapOvr>
  <p:transition spd="med">
    <p:cu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1A6AA-AF5E-4D83-9AE2-4BCDDB0639A5}" type="datetimeFigureOut">
              <a:rPr lang="bg-BG" smtClean="0"/>
              <a:pPr/>
              <a:t>21.10.2020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167FD-0B61-4523-BE19-F4BAFACF7920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644221059"/>
      </p:ext>
    </p:extLst>
  </p:cSld>
  <p:clrMapOvr>
    <a:masterClrMapping/>
  </p:clrMapOvr>
  <p:transition spd="med">
    <p:cu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1A6AA-AF5E-4D83-9AE2-4BCDDB0639A5}" type="datetimeFigureOut">
              <a:rPr lang="bg-BG" smtClean="0"/>
              <a:pPr/>
              <a:t>21.10.2020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167FD-0B61-4523-BE19-F4BAFACF7920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742555843"/>
      </p:ext>
    </p:extLst>
  </p:cSld>
  <p:clrMapOvr>
    <a:masterClrMapping/>
  </p:clrMapOvr>
  <p:transition spd="med">
    <p:cut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1A6AA-AF5E-4D83-9AE2-4BCDDB0639A5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21.10.2020 г.</a:t>
            </a:fld>
            <a:endParaRPr lang="bg-BG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167FD-0B61-4523-BE19-F4BAFACF7920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294626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1A6AA-AF5E-4D83-9AE2-4BCDDB0639A5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21.10.2020 г.</a:t>
            </a:fld>
            <a:endParaRPr lang="bg-BG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167FD-0B61-4523-BE19-F4BAFACF7920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908654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1A6AA-AF5E-4D83-9AE2-4BCDDB0639A5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21.10.2020 г.</a:t>
            </a:fld>
            <a:endParaRPr lang="bg-BG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167FD-0B61-4523-BE19-F4BAFACF7920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15211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1A6AA-AF5E-4D83-9AE2-4BCDDB0639A5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21.10.2020 г.</a:t>
            </a:fld>
            <a:endParaRPr lang="bg-BG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167FD-0B61-4523-BE19-F4BAFACF7920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683651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1A6AA-AF5E-4D83-9AE2-4BCDDB0639A5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21.10.2020 г.</a:t>
            </a:fld>
            <a:endParaRPr lang="bg-BG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167FD-0B61-4523-BE19-F4BAFACF7920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163846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1A6AA-AF5E-4D83-9AE2-4BCDDB0639A5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21.10.2020 г.</a:t>
            </a:fld>
            <a:endParaRPr lang="bg-BG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167FD-0B61-4523-BE19-F4BAFACF7920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838978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1A6AA-AF5E-4D83-9AE2-4BCDDB0639A5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21.10.2020 г.</a:t>
            </a:fld>
            <a:endParaRPr lang="bg-BG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167FD-0B61-4523-BE19-F4BAFACF7920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14447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1A6AA-AF5E-4D83-9AE2-4BCDDB0639A5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21.10.2020 г.</a:t>
            </a:fld>
            <a:endParaRPr lang="bg-BG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167FD-0B61-4523-BE19-F4BAFACF7920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68121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1A6AA-AF5E-4D83-9AE2-4BCDDB0639A5}" type="datetimeFigureOut">
              <a:rPr lang="bg-BG" smtClean="0"/>
              <a:pPr/>
              <a:t>21.10.2020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167FD-0B61-4523-BE19-F4BAFACF7920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18107928"/>
      </p:ext>
    </p:extLst>
  </p:cSld>
  <p:clrMapOvr>
    <a:masterClrMapping/>
  </p:clrMapOvr>
  <p:transition spd="med">
    <p:cut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1A6AA-AF5E-4D83-9AE2-4BCDDB0639A5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21.10.2020 г.</a:t>
            </a:fld>
            <a:endParaRPr lang="bg-BG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167FD-0B61-4523-BE19-F4BAFACF7920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30927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1A6AA-AF5E-4D83-9AE2-4BCDDB0639A5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21.10.2020 г.</a:t>
            </a:fld>
            <a:endParaRPr lang="bg-BG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167FD-0B61-4523-BE19-F4BAFACF7920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499359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1A6AA-AF5E-4D83-9AE2-4BCDDB0639A5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21.10.2020 г.</a:t>
            </a:fld>
            <a:endParaRPr lang="bg-BG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167FD-0B61-4523-BE19-F4BAFACF7920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07260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1A6AA-AF5E-4D83-9AE2-4BCDDB0639A5}" type="datetimeFigureOut">
              <a:rPr lang="bg-BG" smtClean="0"/>
              <a:pPr/>
              <a:t>21.10.2020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167FD-0B61-4523-BE19-F4BAFACF7920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952597194"/>
      </p:ext>
    </p:extLst>
  </p:cSld>
  <p:clrMapOvr>
    <a:masterClrMapping/>
  </p:clrMapOvr>
  <p:transition spd="med">
    <p:cu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1A6AA-AF5E-4D83-9AE2-4BCDDB0639A5}" type="datetimeFigureOut">
              <a:rPr lang="bg-BG" smtClean="0"/>
              <a:pPr/>
              <a:t>21.10.2020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167FD-0B61-4523-BE19-F4BAFACF7920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432435773"/>
      </p:ext>
    </p:extLst>
  </p:cSld>
  <p:clrMapOvr>
    <a:masterClrMapping/>
  </p:clrMapOvr>
  <p:transition spd="med">
    <p:cu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1A6AA-AF5E-4D83-9AE2-4BCDDB0639A5}" type="datetimeFigureOut">
              <a:rPr lang="bg-BG" smtClean="0"/>
              <a:pPr/>
              <a:t>21.10.2020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167FD-0B61-4523-BE19-F4BAFACF7920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237195465"/>
      </p:ext>
    </p:extLst>
  </p:cSld>
  <p:clrMapOvr>
    <a:masterClrMapping/>
  </p:clrMapOvr>
  <p:transition spd="med">
    <p:cu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1A6AA-AF5E-4D83-9AE2-4BCDDB0639A5}" type="datetimeFigureOut">
              <a:rPr lang="bg-BG" smtClean="0"/>
              <a:pPr/>
              <a:t>21.10.2020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167FD-0B61-4523-BE19-F4BAFACF7920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04438662"/>
      </p:ext>
    </p:extLst>
  </p:cSld>
  <p:clrMapOvr>
    <a:masterClrMapping/>
  </p:clrMapOvr>
  <p:transition spd="med">
    <p:cu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1A6AA-AF5E-4D83-9AE2-4BCDDB0639A5}" type="datetimeFigureOut">
              <a:rPr lang="bg-BG" smtClean="0"/>
              <a:pPr/>
              <a:t>21.10.2020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167FD-0B61-4523-BE19-F4BAFACF7920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688384139"/>
      </p:ext>
    </p:extLst>
  </p:cSld>
  <p:clrMapOvr>
    <a:masterClrMapping/>
  </p:clrMapOvr>
  <p:transition spd="med">
    <p:cu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1A6AA-AF5E-4D83-9AE2-4BCDDB0639A5}" type="datetimeFigureOut">
              <a:rPr lang="bg-BG" smtClean="0"/>
              <a:pPr/>
              <a:t>21.10.2020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167FD-0B61-4523-BE19-F4BAFACF7920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588347830"/>
      </p:ext>
    </p:extLst>
  </p:cSld>
  <p:clrMapOvr>
    <a:masterClrMapping/>
  </p:clrMapOvr>
  <p:transition spd="med">
    <p:cu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1A6AA-AF5E-4D83-9AE2-4BCDDB0639A5}" type="datetimeFigureOut">
              <a:rPr lang="bg-BG" smtClean="0"/>
              <a:pPr/>
              <a:t>21.10.2020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167FD-0B61-4523-BE19-F4BAFACF7920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098019367"/>
      </p:ext>
    </p:extLst>
  </p:cSld>
  <p:clrMapOvr>
    <a:masterClrMapping/>
  </p:clrMapOvr>
  <p:transition spd="med">
    <p:cu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21A6AA-AF5E-4D83-9AE2-4BCDDB0639A5}" type="datetimeFigureOut">
              <a:rPr lang="bg-BG" smtClean="0"/>
              <a:pPr/>
              <a:t>21.10.2020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D167FD-0B61-4523-BE19-F4BAFACF7920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095539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cut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21A6AA-AF5E-4D83-9AE2-4BCDDB0639A5}" type="datetimeFigureOut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21.10.2020 г.</a:t>
            </a:fld>
            <a:endParaRPr lang="bg-BG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D167FD-0B61-4523-BE19-F4BAFACF7920}" type="slidenum">
              <a:rPr lang="bg-B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bg-BG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140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1.jpeg"/><Relationship Id="rId7" Type="http://schemas.openxmlformats.org/officeDocument/2006/relationships/customXml" Target="../ink/ink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saasinhighered.files.wordpress.com/2009/10/cropped-ts-powerpoint-header-plain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" y="6265583"/>
            <a:ext cx="9152554" cy="620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saasinhighered.files.wordpress.com/2009/10/cropped-ts-powerpoint-header-plain.jpg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0"/>
          <a:stretch/>
        </p:blipFill>
        <p:spPr bwMode="auto">
          <a:xfrm flipH="1">
            <a:off x="-2" y="2"/>
            <a:ext cx="9144002" cy="1613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4" descr="Blue Abstract Backgrounds Free Online Wallpapers For Cell Phones Wallpaper"/>
          <p:cNvSpPr>
            <a:spLocks noChangeAspect="1" noChangeArrowheads="1"/>
          </p:cNvSpPr>
          <p:nvPr/>
        </p:nvSpPr>
        <p:spPr bwMode="auto">
          <a:xfrm>
            <a:off x="993047" y="11776"/>
            <a:ext cx="27865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 dirty="0"/>
          </a:p>
        </p:txBody>
      </p:sp>
      <p:sp>
        <p:nvSpPr>
          <p:cNvPr id="10" name="Rectangle 9"/>
          <p:cNvSpPr/>
          <p:nvPr/>
        </p:nvSpPr>
        <p:spPr>
          <a:xfrm>
            <a:off x="451916" y="2492896"/>
            <a:ext cx="79208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4000" b="1" dirty="0" smtClean="0">
                <a:solidFill>
                  <a:srgbClr val="003296"/>
                </a:solidFill>
              </a:rPr>
              <a:t>YATIRIM PROJELERİNİN UYGULANMASI</a:t>
            </a:r>
            <a:endParaRPr lang="bg-BG" sz="4000" b="1" dirty="0">
              <a:solidFill>
                <a:srgbClr val="003296"/>
              </a:solidFill>
            </a:endParaRPr>
          </a:p>
        </p:txBody>
      </p:sp>
      <p:sp>
        <p:nvSpPr>
          <p:cNvPr id="15" name="Shape 19"/>
          <p:cNvSpPr txBox="1">
            <a:spLocks/>
          </p:cNvSpPr>
          <p:nvPr/>
        </p:nvSpPr>
        <p:spPr>
          <a:xfrm>
            <a:off x="107505" y="3006244"/>
            <a:ext cx="9152554" cy="2304256"/>
          </a:xfrm>
          <a:prstGeom prst="rect">
            <a:avLst/>
          </a:prstGeom>
        </p:spPr>
        <p:txBody>
          <a:bodyPr vert="horz" lIns="91440" tIns="45700" rIns="91440" bIns="4570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20040" indent="-320040">
              <a:buClr>
                <a:schemeClr val="accent6">
                  <a:lumMod val="75000"/>
                </a:schemeClr>
              </a:buClr>
              <a:defRPr/>
            </a:pPr>
            <a:endParaRPr lang="bg-BG" altLang="bg-BG" dirty="0">
              <a:solidFill>
                <a:srgbClr val="00206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206276"/>
            <a:ext cx="8321675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9737058"/>
      </p:ext>
    </p:extLst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aasinhighered.files.wordpress.com/2009/10/cropped-ts-powerpoint-header-plain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" y="6237314"/>
            <a:ext cx="9152554" cy="620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saasinhighered.files.wordpress.com/2009/10/cropped-ts-powerpoint-header-plain.jpg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0"/>
          <a:stretch/>
        </p:blipFill>
        <p:spPr bwMode="auto">
          <a:xfrm flipH="1">
            <a:off x="-2" y="2"/>
            <a:ext cx="9144002" cy="1613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304422"/>
            <a:ext cx="906447" cy="604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2952328" cy="917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043608" y="1429181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lvl="1" indent="-180975" algn="just">
              <a:buSzPct val="80000"/>
              <a:buFont typeface="Wingdings" pitchFamily="2" charset="2"/>
              <a:buChar char="ü"/>
            </a:pPr>
            <a:r>
              <a:rPr lang="tr-TR" b="1" dirty="0" smtClean="0">
                <a:solidFill>
                  <a:srgbClr val="003296"/>
                </a:solidFill>
              </a:rPr>
              <a:t>Değişiklik taleplerinin geç sunulması</a:t>
            </a:r>
            <a:endParaRPr lang="en-US" dirty="0">
              <a:solidFill>
                <a:srgbClr val="003296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275856" y="188642"/>
            <a:ext cx="45365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200" b="1" dirty="0">
              <a:solidFill>
                <a:srgbClr val="003296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275856" y="260648"/>
            <a:ext cx="4536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solidFill>
                  <a:srgbClr val="003296"/>
                </a:solidFill>
              </a:rPr>
              <a:t>GÜÇLÜKLER</a:t>
            </a:r>
            <a:endParaRPr lang="en-US" sz="2400" b="1" dirty="0">
              <a:solidFill>
                <a:srgbClr val="003296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916832"/>
            <a:ext cx="4560168" cy="3683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3"/>
          <p:cNvSpPr txBox="1"/>
          <p:nvPr/>
        </p:nvSpPr>
        <p:spPr>
          <a:xfrm>
            <a:off x="1249833" y="5733256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lvl="1" indent="-180975" algn="just">
              <a:buSzPct val="80000"/>
              <a:buFont typeface="Wingdings" pitchFamily="2" charset="2"/>
              <a:buChar char="ü"/>
            </a:pPr>
            <a:r>
              <a:rPr lang="tr-TR" b="1" dirty="0" smtClean="0">
                <a:solidFill>
                  <a:srgbClr val="003296"/>
                </a:solidFill>
              </a:rPr>
              <a:t>Çözüm: Etkilenen faaliyetlerin süresinin projenin toplam süresini aşmayacak şekilde uzatılması talep edilebilir.</a:t>
            </a:r>
            <a:endParaRPr lang="en-US" dirty="0">
              <a:solidFill>
                <a:srgbClr val="0032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816811"/>
      </p:ext>
    </p:extLst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aasinhighered.files.wordpress.com/2009/10/cropped-ts-powerpoint-header-plain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" y="6237314"/>
            <a:ext cx="9152554" cy="620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saasinhighered.files.wordpress.com/2009/10/cropped-ts-powerpoint-header-plain.jpg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0"/>
          <a:stretch/>
        </p:blipFill>
        <p:spPr bwMode="auto">
          <a:xfrm flipH="1">
            <a:off x="-2" y="2"/>
            <a:ext cx="9144002" cy="1613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304422"/>
            <a:ext cx="906447" cy="604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2952328" cy="917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755576" y="1613847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lvl="1" indent="-180975" algn="just">
              <a:buSzPct val="80000"/>
              <a:buFont typeface="Wingdings" pitchFamily="2" charset="2"/>
              <a:buChar char="ü"/>
            </a:pPr>
            <a:r>
              <a:rPr lang="tr-TR" b="1" dirty="0">
                <a:solidFill>
                  <a:srgbClr val="003296"/>
                </a:solidFill>
              </a:rPr>
              <a:t>İhalelere güncel olmayan teknik belgelerle </a:t>
            </a:r>
            <a:r>
              <a:rPr lang="tr-TR" b="1" dirty="0" smtClean="0">
                <a:solidFill>
                  <a:srgbClr val="003296"/>
                </a:solidFill>
              </a:rPr>
              <a:t>çıkılması</a:t>
            </a:r>
            <a:endParaRPr lang="en-US" b="1" dirty="0">
              <a:solidFill>
                <a:srgbClr val="003296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275856" y="188642"/>
            <a:ext cx="45365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200" b="1" dirty="0">
              <a:solidFill>
                <a:srgbClr val="003296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275856" y="260648"/>
            <a:ext cx="4536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solidFill>
                  <a:srgbClr val="003296"/>
                </a:solidFill>
              </a:rPr>
              <a:t>GÜÇLÜKLER</a:t>
            </a:r>
            <a:endParaRPr lang="en-US" sz="2400" b="1" dirty="0">
              <a:solidFill>
                <a:srgbClr val="003296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276872"/>
            <a:ext cx="4113408" cy="2740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3"/>
          <p:cNvSpPr txBox="1"/>
          <p:nvPr/>
        </p:nvSpPr>
        <p:spPr>
          <a:xfrm>
            <a:off x="755576" y="5445224"/>
            <a:ext cx="70567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lvl="1" indent="-180975" algn="just">
              <a:buSzPct val="80000"/>
              <a:buFont typeface="Wingdings" pitchFamily="2" charset="2"/>
              <a:buChar char="ü"/>
            </a:pPr>
            <a:r>
              <a:rPr lang="tr-TR" b="1" dirty="0" smtClean="0">
                <a:solidFill>
                  <a:srgbClr val="003296"/>
                </a:solidFill>
              </a:rPr>
              <a:t>Çözüm: İhalelerin hazırlık aşaması büyük bir titizlikle yapılarak teknik bir çalışma grubu tarafından teknik belgelerin incelenmesi, ihale ilanı sırasında </a:t>
            </a:r>
            <a:r>
              <a:rPr lang="tr-TR" b="1" dirty="0" err="1" smtClean="0">
                <a:solidFill>
                  <a:srgbClr val="003296"/>
                </a:solidFill>
              </a:rPr>
              <a:t>farkedilirse</a:t>
            </a:r>
            <a:r>
              <a:rPr lang="tr-TR" b="1" dirty="0" smtClean="0">
                <a:solidFill>
                  <a:srgbClr val="003296"/>
                </a:solidFill>
              </a:rPr>
              <a:t> ihalenin iptali vb. </a:t>
            </a:r>
            <a:endParaRPr lang="en-US" b="1" dirty="0">
              <a:solidFill>
                <a:srgbClr val="0032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766922"/>
      </p:ext>
    </p:extLst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aasinhighered.files.wordpress.com/2009/10/cropped-ts-powerpoint-header-plain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" y="6237314"/>
            <a:ext cx="9152554" cy="620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saasinhighered.files.wordpress.com/2009/10/cropped-ts-powerpoint-header-plain.jpg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0"/>
          <a:stretch/>
        </p:blipFill>
        <p:spPr bwMode="auto">
          <a:xfrm flipH="1">
            <a:off x="-2" y="2"/>
            <a:ext cx="9144002" cy="1613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304422"/>
            <a:ext cx="906447" cy="604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2952328" cy="917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539552" y="1294366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lvl="1" indent="-180975" algn="just">
              <a:buSzPct val="80000"/>
              <a:buFont typeface="Wingdings" pitchFamily="2" charset="2"/>
              <a:buChar char="ü"/>
            </a:pPr>
            <a:r>
              <a:rPr lang="tr-TR" b="1" dirty="0" smtClean="0">
                <a:solidFill>
                  <a:srgbClr val="003296"/>
                </a:solidFill>
              </a:rPr>
              <a:t>Mücbir bir sebebe </a:t>
            </a:r>
          </a:p>
          <a:p>
            <a:pPr marL="0" lvl="1" algn="just">
              <a:buSzPct val="80000"/>
            </a:pPr>
            <a:r>
              <a:rPr lang="tr-TR" b="1" dirty="0" smtClean="0">
                <a:solidFill>
                  <a:srgbClr val="003296"/>
                </a:solidFill>
              </a:rPr>
              <a:t>dayanmayan değişiklik talepleri</a:t>
            </a:r>
            <a:endParaRPr lang="en-US" b="1" dirty="0">
              <a:solidFill>
                <a:srgbClr val="003296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275856" y="188642"/>
            <a:ext cx="45365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200" b="1" dirty="0">
              <a:solidFill>
                <a:srgbClr val="003296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275856" y="260648"/>
            <a:ext cx="4536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solidFill>
                  <a:srgbClr val="003296"/>
                </a:solidFill>
              </a:rPr>
              <a:t>GÜÇLÜKLER</a:t>
            </a:r>
            <a:endParaRPr lang="en-US" sz="2400" b="1" dirty="0">
              <a:solidFill>
                <a:srgbClr val="003296"/>
              </a:solidFill>
            </a:endParaRPr>
          </a:p>
        </p:txBody>
      </p:sp>
      <p:sp>
        <p:nvSpPr>
          <p:cNvPr id="11" name="TextBox 13"/>
          <p:cNvSpPr txBox="1"/>
          <p:nvPr/>
        </p:nvSpPr>
        <p:spPr>
          <a:xfrm>
            <a:off x="429063" y="2708920"/>
            <a:ext cx="41429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lvl="1" indent="-180975">
              <a:buSzPct val="80000"/>
              <a:buFont typeface="Wingdings" pitchFamily="2" charset="2"/>
              <a:buChar char="ü"/>
            </a:pPr>
            <a:r>
              <a:rPr lang="tr-TR" b="1" dirty="0" smtClean="0">
                <a:solidFill>
                  <a:srgbClr val="003296"/>
                </a:solidFill>
              </a:rPr>
              <a:t>Çözüm: Projenin önceliklerine göre hareket edilerek temeli olmayan değişiklik talepleri için projenin zaman planı riske atılmamalıdır. Eğer değişiklik gerçekten gerekli ise gerekçelendirilmesi detaylıca yapılarak sunulmalıdır.</a:t>
            </a:r>
            <a:endParaRPr lang="en-US" b="1" dirty="0">
              <a:solidFill>
                <a:srgbClr val="003296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036359"/>
            <a:ext cx="4250574" cy="5532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6797"/>
      </p:ext>
    </p:extLst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aasinhighered.files.wordpress.com/2009/10/cropped-ts-powerpoint-header-plain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8554" y="6237314"/>
            <a:ext cx="9152554" cy="620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saasinhighered.files.wordpress.com/2009/10/cropped-ts-powerpoint-header-plain.jpg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0"/>
          <a:stretch/>
        </p:blipFill>
        <p:spPr bwMode="auto">
          <a:xfrm flipH="1">
            <a:off x="-2" y="2"/>
            <a:ext cx="9144002" cy="1613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304422"/>
            <a:ext cx="906447" cy="604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2952328" cy="917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187624" y="1484784"/>
            <a:ext cx="6552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lvl="1" indent="-180975" algn="just">
              <a:buSzPct val="80000"/>
              <a:buFont typeface="Wingdings" pitchFamily="2" charset="2"/>
              <a:buChar char="ü"/>
            </a:pPr>
            <a:r>
              <a:rPr lang="en-US" b="1" dirty="0" err="1">
                <a:solidFill>
                  <a:srgbClr val="003296"/>
                </a:solidFill>
              </a:rPr>
              <a:t>Yatırım</a:t>
            </a:r>
            <a:r>
              <a:rPr lang="en-US" b="1" dirty="0">
                <a:solidFill>
                  <a:srgbClr val="003296"/>
                </a:solidFill>
              </a:rPr>
              <a:t> </a:t>
            </a:r>
            <a:r>
              <a:rPr lang="en-US" b="1" dirty="0" err="1">
                <a:solidFill>
                  <a:srgbClr val="003296"/>
                </a:solidFill>
              </a:rPr>
              <a:t>faaliyetlerinin</a:t>
            </a:r>
            <a:r>
              <a:rPr lang="en-US" b="1" dirty="0">
                <a:solidFill>
                  <a:srgbClr val="003296"/>
                </a:solidFill>
              </a:rPr>
              <a:t> </a:t>
            </a:r>
            <a:r>
              <a:rPr lang="en-US" b="1" dirty="0" err="1" smtClean="0">
                <a:solidFill>
                  <a:srgbClr val="003296"/>
                </a:solidFill>
              </a:rPr>
              <a:t>uygulanması</a:t>
            </a:r>
            <a:r>
              <a:rPr lang="tr-TR" b="1" dirty="0" smtClean="0">
                <a:solidFill>
                  <a:srgbClr val="003296"/>
                </a:solidFill>
              </a:rPr>
              <a:t> sırasında ortaya çıkan ve </a:t>
            </a:r>
            <a:r>
              <a:rPr lang="en-US" b="1" dirty="0" smtClean="0">
                <a:solidFill>
                  <a:srgbClr val="003296"/>
                </a:solidFill>
              </a:rPr>
              <a:t> </a:t>
            </a:r>
            <a:r>
              <a:rPr lang="en-US" b="1" dirty="0" err="1">
                <a:solidFill>
                  <a:srgbClr val="003296"/>
                </a:solidFill>
              </a:rPr>
              <a:t>öngörülmeyen</a:t>
            </a:r>
            <a:r>
              <a:rPr lang="en-US" b="1" dirty="0">
                <a:solidFill>
                  <a:srgbClr val="003296"/>
                </a:solidFill>
              </a:rPr>
              <a:t> </a:t>
            </a:r>
            <a:r>
              <a:rPr lang="en-US" b="1" dirty="0" err="1">
                <a:solidFill>
                  <a:srgbClr val="003296"/>
                </a:solidFill>
              </a:rPr>
              <a:t>koşullar</a:t>
            </a:r>
            <a:endParaRPr lang="en-US" dirty="0">
              <a:solidFill>
                <a:srgbClr val="003296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275856" y="188642"/>
            <a:ext cx="45365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200" b="1" dirty="0">
              <a:solidFill>
                <a:srgbClr val="003296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275856" y="260648"/>
            <a:ext cx="4536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solidFill>
                  <a:srgbClr val="003296"/>
                </a:solidFill>
              </a:rPr>
              <a:t>GÜÇLÜKLER</a:t>
            </a:r>
            <a:endParaRPr lang="en-US" sz="2400" b="1" dirty="0">
              <a:solidFill>
                <a:srgbClr val="003296"/>
              </a:solidFill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000164" y="5229200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lvl="1" indent="-180975" algn="just">
              <a:buSzPct val="80000"/>
              <a:buFont typeface="Wingdings" pitchFamily="2" charset="2"/>
              <a:buChar char="ü"/>
            </a:pPr>
            <a:r>
              <a:rPr lang="tr-TR" b="1" dirty="0" smtClean="0">
                <a:solidFill>
                  <a:srgbClr val="003296"/>
                </a:solidFill>
              </a:rPr>
              <a:t>Çözüm: Projenin izleme uzmanı ile temasa geçilmelidir. </a:t>
            </a:r>
            <a:endParaRPr lang="en-US" dirty="0">
              <a:solidFill>
                <a:srgbClr val="003296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28"/>
          <a:stretch/>
        </p:blipFill>
        <p:spPr bwMode="auto">
          <a:xfrm>
            <a:off x="2427459" y="2348880"/>
            <a:ext cx="4012735" cy="2669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4594799"/>
      </p:ext>
    </p:extLst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aasinhighered.files.wordpress.com/2009/10/cropped-ts-powerpoint-header-plain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8554" y="6237314"/>
            <a:ext cx="9152554" cy="620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saasinhighered.files.wordpress.com/2009/10/cropped-ts-powerpoint-header-plain.jpg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0"/>
          <a:stretch/>
        </p:blipFill>
        <p:spPr bwMode="auto">
          <a:xfrm flipH="1">
            <a:off x="-2" y="2"/>
            <a:ext cx="9144002" cy="1613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304422"/>
            <a:ext cx="906447" cy="604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2952328" cy="917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187623" y="1613847"/>
            <a:ext cx="71499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lvl="1" indent="-180975" algn="just">
              <a:buSzPct val="80000"/>
              <a:buFont typeface="Wingdings" pitchFamily="2" charset="2"/>
              <a:buChar char="ü"/>
            </a:pPr>
            <a:r>
              <a:rPr lang="en-US" b="1" dirty="0" err="1">
                <a:solidFill>
                  <a:srgbClr val="003296"/>
                </a:solidFill>
              </a:rPr>
              <a:t>Yatırım</a:t>
            </a:r>
            <a:r>
              <a:rPr lang="en-US" b="1" dirty="0">
                <a:solidFill>
                  <a:srgbClr val="003296"/>
                </a:solidFill>
              </a:rPr>
              <a:t> </a:t>
            </a:r>
            <a:r>
              <a:rPr lang="en-US" b="1" dirty="0" err="1">
                <a:solidFill>
                  <a:srgbClr val="003296"/>
                </a:solidFill>
              </a:rPr>
              <a:t>faaliyetlerinin</a:t>
            </a:r>
            <a:r>
              <a:rPr lang="en-US" b="1" dirty="0">
                <a:solidFill>
                  <a:srgbClr val="003296"/>
                </a:solidFill>
              </a:rPr>
              <a:t> </a:t>
            </a:r>
            <a:r>
              <a:rPr lang="en-US" b="1" dirty="0" err="1">
                <a:solidFill>
                  <a:srgbClr val="003296"/>
                </a:solidFill>
              </a:rPr>
              <a:t>uygulanması</a:t>
            </a:r>
            <a:r>
              <a:rPr lang="en-US" b="1" dirty="0">
                <a:solidFill>
                  <a:srgbClr val="003296"/>
                </a:solidFill>
              </a:rPr>
              <a:t> </a:t>
            </a:r>
            <a:r>
              <a:rPr lang="en-US" b="1" dirty="0" err="1" smtClean="0">
                <a:solidFill>
                  <a:srgbClr val="003296"/>
                </a:solidFill>
              </a:rPr>
              <a:t>için</a:t>
            </a:r>
            <a:r>
              <a:rPr lang="tr-TR" b="1" dirty="0" smtClean="0">
                <a:solidFill>
                  <a:srgbClr val="003296"/>
                </a:solidFill>
              </a:rPr>
              <a:t> gerekli</a:t>
            </a:r>
            <a:r>
              <a:rPr lang="en-US" b="1" dirty="0" smtClean="0">
                <a:solidFill>
                  <a:srgbClr val="003296"/>
                </a:solidFill>
              </a:rPr>
              <a:t> </a:t>
            </a:r>
            <a:r>
              <a:rPr lang="en-US" b="1" dirty="0" err="1">
                <a:solidFill>
                  <a:srgbClr val="003296"/>
                </a:solidFill>
              </a:rPr>
              <a:t>teknik</a:t>
            </a:r>
            <a:r>
              <a:rPr lang="en-US" b="1" dirty="0">
                <a:solidFill>
                  <a:srgbClr val="003296"/>
                </a:solidFill>
              </a:rPr>
              <a:t> </a:t>
            </a:r>
            <a:r>
              <a:rPr lang="en-US" b="1" dirty="0" err="1">
                <a:solidFill>
                  <a:srgbClr val="003296"/>
                </a:solidFill>
              </a:rPr>
              <a:t>belgelerdeki</a:t>
            </a:r>
            <a:r>
              <a:rPr lang="en-US" b="1" dirty="0">
                <a:solidFill>
                  <a:srgbClr val="003296"/>
                </a:solidFill>
              </a:rPr>
              <a:t> </a:t>
            </a:r>
            <a:r>
              <a:rPr lang="en-US" b="1" dirty="0" err="1">
                <a:solidFill>
                  <a:srgbClr val="003296"/>
                </a:solidFill>
              </a:rPr>
              <a:t>eksiklikler</a:t>
            </a:r>
            <a:endParaRPr lang="en-US" b="1" dirty="0">
              <a:solidFill>
                <a:srgbClr val="003296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275856" y="188642"/>
            <a:ext cx="45365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200" b="1" dirty="0">
              <a:solidFill>
                <a:srgbClr val="003296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275856" y="260648"/>
            <a:ext cx="4536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solidFill>
                  <a:srgbClr val="003296"/>
                </a:solidFill>
              </a:rPr>
              <a:t>GÜÇLÜKLER</a:t>
            </a:r>
            <a:endParaRPr lang="en-US" sz="2400" b="1" dirty="0">
              <a:solidFill>
                <a:srgbClr val="003296"/>
              </a:solidFill>
            </a:endParaRPr>
          </a:p>
        </p:txBody>
      </p:sp>
      <p:sp>
        <p:nvSpPr>
          <p:cNvPr id="12" name="TextBox 13"/>
          <p:cNvSpPr txBox="1"/>
          <p:nvPr/>
        </p:nvSpPr>
        <p:spPr>
          <a:xfrm>
            <a:off x="1159205" y="5301208"/>
            <a:ext cx="71499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lvl="1" indent="-180975" algn="just">
              <a:buSzPct val="80000"/>
              <a:buFont typeface="Wingdings" pitchFamily="2" charset="2"/>
              <a:buChar char="ü"/>
            </a:pPr>
            <a:r>
              <a:rPr lang="tr-TR" b="1" dirty="0" smtClean="0">
                <a:solidFill>
                  <a:srgbClr val="003296"/>
                </a:solidFill>
              </a:rPr>
              <a:t>Çözüm: İhale öncesinde teknik bir çalışma grubu oluşturularak varsa eksik çizimlerin giderilmesi. </a:t>
            </a:r>
            <a:endParaRPr lang="en-US" b="1" dirty="0">
              <a:solidFill>
                <a:srgbClr val="003296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8951" y="2277763"/>
            <a:ext cx="4237544" cy="2823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8769661"/>
      </p:ext>
    </p:extLst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aasinhighered.files.wordpress.com/2009/10/cropped-ts-powerpoint-header-plain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8554" y="6237314"/>
            <a:ext cx="9152554" cy="620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saasinhighered.files.wordpress.com/2009/10/cropped-ts-powerpoint-header-plain.jpg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0"/>
          <a:stretch/>
        </p:blipFill>
        <p:spPr bwMode="auto">
          <a:xfrm flipH="1">
            <a:off x="-2" y="2"/>
            <a:ext cx="9144002" cy="1613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304422"/>
            <a:ext cx="906447" cy="604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2952328" cy="917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321768" y="1609984"/>
            <a:ext cx="6408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lvl="0" indent="-177800">
              <a:buFont typeface="Wingdings" pitchFamily="2" charset="2"/>
              <a:buChar char="ü"/>
            </a:pPr>
            <a:r>
              <a:rPr lang="en-US" b="1" dirty="0" err="1">
                <a:solidFill>
                  <a:srgbClr val="003296"/>
                </a:solidFill>
              </a:rPr>
              <a:t>Yatırım</a:t>
            </a:r>
            <a:r>
              <a:rPr lang="en-US" b="1" dirty="0">
                <a:solidFill>
                  <a:srgbClr val="003296"/>
                </a:solidFill>
              </a:rPr>
              <a:t> </a:t>
            </a:r>
            <a:r>
              <a:rPr lang="en-US" b="1" dirty="0" err="1">
                <a:solidFill>
                  <a:srgbClr val="003296"/>
                </a:solidFill>
              </a:rPr>
              <a:t>faaliyetlerinin</a:t>
            </a:r>
            <a:r>
              <a:rPr lang="en-US" b="1" dirty="0">
                <a:solidFill>
                  <a:srgbClr val="003296"/>
                </a:solidFill>
              </a:rPr>
              <a:t> </a:t>
            </a:r>
            <a:r>
              <a:rPr lang="en-US" b="1" dirty="0" err="1">
                <a:solidFill>
                  <a:srgbClr val="003296"/>
                </a:solidFill>
              </a:rPr>
              <a:t>uygulanması</a:t>
            </a:r>
            <a:r>
              <a:rPr lang="en-US" b="1" dirty="0">
                <a:solidFill>
                  <a:srgbClr val="003296"/>
                </a:solidFill>
              </a:rPr>
              <a:t> </a:t>
            </a:r>
            <a:r>
              <a:rPr lang="en-US" b="1" dirty="0" err="1">
                <a:solidFill>
                  <a:srgbClr val="003296"/>
                </a:solidFill>
              </a:rPr>
              <a:t>sırasında</a:t>
            </a:r>
            <a:r>
              <a:rPr lang="en-US" b="1" dirty="0">
                <a:solidFill>
                  <a:srgbClr val="003296"/>
                </a:solidFill>
              </a:rPr>
              <a:t> </a:t>
            </a:r>
            <a:r>
              <a:rPr lang="en-US" b="1" dirty="0" err="1">
                <a:solidFill>
                  <a:srgbClr val="003296"/>
                </a:solidFill>
              </a:rPr>
              <a:t>yetersiz</a:t>
            </a:r>
            <a:r>
              <a:rPr lang="en-US" b="1" dirty="0">
                <a:solidFill>
                  <a:srgbClr val="003296"/>
                </a:solidFill>
              </a:rPr>
              <a:t> </a:t>
            </a:r>
            <a:r>
              <a:rPr lang="en-US" b="1" dirty="0" err="1" smtClean="0">
                <a:solidFill>
                  <a:srgbClr val="003296"/>
                </a:solidFill>
              </a:rPr>
              <a:t>kontrol</a:t>
            </a:r>
            <a:endParaRPr lang="en-US" b="1" dirty="0">
              <a:solidFill>
                <a:srgbClr val="003296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275856" y="188642"/>
            <a:ext cx="45365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200" b="1" dirty="0">
              <a:solidFill>
                <a:srgbClr val="003296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275856" y="260648"/>
            <a:ext cx="4536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solidFill>
                  <a:srgbClr val="003296"/>
                </a:solidFill>
              </a:rPr>
              <a:t>GÜÇLÜKLER</a:t>
            </a:r>
            <a:endParaRPr lang="en-US" sz="2400" b="1" dirty="0">
              <a:solidFill>
                <a:srgbClr val="003296"/>
              </a:solidFill>
            </a:endParaRPr>
          </a:p>
        </p:txBody>
      </p:sp>
      <p:sp>
        <p:nvSpPr>
          <p:cNvPr id="17" name="TextBox 13"/>
          <p:cNvSpPr txBox="1"/>
          <p:nvPr/>
        </p:nvSpPr>
        <p:spPr>
          <a:xfrm>
            <a:off x="1325071" y="5589240"/>
            <a:ext cx="6408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lvl="0" indent="-177800">
              <a:buFont typeface="Wingdings" pitchFamily="2" charset="2"/>
              <a:buChar char="ü"/>
            </a:pPr>
            <a:r>
              <a:rPr lang="tr-TR" b="1" dirty="0" smtClean="0">
                <a:solidFill>
                  <a:srgbClr val="003296"/>
                </a:solidFill>
              </a:rPr>
              <a:t>Çözüm: Kontrol ekibinin periyodik olarak alanı kontrol ettiğine dair raporların oluşturulması.</a:t>
            </a:r>
            <a:endParaRPr lang="en-US" b="1" dirty="0">
              <a:solidFill>
                <a:srgbClr val="003296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6033" y="2147102"/>
            <a:ext cx="4835461" cy="2991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4594799"/>
      </p:ext>
    </p:extLst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aasinhighered.files.wordpress.com/2009/10/cropped-ts-powerpoint-header-plain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" y="6165304"/>
            <a:ext cx="9152554" cy="720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saasinhighered.files.wordpress.com/2009/10/cropped-ts-powerpoint-header-plain.jpg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0"/>
          <a:stretch/>
        </p:blipFill>
        <p:spPr bwMode="auto">
          <a:xfrm flipH="1">
            <a:off x="-2" y="0"/>
            <a:ext cx="9144002" cy="141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8420" y="116632"/>
            <a:ext cx="906447" cy="604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2952328" cy="917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1521" y="1700808"/>
            <a:ext cx="8553346" cy="489654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endParaRPr lang="bg-BG" sz="2000" dirty="0" smtClean="0">
              <a:solidFill>
                <a:srgbClr val="003296"/>
              </a:solidFill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1521" y="1412775"/>
            <a:ext cx="8553346" cy="5184577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bg-BG" dirty="0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1" y="1124744"/>
            <a:ext cx="8553346" cy="5472607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23527" y="2348880"/>
            <a:ext cx="8481339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4800" b="1" dirty="0" smtClean="0">
                <a:solidFill>
                  <a:srgbClr val="003296"/>
                </a:solidFill>
                <a:latin typeface="Trebuchet MS" panose="020B0603020202020204" pitchFamily="34" charset="0"/>
                <a:cs typeface="Arial" panose="020B0604020202020204" pitchFamily="34" charset="0"/>
                <a:sym typeface="Arial" charset="0"/>
              </a:rPr>
              <a:t>TEŞEKKÜRLER</a:t>
            </a:r>
            <a:r>
              <a:rPr lang="en-GB" sz="4800" b="1" dirty="0" smtClean="0">
                <a:solidFill>
                  <a:srgbClr val="003296"/>
                </a:solidFill>
                <a:latin typeface="Trebuchet MS" panose="020B0603020202020204" pitchFamily="34" charset="0"/>
                <a:cs typeface="Arial" panose="020B0604020202020204" pitchFamily="34" charset="0"/>
                <a:sym typeface="Arial" charset="0"/>
              </a:rPr>
              <a:t>!</a:t>
            </a:r>
            <a:endParaRPr lang="tr-TR" sz="4800" b="1" dirty="0" smtClean="0">
              <a:solidFill>
                <a:srgbClr val="003296"/>
              </a:solidFill>
              <a:latin typeface="Trebuchet MS" panose="020B0603020202020204" pitchFamily="34" charset="0"/>
              <a:cs typeface="Arial" panose="020B0604020202020204" pitchFamily="34" charset="0"/>
              <a:sym typeface="Arial" charset="0"/>
            </a:endParaRPr>
          </a:p>
          <a:p>
            <a:pPr algn="ctr"/>
            <a:endParaRPr lang="tr-TR" sz="4400" b="1" dirty="0" smtClean="0">
              <a:solidFill>
                <a:srgbClr val="003296"/>
              </a:solidFill>
              <a:latin typeface="Trebuchet MS" panose="020B0603020202020204" pitchFamily="34" charset="0"/>
              <a:cs typeface="Arial" panose="020B0604020202020204" pitchFamily="34" charset="0"/>
              <a:sym typeface="Arial" charset="0"/>
            </a:endParaRPr>
          </a:p>
          <a:p>
            <a:pPr algn="ctr"/>
            <a:r>
              <a:rPr lang="tr-TR" sz="2800" b="1" dirty="0" smtClean="0">
                <a:solidFill>
                  <a:srgbClr val="003296"/>
                </a:solidFill>
                <a:latin typeface="Trebuchet MS" panose="020B0603020202020204" pitchFamily="34" charset="0"/>
                <a:cs typeface="Arial" panose="020B0604020202020204" pitchFamily="34" charset="0"/>
                <a:sym typeface="Arial" charset="0"/>
              </a:rPr>
              <a:t>OS Destek Ofisi Edirne</a:t>
            </a:r>
          </a:p>
          <a:p>
            <a:pPr algn="ctr"/>
            <a:r>
              <a:rPr lang="tr-TR" sz="2800" b="1" dirty="0" smtClean="0">
                <a:solidFill>
                  <a:srgbClr val="003296"/>
                </a:solidFill>
                <a:latin typeface="Trebuchet MS" panose="020B0603020202020204" pitchFamily="34" charset="0"/>
                <a:cs typeface="Arial" panose="020B0604020202020204" pitchFamily="34" charset="0"/>
                <a:sym typeface="Arial" charset="0"/>
              </a:rPr>
              <a:t>Adres: </a:t>
            </a:r>
            <a:r>
              <a:rPr lang="tr-TR" sz="2800" dirty="0" smtClean="0">
                <a:solidFill>
                  <a:srgbClr val="003296"/>
                </a:solidFill>
                <a:latin typeface="Trebuchet MS" panose="020B0603020202020204" pitchFamily="34" charset="0"/>
                <a:cs typeface="Arial" panose="020B0604020202020204" pitchFamily="34" charset="0"/>
                <a:sym typeface="Arial" charset="0"/>
              </a:rPr>
              <a:t>Saraçlar Cad. Eser Yavaş İş Merkezi No:21/6 Edirne</a:t>
            </a:r>
          </a:p>
          <a:p>
            <a:pPr algn="ctr"/>
            <a:r>
              <a:rPr lang="tr-TR" sz="2800" b="1" dirty="0" smtClean="0">
                <a:solidFill>
                  <a:srgbClr val="003296"/>
                </a:solidFill>
                <a:latin typeface="Trebuchet MS" panose="020B0603020202020204" pitchFamily="34" charset="0"/>
                <a:cs typeface="Arial" panose="020B0604020202020204" pitchFamily="34" charset="0"/>
                <a:sym typeface="Arial" charset="0"/>
              </a:rPr>
              <a:t>E-posta: </a:t>
            </a:r>
            <a:r>
              <a:rPr lang="tr-TR" sz="2800" dirty="0" smtClean="0">
                <a:solidFill>
                  <a:srgbClr val="003296"/>
                </a:solidFill>
                <a:latin typeface="Trebuchet MS" panose="020B0603020202020204" pitchFamily="34" charset="0"/>
                <a:cs typeface="Arial" panose="020B0604020202020204" pitchFamily="34" charset="0"/>
                <a:sym typeface="Arial" charset="0"/>
              </a:rPr>
              <a:t>jtsedirne@ab.gov.tr</a:t>
            </a:r>
            <a:endParaRPr lang="en-GB" sz="2800" dirty="0">
              <a:solidFill>
                <a:srgbClr val="003296"/>
              </a:solidFill>
              <a:latin typeface="Trebuchet MS" panose="020B0603020202020204" pitchFamily="34" charset="0"/>
              <a:cs typeface="Arial" panose="020B0604020202020204" pitchFamily="34" charset="0"/>
              <a:sym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7277" y="5813115"/>
            <a:ext cx="3151187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82311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aasinhighered.files.wordpress.com/2009/10/cropped-ts-powerpoint-header-plain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" y="6265583"/>
            <a:ext cx="9152554" cy="620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saasinhighered.files.wordpress.com/2009/10/cropped-ts-powerpoint-header-plain.jpg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0"/>
          <a:stretch/>
        </p:blipFill>
        <p:spPr bwMode="auto">
          <a:xfrm flipH="1">
            <a:off x="-2" y="2"/>
            <a:ext cx="9144002" cy="1613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304422"/>
            <a:ext cx="906447" cy="604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2952328" cy="917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059833" y="1772816"/>
            <a:ext cx="5904656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tr-TR" sz="2000" b="1" dirty="0" smtClean="0">
                <a:solidFill>
                  <a:srgbClr val="003296"/>
                </a:solidFill>
              </a:rPr>
              <a:t>Yatırım projelerinin uygulanmasında güçlükler yaşanılabilir.</a:t>
            </a:r>
            <a:endParaRPr lang="en-US" sz="2000" b="1" dirty="0">
              <a:solidFill>
                <a:srgbClr val="003296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75856" y="188642"/>
            <a:ext cx="4536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rgbClr val="003296"/>
                </a:solidFill>
              </a:rPr>
              <a:t>YATIRIM PROJELERİNİN AYIRT EDİCİ ÖZELLİKLERİ</a:t>
            </a:r>
            <a:endParaRPr lang="en-US" sz="2400" b="1" dirty="0">
              <a:solidFill>
                <a:srgbClr val="003296"/>
              </a:solidFill>
            </a:endParaRPr>
          </a:p>
        </p:txBody>
      </p:sp>
      <p:pic>
        <p:nvPicPr>
          <p:cNvPr id="10" name="Picture 9" descr="images.jpg"/>
          <p:cNvPicPr>
            <a:picLocks noChangeAspect="1"/>
          </p:cNvPicPr>
          <p:nvPr/>
        </p:nvPicPr>
        <p:blipFill>
          <a:blip r:embed="rId6" cstate="print"/>
          <a:srcRect t="6954" r="-799" b="9604"/>
          <a:stretch>
            <a:fillRect/>
          </a:stretch>
        </p:blipFill>
        <p:spPr>
          <a:xfrm>
            <a:off x="539552" y="1052736"/>
            <a:ext cx="2160240" cy="1728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539553" y="3068962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lvl="1" indent="-180975" algn="just">
              <a:buSzPct val="80000"/>
              <a:buFont typeface="Wingdings" pitchFamily="2" charset="2"/>
              <a:buChar char="ü"/>
            </a:pPr>
            <a:r>
              <a:rPr lang="tr-TR" dirty="0" smtClean="0">
                <a:solidFill>
                  <a:schemeClr val="accent1">
                    <a:lumMod val="75000"/>
                  </a:schemeClr>
                </a:solidFill>
              </a:rPr>
              <a:t>Yatırım faaliyetleri özel uzmanlık gerektirir.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7544" y="3494674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lvl="1" indent="-180975" algn="just">
              <a:buSzPct val="80000"/>
              <a:buFont typeface="Wingdings" pitchFamily="2" charset="2"/>
              <a:buChar char="ü"/>
            </a:pPr>
            <a:r>
              <a:rPr lang="tr-TR" dirty="0" smtClean="0">
                <a:solidFill>
                  <a:schemeClr val="accent1">
                    <a:lumMod val="75000"/>
                  </a:schemeClr>
                </a:solidFill>
              </a:rPr>
              <a:t>Yatırım faaliyetleri çok katılımlı bir süreçtir. 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7544" y="3955122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lvl="1" indent="-180975" algn="just">
              <a:buSzPct val="80000"/>
              <a:buFont typeface="Wingdings" pitchFamily="2" charset="2"/>
              <a:buChar char="ü"/>
            </a:pPr>
            <a:r>
              <a:rPr lang="tr-TR" dirty="0" smtClean="0">
                <a:solidFill>
                  <a:schemeClr val="accent1">
                    <a:lumMod val="75000"/>
                  </a:schemeClr>
                </a:solidFill>
              </a:rPr>
              <a:t>İçerisinde yatırım içermeyen faaliyetler de bulunur.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7544" y="4479268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lvl="1" indent="-180975" algn="just">
              <a:buSzPct val="80000"/>
              <a:buFont typeface="Wingdings" pitchFamily="2" charset="2"/>
              <a:buChar char="ü"/>
            </a:pPr>
            <a:r>
              <a:rPr lang="tr-TR" dirty="0" smtClean="0">
                <a:solidFill>
                  <a:schemeClr val="accent1">
                    <a:lumMod val="75000"/>
                  </a:schemeClr>
                </a:solidFill>
              </a:rPr>
              <a:t>Yatırım projeleri uzun soluklu projelerdir ve riskler içerir.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7544" y="5038202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buSzPct val="90000"/>
              <a:buFont typeface="Wingdings" pitchFamily="2" charset="2"/>
              <a:buChar char="ü"/>
            </a:pPr>
            <a:r>
              <a:rPr lang="tr-TR" dirty="0" smtClean="0">
                <a:solidFill>
                  <a:schemeClr val="accent1">
                    <a:lumMod val="75000"/>
                  </a:schemeClr>
                </a:solidFill>
              </a:rPr>
              <a:t>Küçük hataların bile maddi sonuçları ağır olabilir.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594799"/>
      </p:ext>
    </p:extLst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aasinhighered.files.wordpress.com/2009/10/cropped-ts-powerpoint-header-plain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" y="6237314"/>
            <a:ext cx="9152554" cy="620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saasinhighered.files.wordpress.com/2009/10/cropped-ts-powerpoint-header-plain.jpg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0"/>
          <a:stretch/>
        </p:blipFill>
        <p:spPr bwMode="auto">
          <a:xfrm flipH="1">
            <a:off x="-2" y="2"/>
            <a:ext cx="9144002" cy="1613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304422"/>
            <a:ext cx="906447" cy="604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2952328" cy="917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275856" y="188642"/>
            <a:ext cx="4536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3296"/>
                </a:solidFill>
              </a:rPr>
              <a:t>YA</a:t>
            </a:r>
            <a:r>
              <a:rPr lang="tr-TR" sz="2400" b="1" dirty="0" smtClean="0">
                <a:solidFill>
                  <a:srgbClr val="003296"/>
                </a:solidFill>
              </a:rPr>
              <a:t>TIRIM</a:t>
            </a:r>
            <a:r>
              <a:rPr lang="en-US" sz="2400" b="1" dirty="0" smtClean="0">
                <a:solidFill>
                  <a:srgbClr val="003296"/>
                </a:solidFill>
              </a:rPr>
              <a:t> PROJELERİNİN AYIRT EDİCİ ÖZELLİKLERİ</a:t>
            </a:r>
            <a:endParaRPr lang="en-US" sz="2400" b="1" dirty="0">
              <a:solidFill>
                <a:srgbClr val="003296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9552" y="2996952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lvl="1" indent="-180975" algn="just">
              <a:buSzPct val="80000"/>
              <a:buFont typeface="Wingdings" pitchFamily="2" charset="2"/>
              <a:buChar char="ü"/>
            </a:pPr>
            <a:r>
              <a:rPr lang="tr-TR" dirty="0" smtClean="0">
                <a:solidFill>
                  <a:schemeClr val="accent1">
                    <a:lumMod val="75000"/>
                  </a:schemeClr>
                </a:solidFill>
              </a:rPr>
              <a:t>Yatırım projeleri için avans ödemeleri bütçenin %20’ si kadardır ve iki taksit olarak talep edilebilir.</a:t>
            </a:r>
            <a:endParaRPr lang="bg-BG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40000" y="3861048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lvl="1" indent="-180975" algn="just">
              <a:buSzPct val="80000"/>
              <a:buFont typeface="Wingdings" pitchFamily="2" charset="2"/>
              <a:buChar char="ü"/>
            </a:pPr>
            <a:r>
              <a:rPr lang="tr-TR" dirty="0" smtClean="0">
                <a:solidFill>
                  <a:schemeClr val="accent1">
                    <a:lumMod val="75000"/>
                  </a:schemeClr>
                </a:solidFill>
              </a:rPr>
              <a:t>Projenin bittiği tarihten itibaren en az beş yıl süreyle proje ortakları projenin sürdürülebilirliğini sağlamakla yükümlüdürler.</a:t>
            </a:r>
            <a:endParaRPr lang="bg-BG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4" name="Picture 23" descr="images (2).jpg"/>
          <p:cNvPicPr>
            <a:picLocks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0000" y="1080000"/>
            <a:ext cx="2160000" cy="172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5" name="TextBox 24"/>
          <p:cNvSpPr txBox="1"/>
          <p:nvPr/>
        </p:nvSpPr>
        <p:spPr>
          <a:xfrm>
            <a:off x="3059833" y="1800000"/>
            <a:ext cx="59046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003296"/>
                </a:solidFill>
              </a:rPr>
              <a:t>Hibe </a:t>
            </a:r>
            <a:r>
              <a:rPr lang="tr-TR" sz="2000" b="1" dirty="0" smtClean="0">
                <a:solidFill>
                  <a:srgbClr val="003296"/>
                </a:solidFill>
              </a:rPr>
              <a:t>Sözleşmesi’ </a:t>
            </a:r>
            <a:r>
              <a:rPr lang="tr-TR" sz="2000" b="1" dirty="0" err="1" smtClean="0">
                <a:solidFill>
                  <a:srgbClr val="003296"/>
                </a:solidFill>
              </a:rPr>
              <a:t>nde</a:t>
            </a:r>
            <a:r>
              <a:rPr lang="tr-TR" sz="2000" b="1" dirty="0" smtClean="0">
                <a:solidFill>
                  <a:srgbClr val="003296"/>
                </a:solidFill>
              </a:rPr>
              <a:t> </a:t>
            </a:r>
            <a:r>
              <a:rPr lang="tr-TR" sz="2000" b="1" dirty="0">
                <a:solidFill>
                  <a:srgbClr val="003296"/>
                </a:solidFill>
              </a:rPr>
              <a:t>(</a:t>
            </a:r>
            <a:r>
              <a:rPr lang="en-US" sz="2000" b="1" dirty="0" smtClean="0">
                <a:solidFill>
                  <a:srgbClr val="003296"/>
                </a:solidFill>
              </a:rPr>
              <a:t>Subsidy Contract</a:t>
            </a:r>
            <a:r>
              <a:rPr lang="tr-TR" sz="2000" b="1" dirty="0" smtClean="0">
                <a:solidFill>
                  <a:srgbClr val="003296"/>
                </a:solidFill>
              </a:rPr>
              <a:t>) belirtilen yatırım projelerinin belirli özellikleri</a:t>
            </a:r>
            <a:endParaRPr lang="en-US" sz="2000" b="1" dirty="0">
              <a:solidFill>
                <a:srgbClr val="003296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Mürekkep 7"/>
              <p14:cNvContentPartPr/>
              <p14:nvPr/>
            </p14:nvContentPartPr>
            <p14:xfrm>
              <a:off x="1413244" y="5624818"/>
              <a:ext cx="360" cy="360"/>
            </p14:xfrm>
          </p:contentPart>
        </mc:Choice>
        <mc:Fallback xmlns="">
          <p:pic>
            <p:nvPicPr>
              <p:cNvPr id="8" name="Mürekkep 7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401364" y="5612938"/>
                <a:ext cx="24120" cy="24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14594799"/>
      </p:ext>
    </p:extLst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aasinhighered.files.wordpress.com/2009/10/cropped-ts-powerpoint-header-plain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8554" y="6237314"/>
            <a:ext cx="9152554" cy="620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saasinhighered.files.wordpress.com/2009/10/cropped-ts-powerpoint-header-plain.jpg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0"/>
          <a:stretch/>
        </p:blipFill>
        <p:spPr bwMode="auto">
          <a:xfrm flipH="1">
            <a:off x="-2" y="2"/>
            <a:ext cx="9144002" cy="1613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304422"/>
            <a:ext cx="906447" cy="604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2952328" cy="917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059833" y="1484784"/>
            <a:ext cx="59046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200" b="1" dirty="0" smtClean="0">
                <a:solidFill>
                  <a:srgbClr val="003296"/>
                </a:solidFill>
              </a:rPr>
              <a:t>Restorasyon, koruma, onarım, yenileme ve inşaat faaliyetleri</a:t>
            </a:r>
            <a:endParaRPr lang="en-US" sz="2200" b="1" dirty="0">
              <a:solidFill>
                <a:srgbClr val="003296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75856" y="188640"/>
            <a:ext cx="45365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200" b="1" dirty="0" smtClean="0">
                <a:solidFill>
                  <a:srgbClr val="003296"/>
                </a:solidFill>
              </a:rPr>
              <a:t>YATIRIM FAALİYETLERİNİN DOĞRULAMA KAYNAKLARI </a:t>
            </a:r>
            <a:endParaRPr lang="en-US" sz="2200" b="1" dirty="0">
              <a:solidFill>
                <a:srgbClr val="003296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4656" y="3129307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lvl="1" indent="-180975" algn="just">
              <a:buSzPct val="80000"/>
              <a:buFont typeface="Wingdings" pitchFamily="2" charset="2"/>
              <a:buChar char="ü"/>
            </a:pPr>
            <a:r>
              <a:rPr lang="tr-TR" b="1" dirty="0" smtClean="0">
                <a:solidFill>
                  <a:schemeClr val="accent1">
                    <a:lumMod val="75000"/>
                  </a:schemeClr>
                </a:solidFill>
              </a:rPr>
              <a:t>İhale belgeleri</a:t>
            </a:r>
            <a:endParaRPr lang="bg-BG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7" name="Picture 16" descr="construction-icons-in-vector-format3.jpg"/>
          <p:cNvPicPr>
            <a:picLocks/>
          </p:cNvPicPr>
          <p:nvPr/>
        </p:nvPicPr>
        <p:blipFill>
          <a:blip r:embed="rId6" cstate="print"/>
          <a:srcRect l="50000" t="54726" r="3225" b="5770"/>
          <a:stretch>
            <a:fillRect/>
          </a:stretch>
        </p:blipFill>
        <p:spPr>
          <a:xfrm>
            <a:off x="540000" y="1080000"/>
            <a:ext cx="2160000" cy="172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539553" y="3789040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lvl="1" indent="-180975" algn="just">
              <a:buSzPct val="80000"/>
              <a:buFont typeface="Wingdings" pitchFamily="2" charset="2"/>
              <a:buChar char="ü"/>
            </a:pPr>
            <a:r>
              <a:rPr lang="tr-TR" b="1" dirty="0" smtClean="0">
                <a:solidFill>
                  <a:schemeClr val="accent1">
                    <a:lumMod val="75000"/>
                  </a:schemeClr>
                </a:solidFill>
              </a:rPr>
              <a:t>Teknik </a:t>
            </a:r>
            <a:r>
              <a:rPr lang="tr-TR" b="1" dirty="0" err="1" smtClean="0">
                <a:solidFill>
                  <a:schemeClr val="accent1">
                    <a:lumMod val="75000"/>
                  </a:schemeClr>
                </a:solidFill>
              </a:rPr>
              <a:t>dökümanlar</a:t>
            </a:r>
            <a:endParaRPr lang="tr-TR" b="1" dirty="0">
              <a:solidFill>
                <a:schemeClr val="accent1">
                  <a:lumMod val="75000"/>
                </a:schemeClr>
              </a:solidFill>
            </a:endParaRPr>
          </a:p>
          <a:p>
            <a:pPr marL="180975" lvl="1" indent="-180975" algn="just">
              <a:buSzPct val="80000"/>
              <a:buFont typeface="Wingdings" pitchFamily="2" charset="2"/>
              <a:buChar char="ü"/>
            </a:pPr>
            <a:endParaRPr lang="bg-BG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0000" y="4435371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lvl="1" indent="-180975" algn="just">
              <a:buSzPct val="80000"/>
              <a:buFont typeface="Wingdings" pitchFamily="2" charset="2"/>
              <a:buChar char="ü"/>
            </a:pPr>
            <a:r>
              <a:rPr lang="tr-TR" b="1" dirty="0" smtClean="0">
                <a:solidFill>
                  <a:schemeClr val="accent1">
                    <a:lumMod val="75000"/>
                  </a:schemeClr>
                </a:solidFill>
              </a:rPr>
              <a:t>Taraflar arasındaki yazışmalar</a:t>
            </a:r>
            <a:endParaRPr lang="bg-BG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9553" y="5051446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lvl="1" indent="-180975" algn="just">
              <a:buSzPct val="80000"/>
              <a:buFont typeface="Wingdings" pitchFamily="2" charset="2"/>
              <a:buChar char="ü"/>
            </a:pPr>
            <a:r>
              <a:rPr lang="tr-TR" b="1" dirty="0" smtClean="0">
                <a:solidFill>
                  <a:schemeClr val="accent1">
                    <a:lumMod val="75000"/>
                  </a:schemeClr>
                </a:solidFill>
              </a:rPr>
              <a:t>İzinler </a:t>
            </a:r>
            <a:endParaRPr lang="bg-BG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594799"/>
      </p:ext>
    </p:extLst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aasinhighered.files.wordpress.com/2009/10/cropped-ts-powerpoint-header-plain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" y="6237314"/>
            <a:ext cx="9152554" cy="620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saasinhighered.files.wordpress.com/2009/10/cropped-ts-powerpoint-header-plain.jpg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0"/>
          <a:stretch/>
        </p:blipFill>
        <p:spPr bwMode="auto">
          <a:xfrm flipH="1">
            <a:off x="-2" y="2"/>
            <a:ext cx="9144002" cy="1613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304422"/>
            <a:ext cx="906447" cy="604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2952328" cy="917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275856" y="188640"/>
            <a:ext cx="45365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200" b="1" dirty="0" smtClean="0">
                <a:solidFill>
                  <a:srgbClr val="003296"/>
                </a:solidFill>
              </a:rPr>
              <a:t>YATIRIM FAALİYETLERİNİN DOĞRULAMA KAYNAKLARI </a:t>
            </a:r>
            <a:endParaRPr lang="tr-TR" sz="2200" b="1" dirty="0">
              <a:solidFill>
                <a:srgbClr val="003296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9552" y="1484784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lvl="1" indent="-180975" algn="just">
              <a:buSzPct val="80000"/>
              <a:buFont typeface="Wingdings" pitchFamily="2" charset="2"/>
              <a:buChar char="ü"/>
            </a:pPr>
            <a:r>
              <a:rPr lang="tr-TR" b="1" dirty="0" smtClean="0">
                <a:solidFill>
                  <a:schemeClr val="accent1">
                    <a:lumMod val="75000"/>
                  </a:schemeClr>
                </a:solidFill>
              </a:rPr>
              <a:t>Kabul tutanakları, </a:t>
            </a:r>
            <a:r>
              <a:rPr lang="tr-TR" b="1" dirty="0" err="1" smtClean="0">
                <a:solidFill>
                  <a:schemeClr val="accent1">
                    <a:lumMod val="75000"/>
                  </a:schemeClr>
                </a:solidFill>
              </a:rPr>
              <a:t>hakediş</a:t>
            </a:r>
            <a:r>
              <a:rPr lang="tr-TR" b="1" dirty="0" smtClean="0">
                <a:solidFill>
                  <a:schemeClr val="accent1">
                    <a:lumMod val="75000"/>
                  </a:schemeClr>
                </a:solidFill>
              </a:rPr>
              <a:t> raporları</a:t>
            </a:r>
            <a:endParaRPr lang="en-US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" name="Picture 2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99592" y="2348880"/>
            <a:ext cx="6984776" cy="36586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14594799"/>
      </p:ext>
    </p:extLst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aasinhighered.files.wordpress.com/2009/10/cropped-ts-powerpoint-header-plain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" y="6237314"/>
            <a:ext cx="9152554" cy="620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saasinhighered.files.wordpress.com/2009/10/cropped-ts-powerpoint-header-plain.jpg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0"/>
          <a:stretch/>
        </p:blipFill>
        <p:spPr bwMode="auto">
          <a:xfrm flipH="1">
            <a:off x="-2" y="2"/>
            <a:ext cx="9144002" cy="1613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304422"/>
            <a:ext cx="906447" cy="604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2952328" cy="917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275856" y="188640"/>
            <a:ext cx="45365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003296"/>
                </a:solidFill>
              </a:rPr>
              <a:t>YATIRIM FAALİYETLERİ</a:t>
            </a:r>
            <a:r>
              <a:rPr lang="tr-TR" sz="2200" b="1" dirty="0" smtClean="0">
                <a:solidFill>
                  <a:srgbClr val="003296"/>
                </a:solidFill>
              </a:rPr>
              <a:t>NİN</a:t>
            </a:r>
            <a:r>
              <a:rPr lang="en-US" sz="2200" b="1" dirty="0" smtClean="0">
                <a:solidFill>
                  <a:srgbClr val="003296"/>
                </a:solidFill>
              </a:rPr>
              <a:t> DOĞRULAMA KAYNAKLARI </a:t>
            </a:r>
            <a:endParaRPr lang="en-US" sz="2200" b="1" dirty="0">
              <a:solidFill>
                <a:srgbClr val="003296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0776" y="3068960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lvl="1" indent="-180975" algn="just">
              <a:buSzPct val="80000"/>
              <a:buFont typeface="Wingdings" pitchFamily="2" charset="2"/>
              <a:buChar char="ü"/>
            </a:pPr>
            <a:r>
              <a:rPr lang="tr-TR" dirty="0" smtClean="0">
                <a:solidFill>
                  <a:schemeClr val="accent1">
                    <a:lumMod val="75000"/>
                  </a:schemeClr>
                </a:solidFill>
              </a:rPr>
              <a:t>Yapım işi sırasında, öncesinde ve sonrasında işi belgeleyen kalitesi yüksek fotoğraflar</a:t>
            </a:r>
            <a:endParaRPr lang="tr-T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50776" y="2636912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indent="-174625">
              <a:buFont typeface="Wingdings" pitchFamily="2" charset="2"/>
              <a:buChar char="ü"/>
            </a:pPr>
            <a:r>
              <a:rPr lang="tr-TR" dirty="0" smtClean="0">
                <a:solidFill>
                  <a:schemeClr val="accent1">
                    <a:lumMod val="75000"/>
                  </a:schemeClr>
                </a:solidFill>
              </a:rPr>
              <a:t>Yer teslim tutanağı, yapı kullanım izinleri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3547" y="1412776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lvl="1" indent="-180975" algn="just">
              <a:buSzPct val="80000"/>
              <a:buFont typeface="Wingdings" pitchFamily="2" charset="2"/>
              <a:buChar char="ü"/>
            </a:pPr>
            <a:r>
              <a:rPr lang="tr-TR" dirty="0" smtClean="0">
                <a:solidFill>
                  <a:schemeClr val="accent1">
                    <a:lumMod val="75000"/>
                  </a:schemeClr>
                </a:solidFill>
              </a:rPr>
              <a:t>Mali kayıtlar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6110" y="1755393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lvl="1" indent="-180975" algn="just">
              <a:buSzPct val="80000"/>
              <a:buFont typeface="Wingdings" pitchFamily="2" charset="2"/>
              <a:buChar char="ü"/>
            </a:pPr>
            <a:r>
              <a:rPr lang="tr-TR" dirty="0" smtClean="0">
                <a:solidFill>
                  <a:schemeClr val="accent1">
                    <a:lumMod val="75000"/>
                  </a:schemeClr>
                </a:solidFill>
              </a:rPr>
              <a:t>Yönetmeliklere göre düzenlenen belgeler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2663" y="2204864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lvl="1" indent="-180975" algn="just">
              <a:buSzPct val="80000"/>
              <a:buFont typeface="Wingdings" pitchFamily="2" charset="2"/>
              <a:buChar char="ü"/>
            </a:pPr>
            <a:r>
              <a:rPr lang="tr-TR" dirty="0" smtClean="0">
                <a:solidFill>
                  <a:schemeClr val="tx2"/>
                </a:solidFill>
              </a:rPr>
              <a:t>İnşaat tabelası, iş güvenliği uyarı levhaları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15" name="TextBox 21"/>
          <p:cNvSpPr txBox="1"/>
          <p:nvPr/>
        </p:nvSpPr>
        <p:spPr>
          <a:xfrm>
            <a:off x="510443" y="3700066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lvl="1" indent="-180975" algn="just">
              <a:buSzPct val="80000"/>
              <a:buFont typeface="Wingdings" pitchFamily="2" charset="2"/>
              <a:buChar char="ü"/>
            </a:pPr>
            <a:r>
              <a:rPr lang="tr-TR" dirty="0" smtClean="0">
                <a:solidFill>
                  <a:schemeClr val="accent1">
                    <a:lumMod val="75000"/>
                  </a:schemeClr>
                </a:solidFill>
              </a:rPr>
              <a:t>Yapım işinden sorumlu personelin görevlendirme belgeleri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TextBox 12"/>
          <p:cNvSpPr txBox="1"/>
          <p:nvPr/>
        </p:nvSpPr>
        <p:spPr>
          <a:xfrm>
            <a:off x="476110" y="4069398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lvl="1" indent="-180975" algn="just">
              <a:buSzPct val="80000"/>
              <a:buFont typeface="Wingdings" pitchFamily="2" charset="2"/>
              <a:buChar char="ü"/>
            </a:pPr>
            <a:r>
              <a:rPr lang="tr-TR" dirty="0" smtClean="0">
                <a:solidFill>
                  <a:schemeClr val="accent1">
                    <a:lumMod val="75000"/>
                  </a:schemeClr>
                </a:solidFill>
              </a:rPr>
              <a:t>Yapım işinin denetimine dair fotoğraflar, tutanaklar</a:t>
            </a:r>
            <a:endParaRPr lang="bg-BG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594799"/>
      </p:ext>
    </p:extLst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aasinhighered.files.wordpress.com/2009/10/cropped-ts-powerpoint-header-plain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" y="6237314"/>
            <a:ext cx="9152554" cy="620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saasinhighered.files.wordpress.com/2009/10/cropped-ts-powerpoint-header-plain.jpg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0"/>
          <a:stretch/>
        </p:blipFill>
        <p:spPr bwMode="auto">
          <a:xfrm flipH="1">
            <a:off x="-2" y="2"/>
            <a:ext cx="9144002" cy="1613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304422"/>
            <a:ext cx="906447" cy="604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2952328" cy="917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2879999" y="1800000"/>
            <a:ext cx="5910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lvl="1" indent="-180975" algn="just">
              <a:buSzPct val="80000"/>
              <a:buFont typeface="Wingdings" pitchFamily="2" charset="2"/>
              <a:buChar char="ü"/>
            </a:pPr>
            <a:r>
              <a:rPr lang="tr-TR" b="1" dirty="0">
                <a:solidFill>
                  <a:srgbClr val="003296"/>
                </a:solidFill>
              </a:rPr>
              <a:t>Y</a:t>
            </a:r>
            <a:r>
              <a:rPr lang="tr-TR" b="1" dirty="0" smtClean="0">
                <a:solidFill>
                  <a:srgbClr val="003296"/>
                </a:solidFill>
              </a:rPr>
              <a:t>atırım içermeyen (</a:t>
            </a:r>
            <a:r>
              <a:rPr lang="tr-TR" b="1" dirty="0" err="1" smtClean="0">
                <a:solidFill>
                  <a:srgbClr val="003296"/>
                </a:solidFill>
              </a:rPr>
              <a:t>soft</a:t>
            </a:r>
            <a:r>
              <a:rPr lang="tr-TR" b="1" dirty="0" smtClean="0">
                <a:solidFill>
                  <a:srgbClr val="003296"/>
                </a:solidFill>
              </a:rPr>
              <a:t>) faaliyetlerle, yapım işinin uyumu</a:t>
            </a:r>
            <a:endParaRPr lang="en-US" dirty="0">
              <a:solidFill>
                <a:srgbClr val="003296"/>
              </a:solidFill>
            </a:endParaRPr>
          </a:p>
        </p:txBody>
      </p:sp>
      <p:pic>
        <p:nvPicPr>
          <p:cNvPr id="16" name="Picture 15" descr="road-construction-vector-signs_MJVGFgPu_S.jpg"/>
          <p:cNvPicPr>
            <a:picLocks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0000" y="1080000"/>
            <a:ext cx="2160000" cy="172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" name="TextBox 20"/>
          <p:cNvSpPr txBox="1"/>
          <p:nvPr/>
        </p:nvSpPr>
        <p:spPr>
          <a:xfrm>
            <a:off x="3275856" y="188642"/>
            <a:ext cx="45365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200" b="1" dirty="0">
              <a:solidFill>
                <a:srgbClr val="003296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275856" y="260648"/>
            <a:ext cx="4536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solidFill>
                  <a:srgbClr val="003296"/>
                </a:solidFill>
              </a:rPr>
              <a:t>GÜÇLÜKLER</a:t>
            </a:r>
            <a:endParaRPr lang="en-US" sz="2400" b="1" dirty="0">
              <a:solidFill>
                <a:srgbClr val="003296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71822" y="3284984"/>
            <a:ext cx="8208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5600" algn="just"/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Örneğin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projenin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yatırım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faaliyetlerinin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bir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parçası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olarak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yapım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aşamasında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olan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dirty="0" smtClean="0">
                <a:solidFill>
                  <a:schemeClr val="accent1">
                    <a:lumMod val="75000"/>
                  </a:schemeClr>
                </a:solidFill>
              </a:rPr>
              <a:t>yapılarda</a:t>
            </a:r>
            <a:r>
              <a:rPr lang="tr-TR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toplantı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eğitim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konferans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ve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bilgilendirme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kampanyası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yapılması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planlanmaktadır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Yatırım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faaliyetlerinin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uygulanmasının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gecikmesi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öngörülen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dirty="0" smtClean="0">
                <a:solidFill>
                  <a:schemeClr val="accent1">
                    <a:lumMod val="75000"/>
                  </a:schemeClr>
                </a:solidFill>
              </a:rPr>
              <a:t>y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atırım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içermeye</a:t>
            </a:r>
            <a:r>
              <a:rPr lang="tr-TR" dirty="0" smtClean="0">
                <a:solidFill>
                  <a:schemeClr val="accent1">
                    <a:lumMod val="75000"/>
                  </a:schemeClr>
                </a:solidFill>
              </a:rPr>
              <a:t>n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proje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faaliyetlerinin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uygulanmasının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gecikmesine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neden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olacaktır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bg-BG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594799"/>
      </p:ext>
    </p:extLst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aasinhighered.files.wordpress.com/2009/10/cropped-ts-powerpoint-header-plain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" y="6237314"/>
            <a:ext cx="9152554" cy="620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saasinhighered.files.wordpress.com/2009/10/cropped-ts-powerpoint-header-plain.jpg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0"/>
          <a:stretch/>
        </p:blipFill>
        <p:spPr bwMode="auto">
          <a:xfrm flipH="1">
            <a:off x="-2" y="2"/>
            <a:ext cx="9144002" cy="1613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304422"/>
            <a:ext cx="906447" cy="604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2952328" cy="917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899592" y="1598261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lvl="1" indent="-180975" algn="just">
              <a:buSzPct val="80000"/>
              <a:buFont typeface="Wingdings" pitchFamily="2" charset="2"/>
              <a:buChar char="ü"/>
            </a:pPr>
            <a:r>
              <a:rPr lang="en-US" b="1" dirty="0" err="1">
                <a:solidFill>
                  <a:srgbClr val="003296"/>
                </a:solidFill>
              </a:rPr>
              <a:t>Mevzuat</a:t>
            </a:r>
            <a:r>
              <a:rPr lang="en-US" b="1" dirty="0">
                <a:solidFill>
                  <a:srgbClr val="003296"/>
                </a:solidFill>
              </a:rPr>
              <a:t> </a:t>
            </a:r>
            <a:r>
              <a:rPr lang="en-US" b="1" dirty="0" err="1" smtClean="0">
                <a:solidFill>
                  <a:srgbClr val="003296"/>
                </a:solidFill>
              </a:rPr>
              <a:t>gereği</a:t>
            </a:r>
            <a:r>
              <a:rPr lang="tr-TR" b="1" dirty="0" smtClean="0">
                <a:solidFill>
                  <a:srgbClr val="003296"/>
                </a:solidFill>
              </a:rPr>
              <a:t> yapılacak işlerin bütçede </a:t>
            </a:r>
            <a:r>
              <a:rPr lang="tr-TR" b="1" dirty="0" err="1" smtClean="0">
                <a:solidFill>
                  <a:srgbClr val="003296"/>
                </a:solidFill>
              </a:rPr>
              <a:t>öngürülmemesi</a:t>
            </a:r>
            <a:endParaRPr lang="en-US" dirty="0">
              <a:solidFill>
                <a:srgbClr val="003296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275856" y="188642"/>
            <a:ext cx="45365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200" b="1" dirty="0">
              <a:solidFill>
                <a:srgbClr val="003296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275856" y="260648"/>
            <a:ext cx="4536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solidFill>
                  <a:srgbClr val="003296"/>
                </a:solidFill>
              </a:rPr>
              <a:t>GÜÇLÜKLER</a:t>
            </a:r>
            <a:endParaRPr lang="en-US" sz="2400" b="1" dirty="0">
              <a:solidFill>
                <a:srgbClr val="003296"/>
              </a:solidFill>
            </a:endParaRPr>
          </a:p>
        </p:txBody>
      </p:sp>
      <p:pic>
        <p:nvPicPr>
          <p:cNvPr id="1026" name="Picture 2" descr="C:\Users\DeLL\Desktop\istockphoto-683438966-170667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764" y="2276872"/>
            <a:ext cx="3420380" cy="2279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3"/>
          <p:cNvSpPr txBox="1"/>
          <p:nvPr/>
        </p:nvSpPr>
        <p:spPr>
          <a:xfrm>
            <a:off x="1115616" y="5013176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lvl="1" indent="-180975" algn="just">
              <a:buSzPct val="80000"/>
              <a:buFont typeface="Wingdings" pitchFamily="2" charset="2"/>
              <a:buChar char="ü"/>
            </a:pPr>
            <a:r>
              <a:rPr lang="tr-TR" b="1" dirty="0" smtClean="0">
                <a:solidFill>
                  <a:srgbClr val="003296"/>
                </a:solidFill>
              </a:rPr>
              <a:t>Çözüm: Projenin genelini riske atmamak için vakit kaybetmeden mali kaynak arayışına girişilmesi</a:t>
            </a:r>
            <a:endParaRPr lang="en-US" b="1" dirty="0" err="1" smtClean="0">
              <a:solidFill>
                <a:srgbClr val="0032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594799"/>
      </p:ext>
    </p:extLst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aasinhighered.files.wordpress.com/2009/10/cropped-ts-powerpoint-header-plain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" y="6237314"/>
            <a:ext cx="9152554" cy="620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saasinhighered.files.wordpress.com/2009/10/cropped-ts-powerpoint-header-plain.jpg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0"/>
          <a:stretch/>
        </p:blipFill>
        <p:spPr bwMode="auto">
          <a:xfrm flipH="1">
            <a:off x="-2" y="2"/>
            <a:ext cx="9144002" cy="1613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304422"/>
            <a:ext cx="906447" cy="604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2952328" cy="917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115616" y="1483934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lvl="1" indent="-180975" algn="just">
              <a:buSzPct val="80000"/>
              <a:buFont typeface="Wingdings" pitchFamily="2" charset="2"/>
              <a:buChar char="ü"/>
            </a:pPr>
            <a:r>
              <a:rPr lang="tr-TR" b="1" dirty="0" smtClean="0">
                <a:solidFill>
                  <a:srgbClr val="003296"/>
                </a:solidFill>
              </a:rPr>
              <a:t>İş güvenliği önlemlerinin yeterince alınmamış olması</a:t>
            </a:r>
            <a:endParaRPr lang="en-US" dirty="0">
              <a:solidFill>
                <a:srgbClr val="003296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275856" y="188642"/>
            <a:ext cx="45365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200" b="1" dirty="0">
              <a:solidFill>
                <a:srgbClr val="003296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275856" y="260648"/>
            <a:ext cx="4536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solidFill>
                  <a:srgbClr val="003296"/>
                </a:solidFill>
              </a:rPr>
              <a:t>GÜÇLÜKLER</a:t>
            </a:r>
            <a:endParaRPr lang="en-US" sz="2400" b="1" dirty="0">
              <a:solidFill>
                <a:srgbClr val="003296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204864"/>
            <a:ext cx="4255332" cy="2435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3"/>
          <p:cNvSpPr txBox="1"/>
          <p:nvPr/>
        </p:nvSpPr>
        <p:spPr>
          <a:xfrm>
            <a:off x="1191054" y="5085184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lvl="1" indent="-180975" algn="just">
              <a:buSzPct val="80000"/>
              <a:buFont typeface="Wingdings" pitchFamily="2" charset="2"/>
              <a:buChar char="ü"/>
            </a:pPr>
            <a:r>
              <a:rPr lang="tr-TR" b="1" dirty="0" smtClean="0">
                <a:solidFill>
                  <a:srgbClr val="003296"/>
                </a:solidFill>
              </a:rPr>
              <a:t>Çözüm: Gerekli ekipmanların temin edilmesi sağlanmalı ve işçilere iş güvenliğine dair eğitim verilmelidir.</a:t>
            </a:r>
            <a:endParaRPr lang="en-US" dirty="0">
              <a:solidFill>
                <a:srgbClr val="0032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636457"/>
      </p:ext>
    </p:extLst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7033</TotalTime>
  <Words>463</Words>
  <Application>Microsoft Office PowerPoint</Application>
  <PresentationFormat>Ekran Gösterisi (4:3)</PresentationFormat>
  <Paragraphs>77</Paragraphs>
  <Slides>16</Slides>
  <Notes>16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16</vt:i4>
      </vt:variant>
    </vt:vector>
  </HeadingPairs>
  <TitlesOfParts>
    <vt:vector size="22" baseType="lpstr">
      <vt:lpstr>Arial</vt:lpstr>
      <vt:lpstr>Calibri</vt:lpstr>
      <vt:lpstr>Trebuchet MS</vt:lpstr>
      <vt:lpstr>Wingdings</vt:lpstr>
      <vt:lpstr>Office Theme</vt:lpstr>
      <vt:lpstr>1_Office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Toni Jakimovski</dc:creator>
  <cp:lastModifiedBy>Arzu</cp:lastModifiedBy>
  <cp:revision>473</cp:revision>
  <dcterms:created xsi:type="dcterms:W3CDTF">2015-08-20T10:52:59Z</dcterms:created>
  <dcterms:modified xsi:type="dcterms:W3CDTF">2020-10-21T11:13:43Z</dcterms:modified>
</cp:coreProperties>
</file>